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80" r:id="rId3"/>
    <p:sldId id="281" r:id="rId4"/>
    <p:sldId id="282" r:id="rId5"/>
    <p:sldId id="287" r:id="rId6"/>
    <p:sldId id="286" r:id="rId7"/>
    <p:sldId id="285" r:id="rId8"/>
    <p:sldId id="284" r:id="rId9"/>
    <p:sldId id="292" r:id="rId10"/>
    <p:sldId id="291" r:id="rId11"/>
    <p:sldId id="290" r:id="rId12"/>
    <p:sldId id="289" r:id="rId13"/>
    <p:sldId id="288" r:id="rId14"/>
    <p:sldId id="279" r:id="rId15"/>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98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18.01.2024</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14</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1727993" y="1997839"/>
            <a:ext cx="56880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Kunst und Kultur im antiken Griechenland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chemeClr val="tx1"/>
                </a:solidFill>
              </a:rPr>
              <a:t>Die Maison </a:t>
            </a:r>
            <a:r>
              <a:rPr lang="de-DE" altLang="de-DE" sz="1400" dirty="0" err="1">
                <a:solidFill>
                  <a:schemeClr val="tx1"/>
                </a:solidFill>
              </a:rPr>
              <a:t>Carrèe</a:t>
            </a:r>
            <a:r>
              <a:rPr lang="de-DE" altLang="de-DE" sz="1400" dirty="0">
                <a:solidFill>
                  <a:schemeClr val="tx1"/>
                </a:solidFill>
              </a:rPr>
              <a:t> ist ein Tempel, der am Beginn des 1. Jahrhunderts nach Christus im heutigen </a:t>
            </a:r>
            <a:r>
              <a:rPr lang="de-DE" altLang="de-DE" sz="1400" dirty="0" err="1">
                <a:solidFill>
                  <a:schemeClr val="tx1"/>
                </a:solidFill>
              </a:rPr>
              <a:t>Nimes</a:t>
            </a:r>
            <a:r>
              <a:rPr lang="de-DE" altLang="de-DE" sz="1400" dirty="0">
                <a:solidFill>
                  <a:schemeClr val="tx1"/>
                </a:solidFill>
              </a:rPr>
              <a:t> in Frankreich errichtet wurde. Seine Kapitelle sind im korinthischen Stil gestaltet und mit einem Blattmuster verziert. Auch die Säulen des Parlaments in Wien haben solche korinthischen Kapitelle.</a:t>
            </a:r>
            <a:endParaRPr lang="de-AT" sz="800" b="1" dirty="0">
              <a:solidFill>
                <a:schemeClr val="tx1"/>
              </a:solidFill>
            </a:endParaRPr>
          </a:p>
        </p:txBody>
      </p:sp>
      <p:pic>
        <p:nvPicPr>
          <p:cNvPr id="5" name="Grafik 4" descr="Ein Bild, das Himmel, draußen, Gebäude, Wolken enthält.&#10;&#10;Automatisch generierte Beschreibung">
            <a:extLst>
              <a:ext uri="{FF2B5EF4-FFF2-40B4-BE49-F238E27FC236}">
                <a16:creationId xmlns:a16="http://schemas.microsoft.com/office/drawing/2014/main" id="{9053F2A7-43BE-76F5-8044-CB1767D1E7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5" t="4921"/>
          <a:stretch/>
        </p:blipFill>
        <p:spPr>
          <a:xfrm>
            <a:off x="523981" y="620688"/>
            <a:ext cx="8123800" cy="5202698"/>
          </a:xfrm>
          <a:prstGeom prst="rect">
            <a:avLst/>
          </a:prstGeom>
        </p:spPr>
      </p:pic>
      <p:sp>
        <p:nvSpPr>
          <p:cNvPr id="6" name="Rechteck: abgerundete Ecken 5">
            <a:extLst>
              <a:ext uri="{FF2B5EF4-FFF2-40B4-BE49-F238E27FC236}">
                <a16:creationId xmlns:a16="http://schemas.microsoft.com/office/drawing/2014/main" id="{A2E44D33-A624-13D3-F38C-C487D8A3BEC9}"/>
              </a:ext>
            </a:extLst>
          </p:cNvPr>
          <p:cNvSpPr/>
          <p:nvPr/>
        </p:nvSpPr>
        <p:spPr bwMode="auto">
          <a:xfrm>
            <a:off x="3699388" y="2492896"/>
            <a:ext cx="1304660" cy="936104"/>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4400" b="1" i="0" u="none" strike="noStrike" cap="none" normalizeH="0" baseline="0">
              <a:ln>
                <a:noFill/>
              </a:ln>
              <a:solidFill>
                <a:schemeClr val="bg1"/>
              </a:solidFill>
              <a:effectLst/>
              <a:latin typeface="Syntax LT Std" pitchFamily="34" charset="0"/>
            </a:endParaRPr>
          </a:p>
        </p:txBody>
      </p:sp>
    </p:spTree>
    <p:extLst>
      <p:ext uri="{BB962C8B-B14F-4D97-AF65-F5344CB8AC3E}">
        <p14:creationId xmlns:p14="http://schemas.microsoft.com/office/powerpoint/2010/main" val="190276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Das Foto zeigt die Laokoon-Gruppe. Sie ist vermutlich die römische Kopie einer griechischen Statue. Für Statuen wurde meist Marmor verwendet, der anschließend bemalt wurde. Teilweise verwendete man Glas, Steine oder Metall für die Augen, damit die Figuren noch lebensechter wirkten.</a:t>
            </a:r>
          </a:p>
        </p:txBody>
      </p:sp>
      <p:pic>
        <p:nvPicPr>
          <p:cNvPr id="5" name="Grafik 4" descr="Ein Bild, das Gebäude, Skulptur, Stein enthält.&#10;&#10;Automatisch generierte Beschreibung">
            <a:extLst>
              <a:ext uri="{FF2B5EF4-FFF2-40B4-BE49-F238E27FC236}">
                <a16:creationId xmlns:a16="http://schemas.microsoft.com/office/drawing/2014/main" id="{56DF4BDF-AF31-3AA2-2B61-43C0C49BD1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22"/>
          <a:stretch/>
        </p:blipFill>
        <p:spPr>
          <a:xfrm>
            <a:off x="924008" y="620689"/>
            <a:ext cx="7295984" cy="5209353"/>
          </a:xfrm>
          <a:prstGeom prst="rect">
            <a:avLst/>
          </a:prstGeom>
        </p:spPr>
      </p:pic>
    </p:spTree>
    <p:extLst>
      <p:ext uri="{BB962C8B-B14F-4D97-AF65-F5344CB8AC3E}">
        <p14:creationId xmlns:p14="http://schemas.microsoft.com/office/powerpoint/2010/main" val="1698232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Griechische Vasen verzierte man Anfangs mit geometrischen Mustern, später mit Figuren. Beliebt waren Motive aus der griechischen Sagenwelt. Man stellte aber auch Szenen aus dem Alltag dar. </a:t>
            </a:r>
          </a:p>
        </p:txBody>
      </p:sp>
      <p:pic>
        <p:nvPicPr>
          <p:cNvPr id="5" name="Grafik 4" descr="Ein Bild, das Gefäß, drinnen, Einmachglas enthält.&#10;&#10;Automatisch generierte Beschreibung">
            <a:extLst>
              <a:ext uri="{FF2B5EF4-FFF2-40B4-BE49-F238E27FC236}">
                <a16:creationId xmlns:a16="http://schemas.microsoft.com/office/drawing/2014/main" id="{1FA847B6-8FF5-B3A3-D5BC-D036B41AAD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274" b="9470"/>
          <a:stretch/>
        </p:blipFill>
        <p:spPr>
          <a:xfrm>
            <a:off x="2267744" y="614744"/>
            <a:ext cx="4608512" cy="5262529"/>
          </a:xfrm>
          <a:prstGeom prst="rect">
            <a:avLst/>
          </a:prstGeom>
        </p:spPr>
      </p:pic>
    </p:spTree>
    <p:extLst>
      <p:ext uri="{BB962C8B-B14F-4D97-AF65-F5344CB8AC3E}">
        <p14:creationId xmlns:p14="http://schemas.microsoft.com/office/powerpoint/2010/main" val="407319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Im Palast von Knossos auf der Insel Kreta wurden farbige Fresken gefunden. Diese wurden direkt auf den noch feuchten Putz gemalt. Auf diese Weise hielt die Farbe besser. Bei dem abgebildeten Fresko handelt es sich um eine Rekonstruktion.</a:t>
            </a:r>
            <a:endParaRPr lang="de-AT" sz="800" b="1" dirty="0">
              <a:solidFill>
                <a:srgbClr val="FF0000"/>
              </a:solidFill>
            </a:endParaRPr>
          </a:p>
        </p:txBody>
      </p:sp>
      <p:pic>
        <p:nvPicPr>
          <p:cNvPr id="5" name="Grafik 4">
            <a:extLst>
              <a:ext uri="{FF2B5EF4-FFF2-40B4-BE49-F238E27FC236}">
                <a16:creationId xmlns:a16="http://schemas.microsoft.com/office/drawing/2014/main" id="{C3972B35-B059-EF63-16D8-4DA6BD6608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108"/>
          <a:stretch/>
        </p:blipFill>
        <p:spPr>
          <a:xfrm>
            <a:off x="516376" y="620689"/>
            <a:ext cx="8123800" cy="5202698"/>
          </a:xfrm>
          <a:prstGeom prst="rect">
            <a:avLst/>
          </a:prstGeom>
        </p:spPr>
      </p:pic>
    </p:spTree>
    <p:extLst>
      <p:ext uri="{BB962C8B-B14F-4D97-AF65-F5344CB8AC3E}">
        <p14:creationId xmlns:p14="http://schemas.microsoft.com/office/powerpoint/2010/main" val="2692696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„Kunst und Kultur im antiken Griechenland“ bietet sich als anschaulicher Einstieg zu Schulbuch Seite 36/37 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2024</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Fotos: Folie 2: </a:t>
            </a:r>
            <a:r>
              <a:rPr lang="de-DE" altLang="de-DE" sz="1200" b="0" dirty="0" err="1">
                <a:solidFill>
                  <a:schemeClr val="tx1"/>
                </a:solidFill>
              </a:rPr>
              <a:t>dinosmichail</a:t>
            </a:r>
            <a:r>
              <a:rPr lang="de-DE" altLang="de-DE" sz="1200" b="0" dirty="0">
                <a:solidFill>
                  <a:schemeClr val="tx1"/>
                </a:solidFill>
              </a:rPr>
              <a:t>/ iStockphoto.com; Folie 3: </a:t>
            </a:r>
            <a:r>
              <a:rPr lang="de-DE" altLang="de-DE" sz="1200" b="0" dirty="0" err="1">
                <a:solidFill>
                  <a:schemeClr val="tx1"/>
                </a:solidFill>
              </a:rPr>
              <a:t>vale_t</a:t>
            </a:r>
            <a:r>
              <a:rPr lang="de-DE" altLang="de-DE" sz="1200" b="0" dirty="0">
                <a:solidFill>
                  <a:schemeClr val="tx1"/>
                </a:solidFill>
              </a:rPr>
              <a:t> / iStockphoto.com; Folie 4, 6: Leonid </a:t>
            </a:r>
            <a:r>
              <a:rPr lang="de-DE" altLang="de-DE" sz="1200" b="0" dirty="0" err="1">
                <a:solidFill>
                  <a:schemeClr val="tx1"/>
                </a:solidFill>
              </a:rPr>
              <a:t>Andronov</a:t>
            </a:r>
            <a:r>
              <a:rPr lang="de-DE" altLang="de-DE" sz="1200" b="0" dirty="0">
                <a:solidFill>
                  <a:schemeClr val="tx1"/>
                </a:solidFill>
              </a:rPr>
              <a:t> / iStockphoto.com; Folie 5: </a:t>
            </a:r>
            <a:r>
              <a:rPr lang="de-DE" altLang="de-DE" sz="1200" b="0" dirty="0" err="1">
                <a:solidFill>
                  <a:schemeClr val="tx1"/>
                </a:solidFill>
              </a:rPr>
              <a:t>lauradibiase</a:t>
            </a:r>
            <a:r>
              <a:rPr lang="de-DE" altLang="de-DE" sz="1200" b="0" dirty="0">
                <a:solidFill>
                  <a:schemeClr val="tx1"/>
                </a:solidFill>
              </a:rPr>
              <a:t> / iStockphoto.com; Folie 7: </a:t>
            </a:r>
            <a:r>
              <a:rPr lang="de-DE" altLang="de-DE" sz="1200" b="0" dirty="0" err="1">
                <a:solidFill>
                  <a:schemeClr val="tx1"/>
                </a:solidFill>
              </a:rPr>
              <a:t>Poike</a:t>
            </a:r>
            <a:r>
              <a:rPr lang="de-DE" altLang="de-DE" sz="1200" b="0" dirty="0">
                <a:solidFill>
                  <a:schemeClr val="tx1"/>
                </a:solidFill>
              </a:rPr>
              <a:t> / iStockphoto.com; Folie 8: Polaris 17 / iStockphoto.com; Folie 9: </a:t>
            </a:r>
            <a:r>
              <a:rPr lang="de-DE" altLang="de-DE" sz="1200" b="0" dirty="0" err="1">
                <a:solidFill>
                  <a:schemeClr val="tx1"/>
                </a:solidFill>
              </a:rPr>
              <a:t>dovate</a:t>
            </a:r>
            <a:r>
              <a:rPr lang="de-DE" altLang="de-DE" sz="1200" b="0" dirty="0">
                <a:solidFill>
                  <a:schemeClr val="tx1"/>
                </a:solidFill>
              </a:rPr>
              <a:t> 17 / iStockphoto.com; Folie 10: </a:t>
            </a:r>
            <a:r>
              <a:rPr lang="de-DE" altLang="de-DE" sz="1200" b="0" dirty="0" err="1">
                <a:solidFill>
                  <a:schemeClr val="tx1"/>
                </a:solidFill>
              </a:rPr>
              <a:t>sigurcamp</a:t>
            </a:r>
            <a:r>
              <a:rPr lang="de-DE" altLang="de-DE" sz="1200" b="0" dirty="0">
                <a:solidFill>
                  <a:schemeClr val="tx1"/>
                </a:solidFill>
              </a:rPr>
              <a:t> / iStockphoto.com; Folie 11: </a:t>
            </a:r>
            <a:r>
              <a:rPr lang="de-DE" altLang="de-DE" sz="1200" b="0" dirty="0" err="1">
                <a:solidFill>
                  <a:schemeClr val="tx1"/>
                </a:solidFill>
              </a:rPr>
              <a:t>pavila</a:t>
            </a:r>
            <a:r>
              <a:rPr lang="de-DE" altLang="de-DE" sz="1200" b="0" dirty="0">
                <a:solidFill>
                  <a:schemeClr val="tx1"/>
                </a:solidFill>
              </a:rPr>
              <a:t> / iStockphoto.com; Folie 12: </a:t>
            </a:r>
            <a:r>
              <a:rPr lang="de-DE" altLang="de-DE" sz="1200" b="0" dirty="0" err="1">
                <a:solidFill>
                  <a:schemeClr val="tx1"/>
                </a:solidFill>
              </a:rPr>
              <a:t>vaeenma</a:t>
            </a:r>
            <a:r>
              <a:rPr lang="de-DE" altLang="de-DE" sz="1200" b="0" dirty="0">
                <a:solidFill>
                  <a:schemeClr val="tx1"/>
                </a:solidFill>
              </a:rPr>
              <a:t> / iStockphoto.com; Folie 13: </a:t>
            </a:r>
            <a:r>
              <a:rPr lang="de-DE" altLang="de-DE" sz="1200" b="0" dirty="0" err="1">
                <a:solidFill>
                  <a:schemeClr val="tx1"/>
                </a:solidFill>
              </a:rPr>
              <a:t>Vladimir_Timofeev</a:t>
            </a:r>
            <a:r>
              <a:rPr lang="de-DE" altLang="de-DE" sz="1200" b="0" dirty="0">
                <a:solidFill>
                  <a:schemeClr val="tx1"/>
                </a:solidFill>
              </a:rPr>
              <a:t> / iStockphoto.com;</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1200" b="0" dirty="0">
              <a:solidFill>
                <a:schemeClr val="tx1"/>
              </a:solidFill>
            </a:endParaRPr>
          </a:p>
          <a:p>
            <a:pPr eaLnBrk="1" hangingPunct="1"/>
            <a:r>
              <a:rPr lang="de-DE" altLang="de-DE" sz="1200" b="0" dirty="0" err="1">
                <a:solidFill>
                  <a:schemeClr val="tx1"/>
                </a:solidFill>
              </a:rPr>
              <a:t>www.oebv.at</a:t>
            </a:r>
            <a:endParaRPr lang="de-DE" altLang="de-DE" sz="1200" b="0" dirty="0">
              <a:solidFill>
                <a:schemeClr val="tx1"/>
              </a:solidFill>
            </a:endParaRPr>
          </a:p>
          <a:p>
            <a:pPr eaLnBrk="1" hangingPunct="1"/>
            <a:endParaRPr lang="de-DE" altLang="de-DE" sz="800" dirty="0">
              <a:solidFill>
                <a:schemeClr val="tx1"/>
              </a:solidFill>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8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Der Olymp ist mit über 2 900 Metern der höchste Berg Griechenlands. In der Antike glaubten die Menschen, dass er der Wohnsitz ihrer Göttinnen und Götter sei.</a:t>
            </a:r>
          </a:p>
        </p:txBody>
      </p:sp>
      <p:pic>
        <p:nvPicPr>
          <p:cNvPr id="6" name="Grafik 5" descr="Ein Bild, das Berg, Natur, Wasser, See enthält.&#10;&#10;Automatisch generierte Beschreibung">
            <a:extLst>
              <a:ext uri="{FF2B5EF4-FFF2-40B4-BE49-F238E27FC236}">
                <a16:creationId xmlns:a16="http://schemas.microsoft.com/office/drawing/2014/main" id="{9C4C2675-BB27-13AF-C886-94B49EAB23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93"/>
          <a:stretch/>
        </p:blipFill>
        <p:spPr>
          <a:xfrm>
            <a:off x="528928" y="620689"/>
            <a:ext cx="8111248" cy="5202698"/>
          </a:xfrm>
          <a:prstGeom prst="rect">
            <a:avLst/>
          </a:prstGeom>
        </p:spPr>
      </p:pic>
    </p:spTree>
    <p:extLst>
      <p:ext uri="{BB962C8B-B14F-4D97-AF65-F5344CB8AC3E}">
        <p14:creationId xmlns:p14="http://schemas.microsoft.com/office/powerpoint/2010/main" val="2263971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Zu Ehren des Gottes Zeus wurden in der Stadt Olympia ab 776 v. Chr. alle vier Jahre sportliche Wettkämpfe ausgetragen. Heute gibt es von den Tempeln und Sportstätten nur noch Ruinen.</a:t>
            </a:r>
          </a:p>
        </p:txBody>
      </p:sp>
      <p:pic>
        <p:nvPicPr>
          <p:cNvPr id="5" name="Grafik 4" descr="Ein Bild, das draußen, Himmel, Gras, Natur enthält.&#10;&#10;Automatisch generierte Beschreibung">
            <a:extLst>
              <a:ext uri="{FF2B5EF4-FFF2-40B4-BE49-F238E27FC236}">
                <a16:creationId xmlns:a16="http://schemas.microsoft.com/office/drawing/2014/main" id="{088C9C42-29C1-BBD6-C246-7CC26C2A80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80"/>
          <a:stretch/>
        </p:blipFill>
        <p:spPr>
          <a:xfrm>
            <a:off x="531862" y="620689"/>
            <a:ext cx="8108314" cy="5202698"/>
          </a:xfrm>
          <a:prstGeom prst="rect">
            <a:avLst/>
          </a:prstGeom>
        </p:spPr>
      </p:pic>
    </p:spTree>
    <p:extLst>
      <p:ext uri="{BB962C8B-B14F-4D97-AF65-F5344CB8AC3E}">
        <p14:creationId xmlns:p14="http://schemas.microsoft.com/office/powerpoint/2010/main" val="2544832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In Delphi befand sich das wichtigste Heiligtum des Gottes Apollon. Hilfesuchende konnten hier die Priesterin Pythia um Rat fragen. Wahrscheinlich war sie von Gasen benebelt, die aus einer Erdspalte austraten. Priester deuteten ihre Weissagungen für die Menschen.</a:t>
            </a:r>
          </a:p>
        </p:txBody>
      </p:sp>
      <p:pic>
        <p:nvPicPr>
          <p:cNvPr id="5" name="Grafik 4" descr="Ein Bild, das Berg, Natur, umgeben, Hochland enthält.&#10;&#10;Automatisch generierte Beschreibung">
            <a:extLst>
              <a:ext uri="{FF2B5EF4-FFF2-40B4-BE49-F238E27FC236}">
                <a16:creationId xmlns:a16="http://schemas.microsoft.com/office/drawing/2014/main" id="{C7B014C5-F8DE-E560-142B-A59ECA5BD5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14"/>
          <a:stretch/>
        </p:blipFill>
        <p:spPr>
          <a:xfrm>
            <a:off x="527433" y="620689"/>
            <a:ext cx="8111248" cy="5202698"/>
          </a:xfrm>
          <a:prstGeom prst="rect">
            <a:avLst/>
          </a:prstGeom>
        </p:spPr>
      </p:pic>
    </p:spTree>
    <p:extLst>
      <p:ext uri="{BB962C8B-B14F-4D97-AF65-F5344CB8AC3E}">
        <p14:creationId xmlns:p14="http://schemas.microsoft.com/office/powerpoint/2010/main" val="177840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Das Theater von Syrakus wurde im 5. Jahrhundert erbaut und bot Platz für etwa 15 000 Menschen. Zwei bis drei Schauspieler und ein aus 12 bis 15 Männern bestehender Chor unterhielten die Zuschauenden. Sie spielten traurige Theaterstücke („Tragödien“) und lustige Theaterstücke („Komödien“).</a:t>
            </a:r>
          </a:p>
        </p:txBody>
      </p:sp>
      <p:pic>
        <p:nvPicPr>
          <p:cNvPr id="5" name="Grafik 4" descr="Ein Bild, das draußen, Boden, Natur enthält.&#10;&#10;Automatisch generierte Beschreibung">
            <a:extLst>
              <a:ext uri="{FF2B5EF4-FFF2-40B4-BE49-F238E27FC236}">
                <a16:creationId xmlns:a16="http://schemas.microsoft.com/office/drawing/2014/main" id="{D88C6A93-F404-7BC7-F361-AC440A9F28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47"/>
          <a:stretch/>
        </p:blipFill>
        <p:spPr>
          <a:xfrm>
            <a:off x="516376" y="626729"/>
            <a:ext cx="8123800" cy="5196657"/>
          </a:xfrm>
          <a:prstGeom prst="rect">
            <a:avLst/>
          </a:prstGeom>
        </p:spPr>
      </p:pic>
    </p:spTree>
    <p:extLst>
      <p:ext uri="{BB962C8B-B14F-4D97-AF65-F5344CB8AC3E}">
        <p14:creationId xmlns:p14="http://schemas.microsoft.com/office/powerpoint/2010/main" val="410859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Akropolis von Athen war ursprünglich eine Festung. Nach der Zerstörung während der Perserkriege wurde sie unter der Herrschaft von Perikles im 5. Jahrundert vor Chr. wieder aufgebaut. Im Parthenon, dem größten Tempel der Akropolis, befand sich eine mehrere Meter hohe Statue der Göttin Pallas Athene.</a:t>
            </a:r>
          </a:p>
        </p:txBody>
      </p:sp>
      <p:pic>
        <p:nvPicPr>
          <p:cNvPr id="5" name="Grafik 4" descr="Ein Bild, das Himmel, draußen, Natur, Schloss enthält.&#10;&#10;Automatisch generierte Beschreibung">
            <a:extLst>
              <a:ext uri="{FF2B5EF4-FFF2-40B4-BE49-F238E27FC236}">
                <a16:creationId xmlns:a16="http://schemas.microsoft.com/office/drawing/2014/main" id="{2AF21383-08EB-C3E9-DEB0-2DF6827537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04" r="5223" b="2226"/>
          <a:stretch/>
        </p:blipFill>
        <p:spPr>
          <a:xfrm>
            <a:off x="528928" y="620688"/>
            <a:ext cx="8111248" cy="5202698"/>
          </a:xfrm>
          <a:prstGeom prst="rect">
            <a:avLst/>
          </a:prstGeom>
        </p:spPr>
      </p:pic>
    </p:spTree>
    <p:extLst>
      <p:ext uri="{BB962C8B-B14F-4D97-AF65-F5344CB8AC3E}">
        <p14:creationId xmlns:p14="http://schemas.microsoft.com/office/powerpoint/2010/main" val="15457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Gebäude, Stein enthält.&#10;&#10;Automatisch generierte Beschreibung">
            <a:extLst>
              <a:ext uri="{FF2B5EF4-FFF2-40B4-BE49-F238E27FC236}">
                <a16:creationId xmlns:a16="http://schemas.microsoft.com/office/drawing/2014/main" id="{5BC9D7E3-D74C-CC33-4FEE-130FFBF0C0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3" b="4781"/>
          <a:stretch/>
        </p:blipFill>
        <p:spPr>
          <a:xfrm>
            <a:off x="531542" y="620689"/>
            <a:ext cx="8111248" cy="5202698"/>
          </a:xfrm>
          <a:prstGeom prst="rect">
            <a:avLst/>
          </a:prstGeom>
        </p:spPr>
      </p:pic>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661248"/>
            <a:ext cx="8126414" cy="874717"/>
          </a:xfrm>
          <a:prstGeom prst="rect">
            <a:avLst/>
          </a:prstGeom>
          <a:solidFill>
            <a:schemeClr val="bg1"/>
          </a:solidFill>
          <a:ln>
            <a:noFill/>
          </a:ln>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Das Erechtheion war ein Heiligtum der Göttin Pallas Athene und befindet sich ebenfalls seit dem 5. Jahrhundert v. Chr. auf der Akropolis. Berühmt ist es durch seine Vorhalle. Anstatt von Säulen wird sie von sechs großen Frauenfiguren getragen. Dabei handelt es sich allerdings um Nachbildungen. Die Originale sind in einem Museum ausgestellt.</a:t>
            </a:r>
          </a:p>
        </p:txBody>
      </p:sp>
    </p:spTree>
    <p:extLst>
      <p:ext uri="{BB962C8B-B14F-4D97-AF65-F5344CB8AC3E}">
        <p14:creationId xmlns:p14="http://schemas.microsoft.com/office/powerpoint/2010/main" val="188642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chemeClr val="tx1"/>
                </a:solidFill>
              </a:rPr>
              <a:t>Eine Säule besteht aus Basis, Schaft und Kapitell. Das Kapitell ist der obere Abschluss einer Säule. Dabei gibt es drei verschiedene Stile. Dorische Kapitelle sind einfach und sehr schlicht gestaltet. Das Foto zeigt eine Tempelruine in der Stadt Lindos auf der griechischen Insel Rhodos.</a:t>
            </a:r>
            <a:endParaRPr lang="de-AT" sz="800" b="1" dirty="0">
              <a:solidFill>
                <a:srgbClr val="FF0000"/>
              </a:solidFill>
            </a:endParaRPr>
          </a:p>
        </p:txBody>
      </p:sp>
      <p:pic>
        <p:nvPicPr>
          <p:cNvPr id="5" name="Grafik 4" descr="Ein Bild, das Himmel, draußen, Gebäude, Stein enthält.&#10;&#10;Automatisch generierte Beschreibung">
            <a:extLst>
              <a:ext uri="{FF2B5EF4-FFF2-40B4-BE49-F238E27FC236}">
                <a16:creationId xmlns:a16="http://schemas.microsoft.com/office/drawing/2014/main" id="{22F4DE25-0052-4950-8B18-B0F0EDD43D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54" b="13947"/>
          <a:stretch/>
        </p:blipFill>
        <p:spPr>
          <a:xfrm>
            <a:off x="516376" y="620690"/>
            <a:ext cx="8123800" cy="5202698"/>
          </a:xfrm>
          <a:prstGeom prst="rect">
            <a:avLst/>
          </a:prstGeom>
        </p:spPr>
      </p:pic>
      <p:sp>
        <p:nvSpPr>
          <p:cNvPr id="6" name="Rechteck: abgerundete Ecken 5">
            <a:extLst>
              <a:ext uri="{FF2B5EF4-FFF2-40B4-BE49-F238E27FC236}">
                <a16:creationId xmlns:a16="http://schemas.microsoft.com/office/drawing/2014/main" id="{DE4826ED-377F-2BCE-5BF7-94B95671C235}"/>
              </a:ext>
            </a:extLst>
          </p:cNvPr>
          <p:cNvSpPr/>
          <p:nvPr/>
        </p:nvSpPr>
        <p:spPr bwMode="auto">
          <a:xfrm>
            <a:off x="2913439" y="5396704"/>
            <a:ext cx="1152128" cy="45288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4400" b="1" i="0" u="none" strike="noStrike" cap="none" normalizeH="0" baseline="0">
              <a:ln>
                <a:noFill/>
              </a:ln>
              <a:solidFill>
                <a:schemeClr val="bg1"/>
              </a:solidFill>
              <a:effectLst/>
              <a:latin typeface="Syntax LT Std" pitchFamily="34" charset="0"/>
            </a:endParaRPr>
          </a:p>
        </p:txBody>
      </p:sp>
      <p:sp>
        <p:nvSpPr>
          <p:cNvPr id="7" name="Rechteck: abgerundete Ecken 6">
            <a:extLst>
              <a:ext uri="{FF2B5EF4-FFF2-40B4-BE49-F238E27FC236}">
                <a16:creationId xmlns:a16="http://schemas.microsoft.com/office/drawing/2014/main" id="{2617A077-E441-E510-0B39-68E834C8E2C6}"/>
              </a:ext>
            </a:extLst>
          </p:cNvPr>
          <p:cNvSpPr/>
          <p:nvPr/>
        </p:nvSpPr>
        <p:spPr bwMode="auto">
          <a:xfrm>
            <a:off x="2915816" y="1940321"/>
            <a:ext cx="1152128" cy="3381168"/>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4400" b="1" i="0" u="none" strike="noStrike" cap="none" normalizeH="0" baseline="0">
              <a:ln>
                <a:noFill/>
              </a:ln>
              <a:solidFill>
                <a:schemeClr val="bg1"/>
              </a:solidFill>
              <a:effectLst/>
              <a:latin typeface="Syntax LT Std" pitchFamily="34" charset="0"/>
            </a:endParaRPr>
          </a:p>
        </p:txBody>
      </p:sp>
      <p:sp>
        <p:nvSpPr>
          <p:cNvPr id="8" name="Rechteck: abgerundete Ecken 7">
            <a:extLst>
              <a:ext uri="{FF2B5EF4-FFF2-40B4-BE49-F238E27FC236}">
                <a16:creationId xmlns:a16="http://schemas.microsoft.com/office/drawing/2014/main" id="{8B346C8D-7541-3DCD-017D-EDB9CE98B9ED}"/>
              </a:ext>
            </a:extLst>
          </p:cNvPr>
          <p:cNvSpPr/>
          <p:nvPr/>
        </p:nvSpPr>
        <p:spPr bwMode="auto">
          <a:xfrm>
            <a:off x="2915009" y="1410737"/>
            <a:ext cx="1152128" cy="45288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4400" b="1" i="0" u="none" strike="noStrike" cap="none" normalizeH="0" baseline="0">
              <a:ln>
                <a:noFill/>
              </a:ln>
              <a:solidFill>
                <a:schemeClr val="bg1"/>
              </a:solidFill>
              <a:effectLst/>
              <a:latin typeface="Syntax LT Std" pitchFamily="34" charset="0"/>
            </a:endParaRPr>
          </a:p>
        </p:txBody>
      </p:sp>
    </p:spTree>
    <p:extLst>
      <p:ext uri="{BB962C8B-B14F-4D97-AF65-F5344CB8AC3E}">
        <p14:creationId xmlns:p14="http://schemas.microsoft.com/office/powerpoint/2010/main" val="308130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chemeClr val="tx1"/>
                </a:solidFill>
              </a:rPr>
              <a:t>Das Gebäude der Akademie von Athen wurde 1856 im Stil eines griechischen Tempels gebaut. Die Kapitelle sind im ionischen Stil gestaltet. Typisch dafür sind die schneckenförmigen Verzierungen.</a:t>
            </a:r>
            <a:endParaRPr lang="de-DE" sz="800" b="1" dirty="0">
              <a:solidFill>
                <a:schemeClr val="tx1"/>
              </a:solidFill>
            </a:endParaRPr>
          </a:p>
        </p:txBody>
      </p:sp>
      <p:pic>
        <p:nvPicPr>
          <p:cNvPr id="5" name="Grafik 4" descr="Ein Bild, das Gebäude, draußen, alt, Stein enthält.&#10;&#10;Automatisch generierte Beschreibung">
            <a:extLst>
              <a:ext uri="{FF2B5EF4-FFF2-40B4-BE49-F238E27FC236}">
                <a16:creationId xmlns:a16="http://schemas.microsoft.com/office/drawing/2014/main" id="{D67FD109-5DDD-B348-7EDF-3BA4BFC0E2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87"/>
          <a:stretch/>
        </p:blipFill>
        <p:spPr>
          <a:xfrm>
            <a:off x="528928" y="620690"/>
            <a:ext cx="8111248" cy="5202698"/>
          </a:xfrm>
          <a:prstGeom prst="rect">
            <a:avLst/>
          </a:prstGeom>
        </p:spPr>
      </p:pic>
      <p:sp>
        <p:nvSpPr>
          <p:cNvPr id="6" name="Rechteck: abgerundete Ecken 5">
            <a:extLst>
              <a:ext uri="{FF2B5EF4-FFF2-40B4-BE49-F238E27FC236}">
                <a16:creationId xmlns:a16="http://schemas.microsoft.com/office/drawing/2014/main" id="{C9AEC88D-945C-ADA5-3721-2D50C78D2925}"/>
              </a:ext>
            </a:extLst>
          </p:cNvPr>
          <p:cNvSpPr/>
          <p:nvPr/>
        </p:nvSpPr>
        <p:spPr bwMode="auto">
          <a:xfrm>
            <a:off x="6300192" y="2492896"/>
            <a:ext cx="792088" cy="45288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4400" b="1" i="0" u="none" strike="noStrike" cap="none" normalizeH="0" baseline="0">
              <a:ln>
                <a:noFill/>
              </a:ln>
              <a:solidFill>
                <a:schemeClr val="bg1"/>
              </a:solidFill>
              <a:effectLst/>
              <a:latin typeface="Syntax LT Std" pitchFamily="34" charset="0"/>
            </a:endParaRPr>
          </a:p>
        </p:txBody>
      </p:sp>
    </p:spTree>
    <p:extLst>
      <p:ext uri="{BB962C8B-B14F-4D97-AF65-F5344CB8AC3E}">
        <p14:creationId xmlns:p14="http://schemas.microsoft.com/office/powerpoint/2010/main" val="1590893168"/>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808</Words>
  <Application>Microsoft Office PowerPoint</Application>
  <PresentationFormat>Bildschirmpräsentation (4:3)</PresentationFormat>
  <Paragraphs>32</Paragraphs>
  <Slides>14</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Barbara Peintinger</cp:lastModifiedBy>
  <cp:revision>65</cp:revision>
  <dcterms:created xsi:type="dcterms:W3CDTF">2011-07-14T19:54:09Z</dcterms:created>
  <dcterms:modified xsi:type="dcterms:W3CDTF">2024-01-18T08:29:30Z</dcterms:modified>
</cp:coreProperties>
</file>