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20.09.2024</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a:solidFill>
                  <a:srgbClr val="333333"/>
                </a:solidFill>
                <a:latin typeface="Calibri" panose="020F0502020204030204" pitchFamily="34" charset="0"/>
              </a:rPr>
              <a:t>Jüdische Gemeinden</a:t>
            </a:r>
            <a:endParaRPr lang="de-DE" altLang="de-DE" sz="3800" dirty="0">
              <a:solidFill>
                <a:srgbClr val="333333"/>
              </a:solidFill>
              <a:latin typeface="Calibri" panose="020F0502020204030204" pitchFamily="34" charset="0"/>
            </a:endParaRPr>
          </a:p>
        </p:txBody>
      </p:sp>
      <p:sp>
        <p:nvSpPr>
          <p:cNvPr id="3" name="Text Box 10">
            <a:extLst>
              <a:ext uri="{FF2B5EF4-FFF2-40B4-BE49-F238E27FC236}">
                <a16:creationId xmlns:a16="http://schemas.microsoft.com/office/drawing/2014/main" id="{78683B99-051A-6195-C14D-E578F19E87B0}"/>
              </a:ext>
            </a:extLst>
          </p:cNvPr>
          <p:cNvSpPr txBox="1">
            <a:spLocks noChangeArrowheads="1"/>
          </p:cNvSpPr>
          <p:nvPr/>
        </p:nvSpPr>
        <p:spPr bwMode="auto">
          <a:xfrm>
            <a:off x="2432079" y="3430656"/>
            <a:ext cx="1843297"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chemeClr val="accent6">
                    <a:lumMod val="40000"/>
                    <a:lumOff val="60000"/>
                  </a:schemeClr>
                </a:solidFill>
                <a:latin typeface="Calibri" panose="020F0502020204030204" pitchFamily="34" charset="0"/>
              </a:rPr>
              <a:t>Jüdische Gemeinde</a:t>
            </a:r>
          </a:p>
        </p:txBody>
      </p:sp>
      <p:sp>
        <p:nvSpPr>
          <p:cNvPr id="4" name="Ellipse 3">
            <a:extLst>
              <a:ext uri="{FF2B5EF4-FFF2-40B4-BE49-F238E27FC236}">
                <a16:creationId xmlns:a16="http://schemas.microsoft.com/office/drawing/2014/main" id="{6835311C-D0F5-2B61-C289-E334D6580DFD}"/>
              </a:ext>
            </a:extLst>
          </p:cNvPr>
          <p:cNvSpPr/>
          <p:nvPr/>
        </p:nvSpPr>
        <p:spPr bwMode="auto">
          <a:xfrm>
            <a:off x="2483768" y="1340768"/>
            <a:ext cx="6264695" cy="4968551"/>
          </a:xfrm>
          <a:prstGeom prst="ellipse">
            <a:avLst/>
          </a:prstGeom>
          <a:noFill/>
          <a:ln w="9525" cap="flat" cmpd="sng" algn="ctr">
            <a:solidFill>
              <a:schemeClr val="accent6">
                <a:lumMod val="40000"/>
                <a:lumOff val="6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5" name="Text Box 10">
            <a:extLst>
              <a:ext uri="{FF2B5EF4-FFF2-40B4-BE49-F238E27FC236}">
                <a16:creationId xmlns:a16="http://schemas.microsoft.com/office/drawing/2014/main" id="{2813430F-FC1C-1DAF-7E0F-6C755DBF2643}"/>
              </a:ext>
            </a:extLst>
          </p:cNvPr>
          <p:cNvSpPr txBox="1">
            <a:spLocks noChangeArrowheads="1"/>
          </p:cNvSpPr>
          <p:nvPr/>
        </p:nvSpPr>
        <p:spPr bwMode="auto">
          <a:xfrm>
            <a:off x="91073" y="3307547"/>
            <a:ext cx="173912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10 männliche Juden</a:t>
            </a:r>
          </a:p>
        </p:txBody>
      </p:sp>
      <p:sp>
        <p:nvSpPr>
          <p:cNvPr id="6" name="Pfeil nach unten 13">
            <a:extLst>
              <a:ext uri="{FF2B5EF4-FFF2-40B4-BE49-F238E27FC236}">
                <a16:creationId xmlns:a16="http://schemas.microsoft.com/office/drawing/2014/main" id="{F6D1F044-D637-BFF2-EA3A-0BDA543559E7}"/>
              </a:ext>
            </a:extLst>
          </p:cNvPr>
          <p:cNvSpPr>
            <a:spLocks noChangeArrowheads="1"/>
          </p:cNvSpPr>
          <p:nvPr/>
        </p:nvSpPr>
        <p:spPr bwMode="auto">
          <a:xfrm rot="16200000">
            <a:off x="1907720" y="3619711"/>
            <a:ext cx="288000" cy="576000"/>
          </a:xfrm>
          <a:prstGeom prst="downArrow">
            <a:avLst>
              <a:gd name="adj1" fmla="val 50000"/>
              <a:gd name="adj2" fmla="val 49778"/>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7" name="Pfeil nach unten 13">
            <a:extLst>
              <a:ext uri="{FF2B5EF4-FFF2-40B4-BE49-F238E27FC236}">
                <a16:creationId xmlns:a16="http://schemas.microsoft.com/office/drawing/2014/main" id="{DDEF01B7-B3AA-0E18-7634-D29D815C87A8}"/>
              </a:ext>
            </a:extLst>
          </p:cNvPr>
          <p:cNvSpPr>
            <a:spLocks noChangeArrowheads="1"/>
          </p:cNvSpPr>
          <p:nvPr/>
        </p:nvSpPr>
        <p:spPr bwMode="auto">
          <a:xfrm rot="16200000">
            <a:off x="4333635" y="3619711"/>
            <a:ext cx="288000" cy="576000"/>
          </a:xfrm>
          <a:prstGeom prst="downArrow">
            <a:avLst>
              <a:gd name="adj1" fmla="val 50000"/>
              <a:gd name="adj2" fmla="val 49778"/>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8" name="Text Box 10">
            <a:extLst>
              <a:ext uri="{FF2B5EF4-FFF2-40B4-BE49-F238E27FC236}">
                <a16:creationId xmlns:a16="http://schemas.microsoft.com/office/drawing/2014/main" id="{A401D9CD-7024-A2E4-7EBA-DD561BDAA2A8}"/>
              </a:ext>
            </a:extLst>
          </p:cNvPr>
          <p:cNvSpPr txBox="1">
            <a:spLocks noChangeArrowheads="1"/>
          </p:cNvSpPr>
          <p:nvPr/>
        </p:nvSpPr>
        <p:spPr bwMode="auto">
          <a:xfrm>
            <a:off x="4726901" y="3326839"/>
            <a:ext cx="36772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400" dirty="0">
                <a:solidFill>
                  <a:srgbClr val="333333"/>
                </a:solidFill>
                <a:latin typeface="Calibri" panose="020F0502020204030204" pitchFamily="34" charset="0"/>
              </a:rPr>
              <a:t>regelt das Zusammenleben</a:t>
            </a:r>
          </a:p>
        </p:txBody>
      </p:sp>
      <p:sp>
        <p:nvSpPr>
          <p:cNvPr id="9" name="Text Box 10">
            <a:extLst>
              <a:ext uri="{FF2B5EF4-FFF2-40B4-BE49-F238E27FC236}">
                <a16:creationId xmlns:a16="http://schemas.microsoft.com/office/drawing/2014/main" id="{66777807-CDD8-0611-C776-E44871C7D89C}"/>
              </a:ext>
            </a:extLst>
          </p:cNvPr>
          <p:cNvSpPr txBox="1">
            <a:spLocks noChangeArrowheads="1"/>
          </p:cNvSpPr>
          <p:nvPr/>
        </p:nvSpPr>
        <p:spPr bwMode="auto">
          <a:xfrm>
            <a:off x="4726901" y="3657122"/>
            <a:ext cx="230904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400" dirty="0">
                <a:solidFill>
                  <a:srgbClr val="333333"/>
                </a:solidFill>
                <a:latin typeface="Calibri" panose="020F0502020204030204" pitchFamily="34" charset="0"/>
              </a:rPr>
              <a:t>sorgt für Schutz</a:t>
            </a:r>
          </a:p>
        </p:txBody>
      </p:sp>
      <p:sp>
        <p:nvSpPr>
          <p:cNvPr id="10" name="Text Box 10">
            <a:extLst>
              <a:ext uri="{FF2B5EF4-FFF2-40B4-BE49-F238E27FC236}">
                <a16:creationId xmlns:a16="http://schemas.microsoft.com/office/drawing/2014/main" id="{C97714C2-37EA-EBC1-29DA-1529E1B55F01}"/>
              </a:ext>
            </a:extLst>
          </p:cNvPr>
          <p:cNvSpPr txBox="1">
            <a:spLocks noChangeArrowheads="1"/>
          </p:cNvSpPr>
          <p:nvPr/>
        </p:nvSpPr>
        <p:spPr bwMode="auto">
          <a:xfrm>
            <a:off x="4726901" y="3987405"/>
            <a:ext cx="417509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400" dirty="0">
                <a:solidFill>
                  <a:srgbClr val="333333"/>
                </a:solidFill>
                <a:latin typeface="Calibri" panose="020F0502020204030204" pitchFamily="34" charset="0"/>
              </a:rPr>
              <a:t>vertritt Mitglieder nach außen</a:t>
            </a:r>
          </a:p>
        </p:txBody>
      </p:sp>
      <p:sp>
        <p:nvSpPr>
          <p:cNvPr id="11" name="Text Box 10">
            <a:extLst>
              <a:ext uri="{FF2B5EF4-FFF2-40B4-BE49-F238E27FC236}">
                <a16:creationId xmlns:a16="http://schemas.microsoft.com/office/drawing/2014/main" id="{0653C2B2-BF8A-E332-C869-CF6767084410}"/>
              </a:ext>
            </a:extLst>
          </p:cNvPr>
          <p:cNvSpPr txBox="1">
            <a:spLocks noChangeArrowheads="1"/>
          </p:cNvSpPr>
          <p:nvPr/>
        </p:nvSpPr>
        <p:spPr bwMode="auto">
          <a:xfrm>
            <a:off x="4928504" y="1814023"/>
            <a:ext cx="144016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400" dirty="0">
                <a:solidFill>
                  <a:srgbClr val="333333"/>
                </a:solidFill>
                <a:latin typeface="Calibri" panose="020F0502020204030204" pitchFamily="34" charset="0"/>
              </a:rPr>
              <a:t>Synagoge</a:t>
            </a:r>
          </a:p>
        </p:txBody>
      </p:sp>
      <p:sp>
        <p:nvSpPr>
          <p:cNvPr id="12" name="Text Box 10">
            <a:extLst>
              <a:ext uri="{FF2B5EF4-FFF2-40B4-BE49-F238E27FC236}">
                <a16:creationId xmlns:a16="http://schemas.microsoft.com/office/drawing/2014/main" id="{3A2BD152-5623-91EE-8F6D-71588C9770F2}"/>
              </a:ext>
            </a:extLst>
          </p:cNvPr>
          <p:cNvSpPr txBox="1">
            <a:spLocks noChangeArrowheads="1"/>
          </p:cNvSpPr>
          <p:nvPr/>
        </p:nvSpPr>
        <p:spPr bwMode="auto">
          <a:xfrm>
            <a:off x="6565514" y="2211646"/>
            <a:ext cx="125560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400" dirty="0">
                <a:solidFill>
                  <a:srgbClr val="333333"/>
                </a:solidFill>
                <a:latin typeface="Calibri" panose="020F0502020204030204" pitchFamily="34" charset="0"/>
              </a:rPr>
              <a:t>Friedhof</a:t>
            </a:r>
          </a:p>
        </p:txBody>
      </p:sp>
      <p:sp>
        <p:nvSpPr>
          <p:cNvPr id="13" name="Text Box 10">
            <a:extLst>
              <a:ext uri="{FF2B5EF4-FFF2-40B4-BE49-F238E27FC236}">
                <a16:creationId xmlns:a16="http://schemas.microsoft.com/office/drawing/2014/main" id="{6622E6B7-4B92-3AF5-5E8D-55D217B0C5C5}"/>
              </a:ext>
            </a:extLst>
          </p:cNvPr>
          <p:cNvSpPr txBox="1">
            <a:spLocks noChangeArrowheads="1"/>
          </p:cNvSpPr>
          <p:nvPr/>
        </p:nvSpPr>
        <p:spPr bwMode="auto">
          <a:xfrm>
            <a:off x="4838571" y="2602231"/>
            <a:ext cx="172694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400" dirty="0">
                <a:solidFill>
                  <a:srgbClr val="333333"/>
                </a:solidFill>
                <a:latin typeface="Calibri" panose="020F0502020204030204" pitchFamily="34" charset="0"/>
              </a:rPr>
              <a:t>Gerichtshof</a:t>
            </a:r>
          </a:p>
        </p:txBody>
      </p:sp>
      <p:sp>
        <p:nvSpPr>
          <p:cNvPr id="14" name="Text Box 10">
            <a:extLst>
              <a:ext uri="{FF2B5EF4-FFF2-40B4-BE49-F238E27FC236}">
                <a16:creationId xmlns:a16="http://schemas.microsoft.com/office/drawing/2014/main" id="{B99C973C-C121-9839-7078-8AF219E068B3}"/>
              </a:ext>
            </a:extLst>
          </p:cNvPr>
          <p:cNvSpPr txBox="1">
            <a:spLocks noChangeArrowheads="1"/>
          </p:cNvSpPr>
          <p:nvPr/>
        </p:nvSpPr>
        <p:spPr bwMode="auto">
          <a:xfrm>
            <a:off x="3703211" y="2211645"/>
            <a:ext cx="108127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400" dirty="0">
                <a:solidFill>
                  <a:srgbClr val="333333"/>
                </a:solidFill>
                <a:latin typeface="Calibri" panose="020F0502020204030204" pitchFamily="34" charset="0"/>
              </a:rPr>
              <a:t>Schule</a:t>
            </a:r>
          </a:p>
        </p:txBody>
      </p:sp>
      <p:sp>
        <p:nvSpPr>
          <p:cNvPr id="15" name="Text Box 10">
            <a:extLst>
              <a:ext uri="{FF2B5EF4-FFF2-40B4-BE49-F238E27FC236}">
                <a16:creationId xmlns:a16="http://schemas.microsoft.com/office/drawing/2014/main" id="{3A96BEF3-D5A2-A88B-4293-8CEA5BA74024}"/>
              </a:ext>
            </a:extLst>
          </p:cNvPr>
          <p:cNvSpPr txBox="1">
            <a:spLocks noChangeArrowheads="1"/>
          </p:cNvSpPr>
          <p:nvPr/>
        </p:nvSpPr>
        <p:spPr bwMode="auto">
          <a:xfrm>
            <a:off x="4896035" y="4903639"/>
            <a:ext cx="144016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gewählte Vorsteher</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6" grpId="0" animBg="1"/>
      <p:bldP spid="7" grpId="0" animBg="1"/>
      <p:bldP spid="8" grpId="0"/>
      <p:bldP spid="9" grpId="0"/>
      <p:bldP spid="10" grpId="0"/>
      <p:bldP spid="11" grpId="0"/>
      <p:bldP spid="12" grpId="0"/>
      <p:bldP spid="13" grpId="0"/>
      <p:bldP spid="14"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„Jüdisches Leben“ auf den Seiten 36 </a:t>
            </a:r>
            <a:r>
              <a:rPr lang="de-DE" altLang="de-DE" sz="1100" b="0">
                <a:solidFill>
                  <a:schemeClr val="tx1"/>
                </a:solidFill>
                <a:latin typeface="Arial" charset="0"/>
                <a:cs typeface="Arial" charset="0"/>
              </a:rPr>
              <a:t>bis 37 </a:t>
            </a:r>
            <a:r>
              <a:rPr lang="de-DE" altLang="de-DE" sz="1100" b="0" dirty="0">
                <a:solidFill>
                  <a:schemeClr val="tx1"/>
                </a:solidFill>
                <a:latin typeface="Arial" charset="0"/>
                <a:cs typeface="Arial" charset="0"/>
              </a:rPr>
              <a:t>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193</Words>
  <Application>Microsoft Office PowerPoint</Application>
  <PresentationFormat>Bildschirmpräsentation (4:3)</PresentationFormat>
  <Paragraphs>30</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60</cp:revision>
  <dcterms:created xsi:type="dcterms:W3CDTF">2011-07-14T19:54:09Z</dcterms:created>
  <dcterms:modified xsi:type="dcterms:W3CDTF">2024-09-20T14:06:53Z</dcterms:modified>
</cp:coreProperties>
</file>