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Der Fernhandel</a:t>
            </a:r>
          </a:p>
        </p:txBody>
      </p:sp>
      <p:sp>
        <p:nvSpPr>
          <p:cNvPr id="3" name="Text Box 10">
            <a:extLst>
              <a:ext uri="{FF2B5EF4-FFF2-40B4-BE49-F238E27FC236}">
                <a16:creationId xmlns:a16="http://schemas.microsoft.com/office/drawing/2014/main" id="{B6B599AD-AF0B-053D-5251-6141E9DCE87E}"/>
              </a:ext>
            </a:extLst>
          </p:cNvPr>
          <p:cNvSpPr txBox="1">
            <a:spLocks noChangeArrowheads="1"/>
          </p:cNvSpPr>
          <p:nvPr/>
        </p:nvSpPr>
        <p:spPr bwMode="auto">
          <a:xfrm>
            <a:off x="179264" y="1447773"/>
            <a:ext cx="3529012" cy="677863"/>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Europa</a:t>
            </a:r>
          </a:p>
        </p:txBody>
      </p:sp>
      <p:sp>
        <p:nvSpPr>
          <p:cNvPr id="4" name="Text Box 10">
            <a:extLst>
              <a:ext uri="{FF2B5EF4-FFF2-40B4-BE49-F238E27FC236}">
                <a16:creationId xmlns:a16="http://schemas.microsoft.com/office/drawing/2014/main" id="{2A45A01C-781A-F294-E0DE-4E86848B599C}"/>
              </a:ext>
            </a:extLst>
          </p:cNvPr>
          <p:cNvSpPr txBox="1">
            <a:spLocks noChangeArrowheads="1"/>
          </p:cNvSpPr>
          <p:nvPr/>
        </p:nvSpPr>
        <p:spPr bwMode="auto">
          <a:xfrm>
            <a:off x="3531896" y="5771151"/>
            <a:ext cx="3528000" cy="681037"/>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Afrika</a:t>
            </a:r>
          </a:p>
        </p:txBody>
      </p:sp>
      <p:cxnSp>
        <p:nvCxnSpPr>
          <p:cNvPr id="5" name="Gerade Verbindung 14">
            <a:extLst>
              <a:ext uri="{FF2B5EF4-FFF2-40B4-BE49-F238E27FC236}">
                <a16:creationId xmlns:a16="http://schemas.microsoft.com/office/drawing/2014/main" id="{A9ACF40D-50DA-2127-73B9-A4786EDE435A}"/>
              </a:ext>
            </a:extLst>
          </p:cNvPr>
          <p:cNvCxnSpPr>
            <a:cxnSpLocks noChangeShapeType="1"/>
          </p:cNvCxnSpPr>
          <p:nvPr/>
        </p:nvCxnSpPr>
        <p:spPr bwMode="auto">
          <a:xfrm>
            <a:off x="3491881" y="3000157"/>
            <a:ext cx="238" cy="2664000"/>
          </a:xfrm>
          <a:prstGeom prst="line">
            <a:avLst/>
          </a:prstGeom>
          <a:noFill/>
          <a:ln w="9525"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6" name="Text Box 10">
            <a:extLst>
              <a:ext uri="{FF2B5EF4-FFF2-40B4-BE49-F238E27FC236}">
                <a16:creationId xmlns:a16="http://schemas.microsoft.com/office/drawing/2014/main" id="{EEE5B8E9-44E9-B291-9425-1DD318D96B9C}"/>
              </a:ext>
            </a:extLst>
          </p:cNvPr>
          <p:cNvSpPr txBox="1">
            <a:spLocks noChangeArrowheads="1"/>
          </p:cNvSpPr>
          <p:nvPr/>
        </p:nvSpPr>
        <p:spPr bwMode="auto">
          <a:xfrm rot="5400000">
            <a:off x="3091861" y="4687269"/>
            <a:ext cx="120014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000" dirty="0">
                <a:solidFill>
                  <a:srgbClr val="333333"/>
                </a:solidFill>
                <a:latin typeface="Calibri" panose="020F0502020204030204" pitchFamily="34" charset="0"/>
              </a:rPr>
              <a:t>Kamele</a:t>
            </a:r>
          </a:p>
        </p:txBody>
      </p:sp>
      <p:sp>
        <p:nvSpPr>
          <p:cNvPr id="7" name="Text Box 10">
            <a:extLst>
              <a:ext uri="{FF2B5EF4-FFF2-40B4-BE49-F238E27FC236}">
                <a16:creationId xmlns:a16="http://schemas.microsoft.com/office/drawing/2014/main" id="{55E48CC3-1242-716E-79FC-89FFA0F429AC}"/>
              </a:ext>
            </a:extLst>
          </p:cNvPr>
          <p:cNvSpPr txBox="1">
            <a:spLocks noChangeArrowheads="1"/>
          </p:cNvSpPr>
          <p:nvPr/>
        </p:nvSpPr>
        <p:spPr bwMode="auto">
          <a:xfrm>
            <a:off x="3891991" y="4463828"/>
            <a:ext cx="3167905" cy="1200329"/>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Gold, Felle,</a:t>
            </a:r>
          </a:p>
          <a:p>
            <a:pPr algn="ctr" eaLnBrk="1" hangingPunct="1">
              <a:spcBef>
                <a:spcPts val="0"/>
              </a:spcBef>
            </a:pPr>
            <a:r>
              <a:rPr lang="de-DE" altLang="de-DE" sz="2400" dirty="0">
                <a:solidFill>
                  <a:srgbClr val="333333"/>
                </a:solidFill>
                <a:latin typeface="Calibri" panose="020F0502020204030204" pitchFamily="34" charset="0"/>
              </a:rPr>
              <a:t>Elfenbein, Salz, </a:t>
            </a:r>
          </a:p>
          <a:p>
            <a:pPr algn="ctr" eaLnBrk="1" hangingPunct="1">
              <a:spcBef>
                <a:spcPts val="0"/>
              </a:spcBef>
            </a:pPr>
            <a:r>
              <a:rPr lang="de-DE" altLang="de-DE" sz="2400" dirty="0">
                <a:solidFill>
                  <a:srgbClr val="333333"/>
                </a:solidFill>
                <a:latin typeface="Calibri" panose="020F0502020204030204" pitchFamily="34" charset="0"/>
              </a:rPr>
              <a:t>Sklavinnen und Sklaven</a:t>
            </a:r>
          </a:p>
        </p:txBody>
      </p:sp>
      <p:sp>
        <p:nvSpPr>
          <p:cNvPr id="8" name="Text Box 10">
            <a:extLst>
              <a:ext uri="{FF2B5EF4-FFF2-40B4-BE49-F238E27FC236}">
                <a16:creationId xmlns:a16="http://schemas.microsoft.com/office/drawing/2014/main" id="{D7058DC6-831E-F498-AD47-483A98D50615}"/>
              </a:ext>
            </a:extLst>
          </p:cNvPr>
          <p:cNvSpPr txBox="1">
            <a:spLocks noChangeArrowheads="1"/>
          </p:cNvSpPr>
          <p:nvPr/>
        </p:nvSpPr>
        <p:spPr bwMode="auto">
          <a:xfrm rot="5400000">
            <a:off x="2677781" y="4278809"/>
            <a:ext cx="122413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000" dirty="0">
                <a:solidFill>
                  <a:srgbClr val="333333"/>
                </a:solidFill>
                <a:latin typeface="Calibri" panose="020F0502020204030204" pitchFamily="34" charset="0"/>
              </a:rPr>
              <a:t>Schiffe</a:t>
            </a:r>
          </a:p>
        </p:txBody>
      </p:sp>
      <p:sp>
        <p:nvSpPr>
          <p:cNvPr id="9" name="Text Box 10">
            <a:extLst>
              <a:ext uri="{FF2B5EF4-FFF2-40B4-BE49-F238E27FC236}">
                <a16:creationId xmlns:a16="http://schemas.microsoft.com/office/drawing/2014/main" id="{D46AC812-2480-DF98-A6F4-E4FC9069D5D2}"/>
              </a:ext>
            </a:extLst>
          </p:cNvPr>
          <p:cNvSpPr txBox="1">
            <a:spLocks noChangeArrowheads="1"/>
          </p:cNvSpPr>
          <p:nvPr/>
        </p:nvSpPr>
        <p:spPr bwMode="auto">
          <a:xfrm>
            <a:off x="179264" y="2212399"/>
            <a:ext cx="3167905" cy="1200329"/>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Pferde,</a:t>
            </a:r>
          </a:p>
          <a:p>
            <a:pPr algn="ctr" eaLnBrk="1" hangingPunct="1">
              <a:spcBef>
                <a:spcPts val="0"/>
              </a:spcBef>
            </a:pPr>
            <a:r>
              <a:rPr lang="de-DE" altLang="de-DE" sz="2400" dirty="0">
                <a:solidFill>
                  <a:srgbClr val="333333"/>
                </a:solidFill>
                <a:latin typeface="Calibri" panose="020F0502020204030204" pitchFamily="34" charset="0"/>
              </a:rPr>
              <a:t>Waffen,</a:t>
            </a:r>
          </a:p>
          <a:p>
            <a:pPr algn="ctr" eaLnBrk="1" hangingPunct="1">
              <a:spcBef>
                <a:spcPts val="0"/>
              </a:spcBef>
            </a:pPr>
            <a:r>
              <a:rPr lang="de-DE" altLang="de-DE" sz="2400" dirty="0">
                <a:solidFill>
                  <a:srgbClr val="333333"/>
                </a:solidFill>
                <a:latin typeface="Calibri" panose="020F0502020204030204" pitchFamily="34" charset="0"/>
              </a:rPr>
              <a:t>Stoffe</a:t>
            </a:r>
          </a:p>
        </p:txBody>
      </p:sp>
      <p:sp>
        <p:nvSpPr>
          <p:cNvPr id="17" name="Text Box 10">
            <a:extLst>
              <a:ext uri="{FF2B5EF4-FFF2-40B4-BE49-F238E27FC236}">
                <a16:creationId xmlns:a16="http://schemas.microsoft.com/office/drawing/2014/main" id="{ED4874A1-32E2-72BC-42BB-C0FB9044D01E}"/>
              </a:ext>
            </a:extLst>
          </p:cNvPr>
          <p:cNvSpPr txBox="1">
            <a:spLocks noChangeArrowheads="1"/>
          </p:cNvSpPr>
          <p:nvPr/>
        </p:nvSpPr>
        <p:spPr bwMode="auto">
          <a:xfrm>
            <a:off x="5501763" y="1447773"/>
            <a:ext cx="3528000" cy="681037"/>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Asien</a:t>
            </a:r>
          </a:p>
        </p:txBody>
      </p:sp>
      <p:cxnSp>
        <p:nvCxnSpPr>
          <p:cNvPr id="18" name="Gerade Verbindung 14">
            <a:extLst>
              <a:ext uri="{FF2B5EF4-FFF2-40B4-BE49-F238E27FC236}">
                <a16:creationId xmlns:a16="http://schemas.microsoft.com/office/drawing/2014/main" id="{FF14530B-EEF4-800E-1729-5A0AE6987408}"/>
              </a:ext>
            </a:extLst>
          </p:cNvPr>
          <p:cNvCxnSpPr>
            <a:cxnSpLocks noChangeShapeType="1"/>
          </p:cNvCxnSpPr>
          <p:nvPr/>
        </p:nvCxnSpPr>
        <p:spPr bwMode="auto">
          <a:xfrm rot="16200000">
            <a:off x="4605545" y="1068954"/>
            <a:ext cx="238" cy="1512000"/>
          </a:xfrm>
          <a:prstGeom prst="line">
            <a:avLst/>
          </a:prstGeom>
          <a:noFill/>
          <a:ln w="9525"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19" name="Text Box 10">
            <a:extLst>
              <a:ext uri="{FF2B5EF4-FFF2-40B4-BE49-F238E27FC236}">
                <a16:creationId xmlns:a16="http://schemas.microsoft.com/office/drawing/2014/main" id="{CEBA862F-9686-EF1E-14D1-BAEF7DA5F6CF}"/>
              </a:ext>
            </a:extLst>
          </p:cNvPr>
          <p:cNvSpPr txBox="1">
            <a:spLocks noChangeArrowheads="1"/>
          </p:cNvSpPr>
          <p:nvPr/>
        </p:nvSpPr>
        <p:spPr bwMode="auto">
          <a:xfrm>
            <a:off x="5861858" y="2212398"/>
            <a:ext cx="3167905" cy="1200329"/>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Seide, Porzellan, Gewürze, Papier, Schießpulver</a:t>
            </a:r>
          </a:p>
        </p:txBody>
      </p:sp>
      <p:sp>
        <p:nvSpPr>
          <p:cNvPr id="20" name="Text Box 10">
            <a:extLst>
              <a:ext uri="{FF2B5EF4-FFF2-40B4-BE49-F238E27FC236}">
                <a16:creationId xmlns:a16="http://schemas.microsoft.com/office/drawing/2014/main" id="{78ECD4E4-9302-1D51-7E6E-5A1F73F08C17}"/>
              </a:ext>
            </a:extLst>
          </p:cNvPr>
          <p:cNvSpPr txBox="1">
            <a:spLocks noChangeArrowheads="1"/>
          </p:cNvSpPr>
          <p:nvPr/>
        </p:nvSpPr>
        <p:spPr bwMode="auto">
          <a:xfrm>
            <a:off x="3811833" y="1507135"/>
            <a:ext cx="16533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000" dirty="0">
                <a:solidFill>
                  <a:srgbClr val="333333"/>
                </a:solidFill>
                <a:latin typeface="Calibri" panose="020F0502020204030204" pitchFamily="34" charset="0"/>
              </a:rPr>
              <a:t>Seidenstraße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0" presetClass="path" presetSubtype="0" accel="50000" decel="50000" fill="hold" grpId="1" nodeType="clickEffect">
                                  <p:stCondLst>
                                    <p:cond delay="0"/>
                                  </p:stCondLst>
                                  <p:childTnLst>
                                    <p:animMotion origin="layout" path="M 3.88889E-6 4.81481E-6 L -0.62153 4.44444E-6 " pathEditMode="relative" rAng="0" ptsTypes="AA">
                                      <p:cBhvr>
                                        <p:cTn id="18" dur="2000" fill="hold"/>
                                        <p:tgtEl>
                                          <p:spTgt spid="19"/>
                                        </p:tgtEl>
                                        <p:attrNameLst>
                                          <p:attrName>ppt_x</p:attrName>
                                          <p:attrName>ppt_y</p:attrName>
                                        </p:attrNameLst>
                                      </p:cBhvr>
                                      <p:rCtr x="-31458" y="69"/>
                                    </p:animMotion>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7"/>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20"/>
                                        </p:tgtEl>
                                        <p:attrNameLst>
                                          <p:attrName>style.visibility</p:attrName>
                                        </p:attrNameLst>
                                      </p:cBhvr>
                                      <p:to>
                                        <p:strVal val="hidden"/>
                                      </p:to>
                                    </p:set>
                                  </p:childTnLst>
                                </p:cTn>
                              </p:par>
                              <p:par>
                                <p:cTn id="25" presetID="1" presetClass="exit" presetSubtype="0" fill="hold" grpId="2" nodeType="withEffect">
                                  <p:stCondLst>
                                    <p:cond delay="0"/>
                                  </p:stCondLst>
                                  <p:childTnLst>
                                    <p:set>
                                      <p:cBhvr>
                                        <p:cTn id="26" dur="1" fill="hold">
                                          <p:stCondLst>
                                            <p:cond delay="0"/>
                                          </p:stCondLst>
                                        </p:cTn>
                                        <p:tgtEl>
                                          <p:spTgt spid="19"/>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0" presetClass="path" presetSubtype="0" accel="50000" decel="50000" fill="hold" grpId="1" nodeType="clickEffect">
                                  <p:stCondLst>
                                    <p:cond delay="0"/>
                                  </p:stCondLst>
                                  <p:childTnLst>
                                    <p:animMotion origin="layout" path="M 1.66667E-6 4.81481E-6 L 1.66667E-6 0.44675 " pathEditMode="relative" rAng="0" ptsTypes="AA">
                                      <p:cBhvr>
                                        <p:cTn id="46" dur="2000" fill="hold"/>
                                        <p:tgtEl>
                                          <p:spTgt spid="9"/>
                                        </p:tgtEl>
                                        <p:attrNameLst>
                                          <p:attrName>ppt_x</p:attrName>
                                          <p:attrName>ppt_y</p:attrName>
                                        </p:attrNameLst>
                                      </p:cBhvr>
                                      <p:rCtr x="0" y="22338"/>
                                    </p:animMotion>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42" presetClass="path" presetSubtype="0" accel="50000" decel="50000" fill="hold" grpId="1" nodeType="clickEffect">
                                  <p:stCondLst>
                                    <p:cond delay="0"/>
                                  </p:stCondLst>
                                  <p:childTnLst>
                                    <p:animMotion origin="layout" path="M -4.72222E-6 4.07407E-6 L -0.00104 -0.35394 " pathEditMode="relative" rAng="0" ptsTypes="AA">
                                      <p:cBhvr>
                                        <p:cTn id="54" dur="2000" fill="hold"/>
                                        <p:tgtEl>
                                          <p:spTgt spid="7"/>
                                        </p:tgtEl>
                                        <p:attrNameLst>
                                          <p:attrName>ppt_x</p:attrName>
                                          <p:attrName>ppt_y</p:attrName>
                                        </p:attrNameLst>
                                      </p:cBhvr>
                                      <p:rCtr x="-52" y="-17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animBg="1"/>
      <p:bldP spid="7" grpId="1" animBg="1"/>
      <p:bldP spid="8" grpId="0"/>
      <p:bldP spid="9" grpId="0" animBg="1"/>
      <p:bldP spid="9" grpId="1" animBg="1"/>
      <p:bldP spid="17" grpId="0" animBg="1"/>
      <p:bldP spid="17" grpId="1" animBg="1"/>
      <p:bldP spid="19" grpId="0" animBg="1"/>
      <p:bldP spid="19" grpId="1" animBg="1"/>
      <p:bldP spid="19" grpId="2" animBg="1"/>
      <p:bldP spid="20" grpId="0"/>
      <p:bldP spid="20" grpId="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„Auf Kamelen und Schiffen“ auf den Seiten 70 bis 71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Bildschirmpräsentation (4:3)</PresentationFormat>
  <Paragraphs>34</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80</cp:revision>
  <dcterms:created xsi:type="dcterms:W3CDTF">2011-07-14T19:54:09Z</dcterms:created>
  <dcterms:modified xsi:type="dcterms:W3CDTF">2022-11-08T07:08:36Z</dcterms:modified>
</cp:coreProperties>
</file>