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6"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69900"/>
    <a:srgbClr val="333333"/>
    <a:srgbClr val="CFD6A8"/>
    <a:srgbClr val="A5B75E"/>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1704"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08.11.2022</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3555"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23556"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F0AEC498-1BF3-495E-B7C5-DCC15B974CF9}" type="slidenum">
              <a:rPr lang="de-AT" altLang="de-DE" sz="1200" smtClean="0"/>
              <a:pPr eaLnBrk="1" hangingPunct="1"/>
              <a:t>1</a:t>
            </a:fld>
            <a:endParaRPr lang="de-AT" altLang="de-DE" sz="12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32884DC9-D284-5897-6930-CE8A5142091E}"/>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Bildung im Mittelalter</a:t>
            </a:r>
          </a:p>
        </p:txBody>
      </p:sp>
      <p:sp>
        <p:nvSpPr>
          <p:cNvPr id="11" name="Text Box 10">
            <a:extLst>
              <a:ext uri="{FF2B5EF4-FFF2-40B4-BE49-F238E27FC236}">
                <a16:creationId xmlns:a16="http://schemas.microsoft.com/office/drawing/2014/main" id="{B8E19B52-394D-E110-AD1D-3740A2FAD1C2}"/>
              </a:ext>
            </a:extLst>
          </p:cNvPr>
          <p:cNvSpPr txBox="1">
            <a:spLocks noChangeArrowheads="1"/>
          </p:cNvSpPr>
          <p:nvPr/>
        </p:nvSpPr>
        <p:spPr bwMode="auto">
          <a:xfrm>
            <a:off x="377786" y="3875936"/>
            <a:ext cx="3851921"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ab dem 12. Jahrhundert</a:t>
            </a:r>
          </a:p>
        </p:txBody>
      </p:sp>
      <p:sp>
        <p:nvSpPr>
          <p:cNvPr id="13" name="Text Box 10">
            <a:extLst>
              <a:ext uri="{FF2B5EF4-FFF2-40B4-BE49-F238E27FC236}">
                <a16:creationId xmlns:a16="http://schemas.microsoft.com/office/drawing/2014/main" id="{01672EF0-92B3-8E22-0078-9AF2CD685F4A}"/>
              </a:ext>
            </a:extLst>
          </p:cNvPr>
          <p:cNvSpPr txBox="1">
            <a:spLocks noChangeArrowheads="1"/>
          </p:cNvSpPr>
          <p:nvPr/>
        </p:nvSpPr>
        <p:spPr bwMode="auto">
          <a:xfrm>
            <a:off x="863586" y="2951946"/>
            <a:ext cx="288032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669900"/>
                </a:solidFill>
                <a:latin typeface="Calibri" panose="020F0502020204030204" pitchFamily="34" charset="0"/>
              </a:rPr>
              <a:t>Studium an</a:t>
            </a:r>
          </a:p>
          <a:p>
            <a:pPr algn="ctr" eaLnBrk="1" hangingPunct="1"/>
            <a:r>
              <a:rPr lang="de-DE" altLang="de-DE" sz="2800" dirty="0">
                <a:solidFill>
                  <a:srgbClr val="669900"/>
                </a:solidFill>
                <a:latin typeface="Calibri" panose="020F0502020204030204" pitchFamily="34" charset="0"/>
              </a:rPr>
              <a:t>Universitäten</a:t>
            </a:r>
          </a:p>
        </p:txBody>
      </p:sp>
      <p:sp>
        <p:nvSpPr>
          <p:cNvPr id="14" name="Pfeil nach unten 25">
            <a:extLst>
              <a:ext uri="{FF2B5EF4-FFF2-40B4-BE49-F238E27FC236}">
                <a16:creationId xmlns:a16="http://schemas.microsoft.com/office/drawing/2014/main" id="{CAE8D44D-9D5E-0426-9B2B-F789670B39D6}"/>
              </a:ext>
            </a:extLst>
          </p:cNvPr>
          <p:cNvSpPr>
            <a:spLocks noChangeArrowheads="1"/>
          </p:cNvSpPr>
          <p:nvPr/>
        </p:nvSpPr>
        <p:spPr bwMode="auto">
          <a:xfrm rot="12895969" flipV="1">
            <a:off x="2439980" y="2279333"/>
            <a:ext cx="288925" cy="566737"/>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1" name="Text Box 10">
            <a:extLst>
              <a:ext uri="{FF2B5EF4-FFF2-40B4-BE49-F238E27FC236}">
                <a16:creationId xmlns:a16="http://schemas.microsoft.com/office/drawing/2014/main" id="{11CA43BA-A00A-678F-49F6-049B43C63BCF}"/>
              </a:ext>
            </a:extLst>
          </p:cNvPr>
          <p:cNvSpPr txBox="1">
            <a:spLocks noChangeArrowheads="1"/>
          </p:cNvSpPr>
          <p:nvPr/>
        </p:nvSpPr>
        <p:spPr bwMode="auto">
          <a:xfrm>
            <a:off x="1283416" y="1423438"/>
            <a:ext cx="6577165"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Schulbildung vor allem für Söhne</a:t>
            </a:r>
          </a:p>
          <a:p>
            <a:pPr algn="ctr" eaLnBrk="1" hangingPunct="1"/>
            <a:r>
              <a:rPr lang="de-DE" altLang="de-DE" sz="2800" dirty="0">
                <a:solidFill>
                  <a:srgbClr val="333333"/>
                </a:solidFill>
                <a:latin typeface="Calibri" panose="020F0502020204030204" pitchFamily="34" charset="0"/>
              </a:rPr>
              <a:t>von Reichen, Kaufleuten und Handwerkern</a:t>
            </a:r>
          </a:p>
        </p:txBody>
      </p:sp>
      <p:sp>
        <p:nvSpPr>
          <p:cNvPr id="23" name="Text Box 10">
            <a:extLst>
              <a:ext uri="{FF2B5EF4-FFF2-40B4-BE49-F238E27FC236}">
                <a16:creationId xmlns:a16="http://schemas.microsoft.com/office/drawing/2014/main" id="{46A95D65-DA55-744A-B9F8-ABBEE3799468}"/>
              </a:ext>
            </a:extLst>
          </p:cNvPr>
          <p:cNvSpPr txBox="1">
            <a:spLocks noChangeArrowheads="1"/>
          </p:cNvSpPr>
          <p:nvPr/>
        </p:nvSpPr>
        <p:spPr bwMode="auto">
          <a:xfrm>
            <a:off x="179510" y="4983057"/>
            <a:ext cx="4248472" cy="138499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dann: Theologie, </a:t>
            </a:r>
          </a:p>
          <a:p>
            <a:pPr algn="ctr" eaLnBrk="1" hangingPunct="1"/>
            <a:r>
              <a:rPr lang="de-DE" altLang="de-DE" sz="2800" dirty="0">
                <a:solidFill>
                  <a:srgbClr val="333333"/>
                </a:solidFill>
                <a:latin typeface="Calibri" panose="020F0502020204030204" pitchFamily="34" charset="0"/>
              </a:rPr>
              <a:t>Rechtswissenschaft oder Medizin</a:t>
            </a:r>
          </a:p>
        </p:txBody>
      </p:sp>
      <p:sp>
        <p:nvSpPr>
          <p:cNvPr id="24" name="Text Box 10">
            <a:extLst>
              <a:ext uri="{FF2B5EF4-FFF2-40B4-BE49-F238E27FC236}">
                <a16:creationId xmlns:a16="http://schemas.microsoft.com/office/drawing/2014/main" id="{931C65FF-FC1D-FBE4-B97D-226516D9BDF2}"/>
              </a:ext>
            </a:extLst>
          </p:cNvPr>
          <p:cNvSpPr txBox="1">
            <a:spLocks noChangeArrowheads="1"/>
          </p:cNvSpPr>
          <p:nvPr/>
        </p:nvSpPr>
        <p:spPr bwMode="auto">
          <a:xfrm>
            <a:off x="-108521" y="4431749"/>
            <a:ext cx="482453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Pflicht: „Sieben Freie Künste“</a:t>
            </a:r>
          </a:p>
        </p:txBody>
      </p:sp>
      <p:sp>
        <p:nvSpPr>
          <p:cNvPr id="25" name="Text Box 10">
            <a:extLst>
              <a:ext uri="{FF2B5EF4-FFF2-40B4-BE49-F238E27FC236}">
                <a16:creationId xmlns:a16="http://schemas.microsoft.com/office/drawing/2014/main" id="{34C69876-44E7-E1EC-B776-C2E8A8625438}"/>
              </a:ext>
            </a:extLst>
          </p:cNvPr>
          <p:cNvSpPr txBox="1">
            <a:spLocks noChangeArrowheads="1"/>
          </p:cNvSpPr>
          <p:nvPr/>
        </p:nvSpPr>
        <p:spPr bwMode="auto">
          <a:xfrm>
            <a:off x="5333457" y="2951945"/>
            <a:ext cx="3193101"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669900"/>
                </a:solidFill>
                <a:latin typeface="Calibri" panose="020F0502020204030204" pitchFamily="34" charset="0"/>
              </a:rPr>
              <a:t>Bildungsreisen</a:t>
            </a:r>
          </a:p>
          <a:p>
            <a:pPr algn="ctr" eaLnBrk="1" hangingPunct="1"/>
            <a:r>
              <a:rPr lang="de-DE" altLang="de-DE" sz="2800" dirty="0">
                <a:solidFill>
                  <a:srgbClr val="669900"/>
                </a:solidFill>
                <a:latin typeface="Calibri" panose="020F0502020204030204" pitchFamily="34" charset="0"/>
              </a:rPr>
              <a:t>in den Orient</a:t>
            </a:r>
          </a:p>
        </p:txBody>
      </p:sp>
      <p:sp>
        <p:nvSpPr>
          <p:cNvPr id="26" name="Text Box 10">
            <a:extLst>
              <a:ext uri="{FF2B5EF4-FFF2-40B4-BE49-F238E27FC236}">
                <a16:creationId xmlns:a16="http://schemas.microsoft.com/office/drawing/2014/main" id="{CE192D5B-1DA3-5B48-5AA8-50CB649D6128}"/>
              </a:ext>
            </a:extLst>
          </p:cNvPr>
          <p:cNvSpPr txBox="1">
            <a:spLocks noChangeArrowheads="1"/>
          </p:cNvSpPr>
          <p:nvPr/>
        </p:nvSpPr>
        <p:spPr bwMode="auto">
          <a:xfrm>
            <a:off x="5004046" y="3906052"/>
            <a:ext cx="3851921" cy="181588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2800" dirty="0">
                <a:solidFill>
                  <a:srgbClr val="333333"/>
                </a:solidFill>
                <a:latin typeface="Calibri" panose="020F0502020204030204" pitchFamily="34" charset="0"/>
              </a:rPr>
              <a:t>Wissen aus dem</a:t>
            </a:r>
          </a:p>
          <a:p>
            <a:pPr algn="ctr" eaLnBrk="1" hangingPunct="1"/>
            <a:r>
              <a:rPr lang="de-DE" altLang="de-DE" sz="2800" dirty="0">
                <a:solidFill>
                  <a:srgbClr val="333333"/>
                </a:solidFill>
                <a:latin typeface="Calibri" panose="020F0502020204030204" pitchFamily="34" charset="0"/>
              </a:rPr>
              <a:t>Islamischen Reich, </a:t>
            </a:r>
          </a:p>
          <a:p>
            <a:pPr algn="ctr" eaLnBrk="1" hangingPunct="1"/>
            <a:r>
              <a:rPr lang="de-DE" altLang="de-DE" sz="2800" dirty="0">
                <a:solidFill>
                  <a:srgbClr val="333333"/>
                </a:solidFill>
                <a:latin typeface="Calibri" panose="020F0502020204030204" pitchFamily="34" charset="0"/>
              </a:rPr>
              <a:t>Indien und</a:t>
            </a:r>
          </a:p>
          <a:p>
            <a:pPr algn="ctr" eaLnBrk="1" hangingPunct="1"/>
            <a:r>
              <a:rPr lang="de-DE" altLang="de-DE" sz="2800" dirty="0">
                <a:solidFill>
                  <a:srgbClr val="333333"/>
                </a:solidFill>
                <a:latin typeface="Calibri" panose="020F0502020204030204" pitchFamily="34" charset="0"/>
              </a:rPr>
              <a:t>China</a:t>
            </a:r>
          </a:p>
        </p:txBody>
      </p:sp>
      <p:sp>
        <p:nvSpPr>
          <p:cNvPr id="27" name="Pfeil nach unten 25">
            <a:extLst>
              <a:ext uri="{FF2B5EF4-FFF2-40B4-BE49-F238E27FC236}">
                <a16:creationId xmlns:a16="http://schemas.microsoft.com/office/drawing/2014/main" id="{9ED5B00C-9FB5-F64F-39F7-FBD8B8542B9F}"/>
              </a:ext>
            </a:extLst>
          </p:cNvPr>
          <p:cNvSpPr>
            <a:spLocks noChangeArrowheads="1"/>
          </p:cNvSpPr>
          <p:nvPr/>
        </p:nvSpPr>
        <p:spPr bwMode="auto">
          <a:xfrm rot="8704031">
            <a:off x="6415097" y="2340142"/>
            <a:ext cx="288925" cy="566737"/>
          </a:xfrm>
          <a:prstGeom prst="downArrow">
            <a:avLst>
              <a:gd name="adj1" fmla="val 50000"/>
              <a:gd name="adj2" fmla="val 49756"/>
            </a:avLst>
          </a:prstGeom>
          <a:solidFill>
            <a:srgbClr val="669900"/>
          </a:solidFill>
          <a:ln w="9525" algn="ctr">
            <a:solidFill>
              <a:srgbClr val="669900"/>
            </a:solid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3" grpId="0"/>
      <p:bldP spid="14" grpId="0" animBg="1"/>
      <p:bldP spid="21" grpId="0"/>
      <p:bldP spid="23" grpId="0"/>
      <p:bldP spid="24" grpId="0"/>
      <p:bldP spid="25" grpId="0"/>
      <p:bldP spid="26" grpId="0"/>
      <p:bldP spid="27"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„Finsteres Mittelalter?“ auf den Seiten 68 bis 69 im Schulbuch Bausteine 2.</a:t>
            </a:r>
            <a:br>
              <a:rPr lang="de-DE" altLang="de-DE" sz="1100" b="0" dirty="0">
                <a:solidFill>
                  <a:schemeClr val="tx1"/>
                </a:solidFill>
                <a:latin typeface="Arial" charset="0"/>
                <a:cs typeface="Arial" charset="0"/>
              </a:rPr>
            </a:b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2024</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221</Words>
  <Application>Microsoft Office PowerPoint</Application>
  <PresentationFormat>Bildschirmpräsentation (4:3)</PresentationFormat>
  <Paragraphs>35</Paragraphs>
  <Slides>2</Slides>
  <Notes>2</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Peintinger MAS, Mag. Barbara</cp:lastModifiedBy>
  <cp:revision>83</cp:revision>
  <dcterms:created xsi:type="dcterms:W3CDTF">2011-07-14T19:54:09Z</dcterms:created>
  <dcterms:modified xsi:type="dcterms:W3CDTF">2022-11-08T07:12:03Z</dcterms:modified>
</cp:coreProperties>
</file>