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06.04.2020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06.04.2020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06.04.2020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06.04.2020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06.04.2020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06.04.2020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06.04.2020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06.04.2020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00454" y="950509"/>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Umweltschutz</a:t>
            </a:r>
          </a:p>
        </p:txBody>
      </p:sp>
      <p:sp>
        <p:nvSpPr>
          <p:cNvPr id="18" name="Text Box 10">
            <a:extLst>
              <a:ext uri="{FF2B5EF4-FFF2-40B4-BE49-F238E27FC236}">
                <a16:creationId xmlns:a16="http://schemas.microsoft.com/office/drawing/2014/main" id="{C57BF794-1D02-42A4-ADF7-3B3EB1F01529}"/>
              </a:ext>
            </a:extLst>
          </p:cNvPr>
          <p:cNvSpPr txBox="1">
            <a:spLocks noChangeArrowheads="1"/>
          </p:cNvSpPr>
          <p:nvPr/>
        </p:nvSpPr>
        <p:spPr bwMode="auto">
          <a:xfrm>
            <a:off x="438054" y="1685953"/>
            <a:ext cx="3744913" cy="523220"/>
          </a:xfrm>
          <a:prstGeom prst="rect">
            <a:avLst/>
          </a:prstGeom>
          <a:noFill/>
          <a:ln>
            <a:no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a:solidFill>
                  <a:srgbClr val="333333"/>
                </a:solidFill>
                <a:latin typeface="Calibri" panose="020F0502020204030204" pitchFamily="34" charset="0"/>
              </a:rPr>
              <a:t>IM GROSSEN</a:t>
            </a:r>
            <a:endParaRPr lang="de-DE" altLang="de-DE" sz="2800" dirty="0">
              <a:solidFill>
                <a:srgbClr val="333333"/>
              </a:solidFill>
              <a:latin typeface="Calibri" panose="020F0502020204030204" pitchFamily="34" charset="0"/>
            </a:endParaRPr>
          </a:p>
        </p:txBody>
      </p:sp>
      <p:sp>
        <p:nvSpPr>
          <p:cNvPr id="21" name="Pfeil nach unten 3">
            <a:extLst>
              <a:ext uri="{FF2B5EF4-FFF2-40B4-BE49-F238E27FC236}">
                <a16:creationId xmlns:a16="http://schemas.microsoft.com/office/drawing/2014/main" id="{5B66B7D8-5845-4A00-AF9E-22CABE404EDB}"/>
              </a:ext>
            </a:extLst>
          </p:cNvPr>
          <p:cNvSpPr>
            <a:spLocks noChangeArrowheads="1"/>
          </p:cNvSpPr>
          <p:nvPr/>
        </p:nvSpPr>
        <p:spPr bwMode="auto">
          <a:xfrm>
            <a:off x="6798036" y="2781464"/>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6" name="Text Box 10">
            <a:extLst>
              <a:ext uri="{FF2B5EF4-FFF2-40B4-BE49-F238E27FC236}">
                <a16:creationId xmlns:a16="http://schemas.microsoft.com/office/drawing/2014/main" id="{9C79E3C6-ABEB-4DE2-A720-309A24741AE1}"/>
              </a:ext>
            </a:extLst>
          </p:cNvPr>
          <p:cNvSpPr txBox="1">
            <a:spLocks noChangeArrowheads="1"/>
          </p:cNvSpPr>
          <p:nvPr/>
        </p:nvSpPr>
        <p:spPr bwMode="auto">
          <a:xfrm>
            <a:off x="4897345" y="1688264"/>
            <a:ext cx="4088721" cy="523220"/>
          </a:xfrm>
          <a:prstGeom prst="rect">
            <a:avLst/>
          </a:prstGeom>
          <a:noFill/>
          <a:ln w="9525" algn="ctr">
            <a:noFill/>
            <a:miter lim="800000"/>
            <a:headEnd/>
            <a:tailEnd/>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IM KLEINEN</a:t>
            </a:r>
          </a:p>
        </p:txBody>
      </p:sp>
      <p:sp>
        <p:nvSpPr>
          <p:cNvPr id="29" name="Pfeil nach unten 8">
            <a:extLst>
              <a:ext uri="{FF2B5EF4-FFF2-40B4-BE49-F238E27FC236}">
                <a16:creationId xmlns:a16="http://schemas.microsoft.com/office/drawing/2014/main" id="{2A673EB2-FEFB-4C31-B20B-E3E173C075A9}"/>
              </a:ext>
            </a:extLst>
          </p:cNvPr>
          <p:cNvSpPr>
            <a:spLocks noChangeArrowheads="1"/>
          </p:cNvSpPr>
          <p:nvPr/>
        </p:nvSpPr>
        <p:spPr bwMode="auto">
          <a:xfrm>
            <a:off x="2166841" y="2781464"/>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9" name="Text Box 10">
            <a:extLst>
              <a:ext uri="{FF2B5EF4-FFF2-40B4-BE49-F238E27FC236}">
                <a16:creationId xmlns:a16="http://schemas.microsoft.com/office/drawing/2014/main" id="{24DF7522-E2E9-4CB8-9202-A1DAEAF0F43F}"/>
              </a:ext>
            </a:extLst>
          </p:cNvPr>
          <p:cNvSpPr txBox="1">
            <a:spLocks noChangeArrowheads="1"/>
          </p:cNvSpPr>
          <p:nvPr/>
        </p:nvSpPr>
        <p:spPr bwMode="auto">
          <a:xfrm>
            <a:off x="4897345" y="4911779"/>
            <a:ext cx="41737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Mülltrennung, Recycling</a:t>
            </a:r>
          </a:p>
        </p:txBody>
      </p:sp>
      <p:cxnSp>
        <p:nvCxnSpPr>
          <p:cNvPr id="16" name="Gerade Verbindung 27">
            <a:extLst>
              <a:ext uri="{FF2B5EF4-FFF2-40B4-BE49-F238E27FC236}">
                <a16:creationId xmlns:a16="http://schemas.microsoft.com/office/drawing/2014/main" id="{32AB8421-3C91-43AC-A710-847BAE319271}"/>
              </a:ext>
            </a:extLst>
          </p:cNvPr>
          <p:cNvCxnSpPr>
            <a:cxnSpLocks noChangeShapeType="1"/>
          </p:cNvCxnSpPr>
          <p:nvPr/>
        </p:nvCxnSpPr>
        <p:spPr bwMode="auto">
          <a:xfrm>
            <a:off x="4572000" y="1729778"/>
            <a:ext cx="0" cy="4680000"/>
          </a:xfrm>
          <a:prstGeom prst="line">
            <a:avLst/>
          </a:prstGeom>
          <a:noFill/>
          <a:ln w="76200">
            <a:solidFill>
              <a:srgbClr val="9999FF"/>
            </a:solidFill>
            <a:round/>
            <a:headEnd/>
            <a:tailEnd/>
          </a:ln>
          <a:extLst>
            <a:ext uri="{909E8E84-426E-40DD-AFC4-6F175D3DCCD1}">
              <a14:hiddenFill xmlns:a14="http://schemas.microsoft.com/office/drawing/2010/main">
                <a:noFill/>
              </a14:hiddenFill>
            </a:ext>
          </a:extLst>
        </p:spPr>
      </p:cxnSp>
      <p:sp>
        <p:nvSpPr>
          <p:cNvPr id="31" name="Text Box 10">
            <a:extLst>
              <a:ext uri="{FF2B5EF4-FFF2-40B4-BE49-F238E27FC236}">
                <a16:creationId xmlns:a16="http://schemas.microsoft.com/office/drawing/2014/main" id="{375823A4-9DF5-44A3-AFB1-C91AA7EB1596}"/>
              </a:ext>
            </a:extLst>
          </p:cNvPr>
          <p:cNvSpPr txBox="1">
            <a:spLocks noChangeArrowheads="1"/>
          </p:cNvSpPr>
          <p:nvPr/>
        </p:nvSpPr>
        <p:spPr bwMode="auto">
          <a:xfrm>
            <a:off x="4854821" y="5445826"/>
            <a:ext cx="41737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Unterstützung für NGOs</a:t>
            </a:r>
          </a:p>
        </p:txBody>
      </p:sp>
      <p:sp>
        <p:nvSpPr>
          <p:cNvPr id="32" name="Text Box 10">
            <a:extLst>
              <a:ext uri="{FF2B5EF4-FFF2-40B4-BE49-F238E27FC236}">
                <a16:creationId xmlns:a16="http://schemas.microsoft.com/office/drawing/2014/main" id="{80D40F58-859D-4B92-98EA-6C567F6DBB64}"/>
              </a:ext>
            </a:extLst>
          </p:cNvPr>
          <p:cNvSpPr txBox="1">
            <a:spLocks noChangeArrowheads="1"/>
          </p:cNvSpPr>
          <p:nvPr/>
        </p:nvSpPr>
        <p:spPr bwMode="auto">
          <a:xfrm>
            <a:off x="647526" y="3558299"/>
            <a:ext cx="33259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Abschluss von Verträgen</a:t>
            </a:r>
            <a:endParaRPr lang="de-DE" altLang="de-DE" sz="2400" dirty="0">
              <a:solidFill>
                <a:srgbClr val="333333"/>
              </a:solidFill>
              <a:latin typeface="Calibri" panose="020F0502020204030204" pitchFamily="34" charset="0"/>
            </a:endParaRPr>
          </a:p>
        </p:txBody>
      </p:sp>
      <p:sp>
        <p:nvSpPr>
          <p:cNvPr id="33" name="Text Box 10">
            <a:extLst>
              <a:ext uri="{FF2B5EF4-FFF2-40B4-BE49-F238E27FC236}">
                <a16:creationId xmlns:a16="http://schemas.microsoft.com/office/drawing/2014/main" id="{5D0F1848-0B5B-49F0-9E9D-4E5F23898255}"/>
              </a:ext>
            </a:extLst>
          </p:cNvPr>
          <p:cNvSpPr txBox="1">
            <a:spLocks noChangeArrowheads="1"/>
          </p:cNvSpPr>
          <p:nvPr/>
        </p:nvSpPr>
        <p:spPr bwMode="auto">
          <a:xfrm>
            <a:off x="541899" y="4156216"/>
            <a:ext cx="35372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Beschluss neuer Gesetze</a:t>
            </a:r>
            <a:endParaRPr lang="de-DE" altLang="de-DE" sz="2400" dirty="0">
              <a:solidFill>
                <a:srgbClr val="333333"/>
              </a:solidFill>
              <a:latin typeface="Calibri" panose="020F0502020204030204" pitchFamily="34" charset="0"/>
            </a:endParaRPr>
          </a:p>
        </p:txBody>
      </p:sp>
      <p:sp>
        <p:nvSpPr>
          <p:cNvPr id="40" name="Text Box 10">
            <a:extLst>
              <a:ext uri="{FF2B5EF4-FFF2-40B4-BE49-F238E27FC236}">
                <a16:creationId xmlns:a16="http://schemas.microsoft.com/office/drawing/2014/main" id="{2F2DA884-D6F1-4733-A0E2-1C32CB516E0A}"/>
              </a:ext>
            </a:extLst>
          </p:cNvPr>
          <p:cNvSpPr txBox="1">
            <a:spLocks noChangeArrowheads="1"/>
          </p:cNvSpPr>
          <p:nvPr/>
        </p:nvSpPr>
        <p:spPr bwMode="auto">
          <a:xfrm>
            <a:off x="5132959" y="4387048"/>
            <a:ext cx="364147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Müllvermeidung</a:t>
            </a:r>
            <a:endParaRPr lang="de-DE" altLang="de-DE" sz="2400" dirty="0">
              <a:solidFill>
                <a:srgbClr val="333333"/>
              </a:solidFill>
              <a:latin typeface="Calibri" panose="020F0502020204030204" pitchFamily="34" charset="0"/>
            </a:endParaRPr>
          </a:p>
        </p:txBody>
      </p:sp>
      <p:sp>
        <p:nvSpPr>
          <p:cNvPr id="42" name="Text Box 10">
            <a:extLst>
              <a:ext uri="{FF2B5EF4-FFF2-40B4-BE49-F238E27FC236}">
                <a16:creationId xmlns:a16="http://schemas.microsoft.com/office/drawing/2014/main" id="{D9EC9764-E75A-4779-94F7-054C29C7CA19}"/>
              </a:ext>
            </a:extLst>
          </p:cNvPr>
          <p:cNvSpPr txBox="1">
            <a:spLocks noChangeArrowheads="1"/>
          </p:cNvSpPr>
          <p:nvPr/>
        </p:nvSpPr>
        <p:spPr bwMode="auto">
          <a:xfrm>
            <a:off x="5120965" y="3492985"/>
            <a:ext cx="364147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Überdenken des eigenen Lebensstils</a:t>
            </a:r>
            <a:endParaRPr lang="de-DE" altLang="de-DE" sz="2400" dirty="0">
              <a:solidFill>
                <a:srgbClr val="333333"/>
              </a:solidFill>
              <a:latin typeface="Calibri" panose="020F0502020204030204" pitchFamily="34" charset="0"/>
            </a:endParaRPr>
          </a:p>
        </p:txBody>
      </p:sp>
      <p:sp>
        <p:nvSpPr>
          <p:cNvPr id="17" name="Text Box 10">
            <a:extLst>
              <a:ext uri="{FF2B5EF4-FFF2-40B4-BE49-F238E27FC236}">
                <a16:creationId xmlns:a16="http://schemas.microsoft.com/office/drawing/2014/main" id="{781DB821-C92A-4D49-A277-965066D5C52C}"/>
              </a:ext>
            </a:extLst>
          </p:cNvPr>
          <p:cNvSpPr txBox="1">
            <a:spLocks noChangeArrowheads="1"/>
          </p:cNvSpPr>
          <p:nvPr/>
        </p:nvSpPr>
        <p:spPr bwMode="auto">
          <a:xfrm>
            <a:off x="338221" y="2178565"/>
            <a:ext cx="3987336" cy="523220"/>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Staaten und Regierungen</a:t>
            </a:r>
          </a:p>
        </p:txBody>
      </p:sp>
      <p:sp>
        <p:nvSpPr>
          <p:cNvPr id="19" name="Text Box 10">
            <a:extLst>
              <a:ext uri="{FF2B5EF4-FFF2-40B4-BE49-F238E27FC236}">
                <a16:creationId xmlns:a16="http://schemas.microsoft.com/office/drawing/2014/main" id="{0C387EA5-8B9B-45F8-B0AD-3C54E6383060}"/>
              </a:ext>
            </a:extLst>
          </p:cNvPr>
          <p:cNvSpPr txBox="1">
            <a:spLocks noChangeArrowheads="1"/>
          </p:cNvSpPr>
          <p:nvPr/>
        </p:nvSpPr>
        <p:spPr bwMode="auto">
          <a:xfrm>
            <a:off x="4981082" y="2184625"/>
            <a:ext cx="3987336" cy="523220"/>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Privatperson</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1" grpId="0" animBg="1"/>
      <p:bldP spid="26" grpId="0"/>
      <p:bldP spid="29" grpId="0" animBg="1"/>
      <p:bldP spid="39" grpId="0"/>
      <p:bldP spid="31" grpId="0"/>
      <p:bldP spid="32" grpId="0"/>
      <p:bldP spid="33" grpId="0"/>
      <p:bldP spid="40" grpId="0"/>
      <p:bldP spid="42" grpId="0"/>
      <p:bldP spid="17"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„Kann auch ich die Umwelt schützen?“ auf den Seiten 116 bis 117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207</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53</cp:revision>
  <dcterms:created xsi:type="dcterms:W3CDTF">2020-01-22T09:57:49Z</dcterms:created>
  <dcterms:modified xsi:type="dcterms:W3CDTF">2020-04-06T12:46:59Z</dcterms:modified>
</cp:coreProperties>
</file>