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4" r:id="rId2"/>
    <p:sldId id="293" r:id="rId3"/>
    <p:sldId id="292" r:id="rId4"/>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78" d="100"/>
          <a:sy n="78" d="100"/>
        </p:scale>
        <p:origin x="438" y="108"/>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2DC6F6C-0371-412C-8174-56F22C0E3167}" type="datetimeFigureOut">
              <a:rPr lang="de-AT"/>
              <a:pPr>
                <a:defRPr/>
              </a:pPr>
              <a:t>14.01.2025</a:t>
            </a:fld>
            <a:endParaRPr lang="de-AT"/>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625A5B4-ECEF-4570-9D06-61266E80AD5B}" type="slidenum">
              <a:rPr lang="de-AT"/>
              <a:pPr>
                <a:defRPr/>
              </a:pPr>
              <a:t>‹Nr.›</a:t>
            </a:fld>
            <a:endParaRPr lang="de-AT"/>
          </a:p>
        </p:txBody>
      </p:sp>
    </p:spTree>
    <p:extLst>
      <p:ext uri="{BB962C8B-B14F-4D97-AF65-F5344CB8AC3E}">
        <p14:creationId xmlns:p14="http://schemas.microsoft.com/office/powerpoint/2010/main" val="30072887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2EC9BF1-54EA-4CAB-8E97-389D18921274}" type="datetimeFigureOut">
              <a:rPr lang="de-AT"/>
              <a:pPr>
                <a:defRPr/>
              </a:pPr>
              <a:t>14.01.2025</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160E2F8-3E46-4274-BA48-549F9399A5DD}" type="slidenum">
              <a:rPr lang="de-AT"/>
              <a:pPr>
                <a:defRPr/>
              </a:pPr>
              <a:t>‹Nr.›</a:t>
            </a:fld>
            <a:endParaRPr lang="de-AT"/>
          </a:p>
        </p:txBody>
      </p:sp>
    </p:spTree>
    <p:extLst>
      <p:ext uri="{BB962C8B-B14F-4D97-AF65-F5344CB8AC3E}">
        <p14:creationId xmlns:p14="http://schemas.microsoft.com/office/powerpoint/2010/main" val="32970120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877954900"/>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3A911404-C65F-4B53-B9FF-228853ABBD3E}" type="datetimeFigureOut">
              <a:rPr lang="de-AT"/>
              <a:pPr>
                <a:defRPr/>
              </a:pPr>
              <a:t>14.01.2025</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4A2CD1F5-BA5F-47B9-BCA5-385A7E5FC4D9}" type="slidenum">
              <a:rPr lang="de-AT"/>
              <a:pPr>
                <a:defRPr/>
              </a:pPr>
              <a:t>‹Nr.›</a:t>
            </a:fld>
            <a:endParaRPr lang="de-AT"/>
          </a:p>
        </p:txBody>
      </p:sp>
    </p:spTree>
    <p:extLst>
      <p:ext uri="{BB962C8B-B14F-4D97-AF65-F5344CB8AC3E}">
        <p14:creationId xmlns:p14="http://schemas.microsoft.com/office/powerpoint/2010/main" val="1661585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3BA22A2A-3AC4-4267-9DE0-4FB9C9B74C88}" type="datetimeFigureOut">
              <a:rPr lang="de-AT"/>
              <a:pPr>
                <a:defRPr/>
              </a:pPr>
              <a:t>14.01.2025</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34C8C0D2-FA31-48A2-80B5-2FA0AEE13FBD}" type="slidenum">
              <a:rPr lang="de-AT"/>
              <a:pPr>
                <a:defRPr/>
              </a:pPr>
              <a:t>‹Nr.›</a:t>
            </a:fld>
            <a:endParaRPr lang="de-AT"/>
          </a:p>
        </p:txBody>
      </p:sp>
    </p:spTree>
    <p:extLst>
      <p:ext uri="{BB962C8B-B14F-4D97-AF65-F5344CB8AC3E}">
        <p14:creationId xmlns:p14="http://schemas.microsoft.com/office/powerpoint/2010/main" val="41374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E97B9E15-F580-4B78-AD8C-484E2F76A9FE}" type="datetimeFigureOut">
              <a:rPr lang="de-AT"/>
              <a:pPr>
                <a:defRPr/>
              </a:pPr>
              <a:t>14.01.2025</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64D6D240-E37C-417D-B1B0-CA3767722918}" type="slidenum">
              <a:rPr lang="de-AT"/>
              <a:pPr>
                <a:defRPr/>
              </a:pPr>
              <a:t>‹Nr.›</a:t>
            </a:fld>
            <a:endParaRPr lang="de-AT"/>
          </a:p>
        </p:txBody>
      </p:sp>
    </p:spTree>
    <p:extLst>
      <p:ext uri="{BB962C8B-B14F-4D97-AF65-F5344CB8AC3E}">
        <p14:creationId xmlns:p14="http://schemas.microsoft.com/office/powerpoint/2010/main" val="2856407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93A8E752-1B7E-4E24-8DF8-4F022FA45AC0}" type="datetimeFigureOut">
              <a:rPr lang="de-AT"/>
              <a:pPr>
                <a:defRPr/>
              </a:pPr>
              <a:t>14.01.2025</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B217CF40-01DD-4799-BC80-E7D8D9D48FC5}" type="slidenum">
              <a:rPr lang="de-AT"/>
              <a:pPr>
                <a:defRPr/>
              </a:pPr>
              <a:t>‹Nr.›</a:t>
            </a:fld>
            <a:endParaRPr lang="de-AT"/>
          </a:p>
        </p:txBody>
      </p:sp>
    </p:spTree>
    <p:extLst>
      <p:ext uri="{BB962C8B-B14F-4D97-AF65-F5344CB8AC3E}">
        <p14:creationId xmlns:p14="http://schemas.microsoft.com/office/powerpoint/2010/main" val="2332794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p:cNvSpPr>
            <a:spLocks noGrp="1"/>
          </p:cNvSpPr>
          <p:nvPr>
            <p:ph type="dt" sz="half" idx="10"/>
          </p:nvPr>
        </p:nvSpPr>
        <p:spPr/>
        <p:txBody>
          <a:bodyPr/>
          <a:lstStyle>
            <a:lvl1pPr>
              <a:defRPr/>
            </a:lvl1pPr>
          </a:lstStyle>
          <a:p>
            <a:pPr>
              <a:defRPr/>
            </a:pPr>
            <a:fld id="{8ABD087E-ACA0-465A-A6B7-747376C54273}" type="datetimeFigureOut">
              <a:rPr lang="de-AT"/>
              <a:pPr>
                <a:defRPr/>
              </a:pPr>
              <a:t>14.01.2025</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E8B43044-EAD9-4F9B-8C35-4D6FC582E472}" type="slidenum">
              <a:rPr lang="de-AT"/>
              <a:pPr>
                <a:defRPr/>
              </a:pPr>
              <a:t>‹Nr.›</a:t>
            </a:fld>
            <a:endParaRPr lang="de-AT"/>
          </a:p>
        </p:txBody>
      </p:sp>
    </p:spTree>
    <p:extLst>
      <p:ext uri="{BB962C8B-B14F-4D97-AF65-F5344CB8AC3E}">
        <p14:creationId xmlns:p14="http://schemas.microsoft.com/office/powerpoint/2010/main" val="3847146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p:cNvSpPr>
            <a:spLocks noGrp="1"/>
          </p:cNvSpPr>
          <p:nvPr>
            <p:ph type="dt" sz="half" idx="10"/>
          </p:nvPr>
        </p:nvSpPr>
        <p:spPr/>
        <p:txBody>
          <a:bodyPr/>
          <a:lstStyle>
            <a:lvl1pPr>
              <a:defRPr/>
            </a:lvl1pPr>
          </a:lstStyle>
          <a:p>
            <a:pPr>
              <a:defRPr/>
            </a:pPr>
            <a:fld id="{CA18B9FC-AB3E-4401-8A41-D5F90A523D11}" type="datetimeFigureOut">
              <a:rPr lang="de-AT"/>
              <a:pPr>
                <a:defRPr/>
              </a:pPr>
              <a:t>14.01.2025</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29C8D6AF-1743-4F12-ADBB-72FE3B4BA36B}" type="slidenum">
              <a:rPr lang="de-AT"/>
              <a:pPr>
                <a:defRPr/>
              </a:pPr>
              <a:t>‹Nr.›</a:t>
            </a:fld>
            <a:endParaRPr lang="de-AT"/>
          </a:p>
        </p:txBody>
      </p:sp>
    </p:spTree>
    <p:extLst>
      <p:ext uri="{BB962C8B-B14F-4D97-AF65-F5344CB8AC3E}">
        <p14:creationId xmlns:p14="http://schemas.microsoft.com/office/powerpoint/2010/main" val="2300228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7FDA7478-6039-4BE6-A949-2218D3E72385}" type="datetimeFigureOut">
              <a:rPr lang="de-AT"/>
              <a:pPr>
                <a:defRPr/>
              </a:pPr>
              <a:t>14.01.2025</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AA3DCCB7-2D44-47C5-9257-63E3F521D650}" type="slidenum">
              <a:rPr lang="de-AT"/>
              <a:pPr>
                <a:defRPr/>
              </a:pPr>
              <a:t>‹Nr.›</a:t>
            </a:fld>
            <a:endParaRPr lang="de-AT"/>
          </a:p>
        </p:txBody>
      </p:sp>
    </p:spTree>
    <p:extLst>
      <p:ext uri="{BB962C8B-B14F-4D97-AF65-F5344CB8AC3E}">
        <p14:creationId xmlns:p14="http://schemas.microsoft.com/office/powerpoint/2010/main" val="2637041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49EA33CE-D2C4-43AD-9D9D-359B7C730C07}" type="datetimeFigureOut">
              <a:rPr lang="de-AT"/>
              <a:pPr>
                <a:defRPr/>
              </a:pPr>
              <a:t>14.01.2025</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93007A7C-B0D8-458C-AC41-2995FD77E088}" type="slidenum">
              <a:rPr lang="de-AT"/>
              <a:pPr>
                <a:defRPr/>
              </a:pPr>
              <a:t>‹Nr.›</a:t>
            </a:fld>
            <a:endParaRPr lang="de-AT"/>
          </a:p>
        </p:txBody>
      </p:sp>
    </p:spTree>
    <p:extLst>
      <p:ext uri="{BB962C8B-B14F-4D97-AF65-F5344CB8AC3E}">
        <p14:creationId xmlns:p14="http://schemas.microsoft.com/office/powerpoint/2010/main" val="3532081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E34A288F-2992-4216-9F4D-8A124DCF93CE}" type="datetimeFigureOut">
              <a:rPr lang="de-AT"/>
              <a:pPr>
                <a:defRPr/>
              </a:pPr>
              <a:t>14.01.2025</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FE88629E-6591-49B4-8209-A130AB9F8EC9}" type="slidenum">
              <a:rPr lang="de-AT"/>
              <a:pPr>
                <a:defRPr/>
              </a:pPr>
              <a:t>‹Nr.›</a:t>
            </a:fld>
            <a:endParaRPr lang="de-AT"/>
          </a:p>
        </p:txBody>
      </p:sp>
    </p:spTree>
    <p:extLst>
      <p:ext uri="{BB962C8B-B14F-4D97-AF65-F5344CB8AC3E}">
        <p14:creationId xmlns:p14="http://schemas.microsoft.com/office/powerpoint/2010/main" val="3486243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CEBCCDBF-F6CB-4558-9816-8D06DAD906F4}" type="datetimeFigureOut">
              <a:rPr lang="de-AT"/>
              <a:pPr>
                <a:defRPr/>
              </a:pPr>
              <a:t>14.01.2025</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FF979DE0-E61C-4CB6-865F-B453B86ACB1A}" type="slidenum">
              <a:rPr lang="de-AT"/>
              <a:pPr>
                <a:defRPr/>
              </a:pPr>
              <a:t>‹Nr.›</a:t>
            </a:fld>
            <a:endParaRPr lang="de-AT"/>
          </a:p>
        </p:txBody>
      </p:sp>
    </p:spTree>
    <p:extLst>
      <p:ext uri="{BB962C8B-B14F-4D97-AF65-F5344CB8AC3E}">
        <p14:creationId xmlns:p14="http://schemas.microsoft.com/office/powerpoint/2010/main" val="10557304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C44A83B-0B7B-44A3-93D5-535BEF61D5B3}" type="datetimeFigureOut">
              <a:rPr lang="de-AT"/>
              <a:pPr>
                <a:defRPr/>
              </a:pPr>
              <a:t>14.01.2025</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67F76569-A74A-4321-9639-9B28822BB1AE}" type="slidenum">
              <a:rPr lang="de-AT"/>
              <a:pPr>
                <a:defRPr/>
              </a:pPr>
              <a:t>‹Nr.›</a:t>
            </a:fld>
            <a:endParaRPr lang="de-AT"/>
          </a:p>
        </p:txBody>
      </p:sp>
      <p:pic>
        <p:nvPicPr>
          <p:cNvPr id="1032" name="Picture 1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rPr>
              <a:t> </a:t>
            </a:r>
            <a:r>
              <a:rPr lang="de-DE" altLang="de-DE" sz="1000" dirty="0">
                <a:solidFill>
                  <a:srgbClr val="333333"/>
                </a:solidFill>
                <a:latin typeface="Syntax LT Std" pitchFamily="34" charset="0"/>
              </a:rPr>
              <a:t>© Österreichischer Bundesverlag Schulbuch GmbH &amp; Co. KG, Wien 2025</a:t>
            </a:r>
          </a:p>
        </p:txBody>
      </p:sp>
      <p:pic>
        <p:nvPicPr>
          <p:cNvPr id="1036" name="Picture 13" descr="I:\500-vs_hs\Aushilfen\___Carina\Unterwegs\uw1_schriftzug_weiss.gif"/>
          <p:cNvPicPr>
            <a:picLocks noChangeAspect="1" noChangeArrowheads="1"/>
          </p:cNvPicPr>
          <p:nvPr/>
        </p:nvPicPr>
        <p:blipFill>
          <a:blip r:embed="rId16" cstate="print">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31" r:id="rId1"/>
    <p:sldLayoutId id="2147484021" r:id="rId2"/>
    <p:sldLayoutId id="2147484022" r:id="rId3"/>
    <p:sldLayoutId id="2147484023" r:id="rId4"/>
    <p:sldLayoutId id="2147484024" r:id="rId5"/>
    <p:sldLayoutId id="2147484025" r:id="rId6"/>
    <p:sldLayoutId id="2147484026" r:id="rId7"/>
    <p:sldLayoutId id="2147484027" r:id="rId8"/>
    <p:sldLayoutId id="2147484028" r:id="rId9"/>
    <p:sldLayoutId id="2147484029" r:id="rId10"/>
    <p:sldLayoutId id="2147484030"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1"/>
          <p:cNvSpPr>
            <a:spLocks noGrp="1"/>
          </p:cNvSpPr>
          <p:nvPr/>
        </p:nvSpPr>
        <p:spPr bwMode="auto">
          <a:xfrm>
            <a:off x="1475656" y="2564904"/>
            <a:ext cx="5987008"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a:lstStyle>
          <a:p>
            <a:r>
              <a:rPr lang="de-AT" altLang="de-DE" dirty="0">
                <a:latin typeface="+mn-lt"/>
              </a:rPr>
              <a:t>Folgen der Klimaerwärmung in den Alpen</a:t>
            </a:r>
          </a:p>
        </p:txBody>
      </p:sp>
    </p:spTree>
    <p:extLst>
      <p:ext uri="{BB962C8B-B14F-4D97-AF65-F5344CB8AC3E}">
        <p14:creationId xmlns:p14="http://schemas.microsoft.com/office/powerpoint/2010/main" val="423992628"/>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a:xfrm>
            <a:off x="482125" y="620688"/>
            <a:ext cx="8229600" cy="1262063"/>
          </a:xfrm>
        </p:spPr>
        <p:txBody>
          <a:bodyPr/>
          <a:lstStyle/>
          <a:p>
            <a:r>
              <a:rPr lang="de-AT" altLang="de-DE" dirty="0"/>
              <a:t>Folgen der Klimaerwärmung in den Alpen</a:t>
            </a:r>
          </a:p>
        </p:txBody>
      </p:sp>
      <p:sp>
        <p:nvSpPr>
          <p:cNvPr id="3075" name="Inhaltsplatzhalter 2"/>
          <p:cNvSpPr>
            <a:spLocks noGrp="1"/>
          </p:cNvSpPr>
          <p:nvPr>
            <p:ph idx="1"/>
          </p:nvPr>
        </p:nvSpPr>
        <p:spPr>
          <a:xfrm>
            <a:off x="467544" y="2284062"/>
            <a:ext cx="2591569" cy="360363"/>
          </a:xfrm>
        </p:spPr>
        <p:txBody>
          <a:bodyPr/>
          <a:lstStyle/>
          <a:p>
            <a:pPr marL="0" indent="0">
              <a:buFont typeface="Arial" charset="0"/>
              <a:buNone/>
            </a:pPr>
            <a:r>
              <a:rPr altLang="de-DE" sz="1800" b="0" dirty="0"/>
              <a:t>Gletscher schmelzen</a:t>
            </a:r>
          </a:p>
        </p:txBody>
      </p:sp>
      <p:sp>
        <p:nvSpPr>
          <p:cNvPr id="3076" name="Inhaltsplatzhalter 2"/>
          <p:cNvSpPr txBox="1">
            <a:spLocks/>
          </p:cNvSpPr>
          <p:nvPr/>
        </p:nvSpPr>
        <p:spPr bwMode="auto">
          <a:xfrm>
            <a:off x="349662" y="3295349"/>
            <a:ext cx="2349500"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Font typeface="Arial" charset="0"/>
              <a:buNone/>
            </a:pPr>
            <a:r>
              <a:rPr lang="de-AT" altLang="de-DE" sz="1600" b="0" dirty="0">
                <a:latin typeface="Arial" panose="020B0604020202020204" pitchFamily="34" charset="0"/>
                <a:cs typeface="Arial" panose="020B0604020202020204" pitchFamily="34" charset="0"/>
              </a:rPr>
              <a:t>Wasservorräte</a:t>
            </a:r>
            <a:r>
              <a:rPr lang="de-AT" altLang="de-DE" sz="1800" b="0" dirty="0">
                <a:latin typeface="Arial" panose="020B0604020202020204" pitchFamily="34" charset="0"/>
                <a:cs typeface="Arial" panose="020B0604020202020204" pitchFamily="34" charset="0"/>
              </a:rPr>
              <a:t> </a:t>
            </a:r>
            <a:r>
              <a:rPr lang="de-AT" altLang="de-DE" sz="1600" b="0" dirty="0">
                <a:latin typeface="Arial" panose="020B0604020202020204" pitchFamily="34" charset="0"/>
                <a:cs typeface="Arial" panose="020B0604020202020204" pitchFamily="34" charset="0"/>
              </a:rPr>
              <a:t>in den Alpen werden kleiner</a:t>
            </a:r>
          </a:p>
        </p:txBody>
      </p:sp>
      <p:sp>
        <p:nvSpPr>
          <p:cNvPr id="3077" name="Inhaltsplatzhalter 2"/>
          <p:cNvSpPr txBox="1">
            <a:spLocks/>
          </p:cNvSpPr>
          <p:nvPr/>
        </p:nvSpPr>
        <p:spPr bwMode="auto">
          <a:xfrm>
            <a:off x="251221" y="4564882"/>
            <a:ext cx="1728788" cy="7466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Font typeface="Arial" charset="0"/>
              <a:buNone/>
            </a:pPr>
            <a:r>
              <a:rPr lang="de-AT" altLang="de-DE" sz="1600" b="0" dirty="0">
                <a:latin typeface="Arial" panose="020B0604020202020204" pitchFamily="34" charset="0"/>
                <a:cs typeface="Arial" panose="020B0604020202020204" pitchFamily="34" charset="0"/>
              </a:rPr>
              <a:t>weniger</a:t>
            </a:r>
            <a:r>
              <a:rPr lang="de-AT" altLang="de-DE" sz="1800" b="0" dirty="0">
                <a:latin typeface="Arial" panose="020B0604020202020204" pitchFamily="34" charset="0"/>
                <a:cs typeface="Arial" panose="020B0604020202020204" pitchFamily="34" charset="0"/>
              </a:rPr>
              <a:t> </a:t>
            </a:r>
            <a:r>
              <a:rPr lang="de-AT" altLang="de-DE" sz="1600" b="0" dirty="0">
                <a:latin typeface="Arial" panose="020B0604020202020204" pitchFamily="34" charset="0"/>
                <a:cs typeface="Arial" panose="020B0604020202020204" pitchFamily="34" charset="0"/>
              </a:rPr>
              <a:t>Trinkwasser</a:t>
            </a:r>
            <a:endParaRPr lang="de-AT" altLang="de-DE" sz="1800" b="0" dirty="0">
              <a:latin typeface="Arial" panose="020B0604020202020204" pitchFamily="34" charset="0"/>
              <a:cs typeface="Arial" panose="020B0604020202020204" pitchFamily="34" charset="0"/>
            </a:endParaRPr>
          </a:p>
        </p:txBody>
      </p:sp>
      <p:sp>
        <p:nvSpPr>
          <p:cNvPr id="3078" name="Inhaltsplatzhalter 2"/>
          <p:cNvSpPr txBox="1">
            <a:spLocks/>
          </p:cNvSpPr>
          <p:nvPr/>
        </p:nvSpPr>
        <p:spPr bwMode="auto">
          <a:xfrm>
            <a:off x="217352" y="5455589"/>
            <a:ext cx="2447942" cy="788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Font typeface="Arial" charset="0"/>
              <a:buNone/>
            </a:pPr>
            <a:r>
              <a:rPr lang="de-AT" altLang="de-DE" sz="1600" b="0" dirty="0">
                <a:latin typeface="Arial" panose="020B0604020202020204" pitchFamily="34" charset="0"/>
                <a:cs typeface="Arial" panose="020B0604020202020204" pitchFamily="34" charset="0"/>
              </a:rPr>
              <a:t>Speicherkraftwerke erzeugen weniger Strom</a:t>
            </a:r>
          </a:p>
        </p:txBody>
      </p:sp>
      <p:sp>
        <p:nvSpPr>
          <p:cNvPr id="3079" name="Inhaltsplatzhalter 2"/>
          <p:cNvSpPr txBox="1">
            <a:spLocks/>
          </p:cNvSpPr>
          <p:nvPr/>
        </p:nvSpPr>
        <p:spPr bwMode="auto">
          <a:xfrm>
            <a:off x="7133556" y="5455589"/>
            <a:ext cx="1729482" cy="60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Font typeface="Arial" charset="0"/>
              <a:buNone/>
            </a:pPr>
            <a:r>
              <a:rPr lang="de-AT" altLang="de-DE" sz="1600" b="0" dirty="0">
                <a:latin typeface="Arial" panose="020B0604020202020204" pitchFamily="34" charset="0"/>
                <a:cs typeface="Arial" panose="020B0604020202020204" pitchFamily="34" charset="0"/>
              </a:rPr>
              <a:t>Wintertourismus geht zurück</a:t>
            </a:r>
          </a:p>
        </p:txBody>
      </p:sp>
      <p:sp>
        <p:nvSpPr>
          <p:cNvPr id="3080" name="Inhaltsplatzhalter 2"/>
          <p:cNvSpPr txBox="1">
            <a:spLocks/>
          </p:cNvSpPr>
          <p:nvPr/>
        </p:nvSpPr>
        <p:spPr bwMode="auto">
          <a:xfrm>
            <a:off x="7108072" y="3298307"/>
            <a:ext cx="1427535" cy="595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Font typeface="Arial" charset="0"/>
              <a:buNone/>
            </a:pPr>
            <a:r>
              <a:rPr lang="de-AT" altLang="de-DE" sz="1600" b="0" dirty="0">
                <a:latin typeface="Arial" panose="020B0604020202020204" pitchFamily="34" charset="0"/>
                <a:cs typeface="Arial" panose="020B0604020202020204" pitchFamily="34" charset="0"/>
              </a:rPr>
              <a:t>Schipisten unbefahrbar</a:t>
            </a:r>
          </a:p>
        </p:txBody>
      </p:sp>
      <p:sp>
        <p:nvSpPr>
          <p:cNvPr id="3081" name="Inhaltsplatzhalter 2"/>
          <p:cNvSpPr txBox="1">
            <a:spLocks/>
          </p:cNvSpPr>
          <p:nvPr/>
        </p:nvSpPr>
        <p:spPr bwMode="auto">
          <a:xfrm>
            <a:off x="3894633" y="2492173"/>
            <a:ext cx="1901503" cy="629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Font typeface="Arial" charset="0"/>
              <a:buNone/>
            </a:pPr>
            <a:r>
              <a:rPr lang="de-AT" altLang="de-DE" sz="1800" b="0" dirty="0"/>
              <a:t>Vegetation reicht höher hinauf</a:t>
            </a:r>
          </a:p>
        </p:txBody>
      </p:sp>
      <p:sp>
        <p:nvSpPr>
          <p:cNvPr id="3082" name="Inhaltsplatzhalter 2"/>
          <p:cNvSpPr txBox="1">
            <a:spLocks/>
          </p:cNvSpPr>
          <p:nvPr/>
        </p:nvSpPr>
        <p:spPr bwMode="auto">
          <a:xfrm>
            <a:off x="6455960" y="2224535"/>
            <a:ext cx="2161058" cy="5822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Font typeface="Arial" charset="0"/>
              <a:buNone/>
            </a:pPr>
            <a:r>
              <a:rPr lang="de-AT" altLang="de-DE" sz="1800" b="0" dirty="0"/>
              <a:t>Schneefälle</a:t>
            </a:r>
            <a:r>
              <a:rPr lang="de-AT" altLang="de-DE" sz="1200" b="0" dirty="0"/>
              <a:t> </a:t>
            </a:r>
            <a:r>
              <a:rPr lang="de-AT" altLang="de-DE" sz="1800" b="0" dirty="0"/>
              <a:t>nehmen ab</a:t>
            </a:r>
          </a:p>
        </p:txBody>
      </p:sp>
      <p:cxnSp>
        <p:nvCxnSpPr>
          <p:cNvPr id="3" name="Gerade Verbindung mit Pfeil 2"/>
          <p:cNvCxnSpPr>
            <a:cxnSpLocks/>
          </p:cNvCxnSpPr>
          <p:nvPr/>
        </p:nvCxnSpPr>
        <p:spPr>
          <a:xfrm flipH="1">
            <a:off x="2195513" y="1783181"/>
            <a:ext cx="503649" cy="441354"/>
          </a:xfrm>
          <a:prstGeom prst="straightConnector1">
            <a:avLst/>
          </a:prstGeom>
          <a:ln w="25400">
            <a:solidFill>
              <a:schemeClr val="accent2">
                <a:lumMod val="60000"/>
                <a:lumOff val="40000"/>
              </a:schemeClr>
            </a:solidFill>
            <a:tailEnd type="arrow"/>
          </a:ln>
        </p:spPr>
        <p:style>
          <a:lnRef idx="1">
            <a:schemeClr val="dk1"/>
          </a:lnRef>
          <a:fillRef idx="0">
            <a:schemeClr val="dk1"/>
          </a:fillRef>
          <a:effectRef idx="0">
            <a:schemeClr val="dk1"/>
          </a:effectRef>
          <a:fontRef idx="minor">
            <a:schemeClr val="tx1"/>
          </a:fontRef>
        </p:style>
      </p:cxnSp>
      <p:cxnSp>
        <p:nvCxnSpPr>
          <p:cNvPr id="14" name="Gerade Verbindung mit Pfeil 13"/>
          <p:cNvCxnSpPr>
            <a:cxnSpLocks/>
          </p:cNvCxnSpPr>
          <p:nvPr/>
        </p:nvCxnSpPr>
        <p:spPr>
          <a:xfrm>
            <a:off x="4665364" y="1783181"/>
            <a:ext cx="0" cy="566757"/>
          </a:xfrm>
          <a:prstGeom prst="straightConnector1">
            <a:avLst/>
          </a:prstGeom>
          <a:ln w="25400">
            <a:solidFill>
              <a:schemeClr val="accent2">
                <a:lumMod val="60000"/>
                <a:lumOff val="40000"/>
              </a:schemeClr>
            </a:solidFill>
            <a:tailEnd type="arrow"/>
          </a:ln>
        </p:spPr>
        <p:style>
          <a:lnRef idx="1">
            <a:schemeClr val="dk1"/>
          </a:lnRef>
          <a:fillRef idx="0">
            <a:schemeClr val="dk1"/>
          </a:fillRef>
          <a:effectRef idx="0">
            <a:schemeClr val="dk1"/>
          </a:effectRef>
          <a:fontRef idx="minor">
            <a:schemeClr val="tx1"/>
          </a:fontRef>
        </p:style>
      </p:cxnSp>
      <p:cxnSp>
        <p:nvCxnSpPr>
          <p:cNvPr id="15" name="Gerade Verbindung mit Pfeil 14"/>
          <p:cNvCxnSpPr>
            <a:cxnSpLocks/>
          </p:cNvCxnSpPr>
          <p:nvPr/>
        </p:nvCxnSpPr>
        <p:spPr>
          <a:xfrm>
            <a:off x="6660232" y="1783181"/>
            <a:ext cx="1151493" cy="504056"/>
          </a:xfrm>
          <a:prstGeom prst="straightConnector1">
            <a:avLst/>
          </a:prstGeom>
          <a:ln w="25400">
            <a:solidFill>
              <a:schemeClr val="accent2">
                <a:lumMod val="60000"/>
                <a:lumOff val="40000"/>
              </a:schemeClr>
            </a:solidFill>
            <a:tailEnd type="arrow"/>
          </a:ln>
        </p:spPr>
        <p:style>
          <a:lnRef idx="1">
            <a:schemeClr val="dk1"/>
          </a:lnRef>
          <a:fillRef idx="0">
            <a:schemeClr val="dk1"/>
          </a:fillRef>
          <a:effectRef idx="0">
            <a:schemeClr val="dk1"/>
          </a:effectRef>
          <a:fontRef idx="minor">
            <a:schemeClr val="tx1"/>
          </a:fontRef>
        </p:style>
      </p:cxnSp>
      <p:cxnSp>
        <p:nvCxnSpPr>
          <p:cNvPr id="16" name="Gerade Verbindung mit Pfeil 15"/>
          <p:cNvCxnSpPr/>
          <p:nvPr/>
        </p:nvCxnSpPr>
        <p:spPr>
          <a:xfrm>
            <a:off x="2195513" y="2699342"/>
            <a:ext cx="0" cy="668015"/>
          </a:xfrm>
          <a:prstGeom prst="straightConnector1">
            <a:avLst/>
          </a:prstGeom>
          <a:ln w="25400">
            <a:solidFill>
              <a:schemeClr val="accent2">
                <a:lumMod val="60000"/>
                <a:lumOff val="40000"/>
              </a:schemeClr>
            </a:solidFill>
            <a:tailEnd type="arrow"/>
          </a:ln>
        </p:spPr>
        <p:style>
          <a:lnRef idx="1">
            <a:schemeClr val="dk1"/>
          </a:lnRef>
          <a:fillRef idx="0">
            <a:schemeClr val="dk1"/>
          </a:fillRef>
          <a:effectRef idx="0">
            <a:schemeClr val="dk1"/>
          </a:effectRef>
          <a:fontRef idx="minor">
            <a:schemeClr val="tx1"/>
          </a:fontRef>
        </p:style>
      </p:cxnSp>
      <p:cxnSp>
        <p:nvCxnSpPr>
          <p:cNvPr id="17" name="Gerade Verbindung mit Pfeil 16"/>
          <p:cNvCxnSpPr/>
          <p:nvPr/>
        </p:nvCxnSpPr>
        <p:spPr>
          <a:xfrm flipH="1">
            <a:off x="804392" y="3972028"/>
            <a:ext cx="144016" cy="518850"/>
          </a:xfrm>
          <a:prstGeom prst="straightConnector1">
            <a:avLst/>
          </a:prstGeom>
          <a:ln w="25400">
            <a:solidFill>
              <a:schemeClr val="accent2">
                <a:lumMod val="60000"/>
                <a:lumOff val="40000"/>
              </a:schemeClr>
            </a:solidFill>
            <a:tailEnd type="arrow"/>
          </a:ln>
        </p:spPr>
        <p:style>
          <a:lnRef idx="1">
            <a:schemeClr val="dk1"/>
          </a:lnRef>
          <a:fillRef idx="0">
            <a:schemeClr val="dk1"/>
          </a:fillRef>
          <a:effectRef idx="0">
            <a:schemeClr val="dk1"/>
          </a:effectRef>
          <a:fontRef idx="minor">
            <a:schemeClr val="tx1"/>
          </a:fontRef>
        </p:style>
      </p:cxnSp>
      <p:cxnSp>
        <p:nvCxnSpPr>
          <p:cNvPr id="19" name="Gerade Verbindung mit Pfeil 18"/>
          <p:cNvCxnSpPr/>
          <p:nvPr/>
        </p:nvCxnSpPr>
        <p:spPr>
          <a:xfrm>
            <a:off x="1980009" y="3958925"/>
            <a:ext cx="126027" cy="1496664"/>
          </a:xfrm>
          <a:prstGeom prst="straightConnector1">
            <a:avLst/>
          </a:prstGeom>
          <a:ln w="25400">
            <a:solidFill>
              <a:schemeClr val="accent2">
                <a:lumMod val="60000"/>
                <a:lumOff val="40000"/>
              </a:schemeClr>
            </a:solidFill>
            <a:tailEnd type="arrow"/>
          </a:ln>
        </p:spPr>
        <p:style>
          <a:lnRef idx="1">
            <a:schemeClr val="dk1"/>
          </a:lnRef>
          <a:fillRef idx="0">
            <a:schemeClr val="dk1"/>
          </a:fillRef>
          <a:effectRef idx="0">
            <a:schemeClr val="dk1"/>
          </a:effectRef>
          <a:fontRef idx="minor">
            <a:schemeClr val="tx1"/>
          </a:fontRef>
        </p:style>
      </p:cxnSp>
      <p:cxnSp>
        <p:nvCxnSpPr>
          <p:cNvPr id="22" name="Gerade Verbindung mit Pfeil 21"/>
          <p:cNvCxnSpPr/>
          <p:nvPr/>
        </p:nvCxnSpPr>
        <p:spPr>
          <a:xfrm>
            <a:off x="7886900" y="2620828"/>
            <a:ext cx="0" cy="677479"/>
          </a:xfrm>
          <a:prstGeom prst="straightConnector1">
            <a:avLst/>
          </a:prstGeom>
          <a:ln w="25400">
            <a:solidFill>
              <a:schemeClr val="accent2">
                <a:lumMod val="60000"/>
                <a:lumOff val="40000"/>
              </a:schemeClr>
            </a:solidFill>
            <a:tailEnd type="arrow"/>
          </a:ln>
        </p:spPr>
        <p:style>
          <a:lnRef idx="1">
            <a:schemeClr val="dk1"/>
          </a:lnRef>
          <a:fillRef idx="0">
            <a:schemeClr val="dk1"/>
          </a:fillRef>
          <a:effectRef idx="0">
            <a:schemeClr val="dk1"/>
          </a:effectRef>
          <a:fontRef idx="minor">
            <a:schemeClr val="tx1"/>
          </a:fontRef>
        </p:style>
      </p:cxnSp>
      <p:cxnSp>
        <p:nvCxnSpPr>
          <p:cNvPr id="23" name="Gerade Verbindung mit Pfeil 22"/>
          <p:cNvCxnSpPr/>
          <p:nvPr/>
        </p:nvCxnSpPr>
        <p:spPr>
          <a:xfrm flipH="1">
            <a:off x="5868144" y="2435951"/>
            <a:ext cx="563468" cy="159445"/>
          </a:xfrm>
          <a:prstGeom prst="straightConnector1">
            <a:avLst/>
          </a:prstGeom>
          <a:ln w="25400">
            <a:solidFill>
              <a:schemeClr val="accent2">
                <a:lumMod val="60000"/>
                <a:lumOff val="40000"/>
              </a:schemeClr>
            </a:solidFill>
            <a:tailEnd type="arrow"/>
          </a:ln>
        </p:spPr>
        <p:style>
          <a:lnRef idx="1">
            <a:schemeClr val="dk1"/>
          </a:lnRef>
          <a:fillRef idx="0">
            <a:schemeClr val="dk1"/>
          </a:fillRef>
          <a:effectRef idx="0">
            <a:schemeClr val="dk1"/>
          </a:effectRef>
          <a:fontRef idx="minor">
            <a:schemeClr val="tx1"/>
          </a:fontRef>
        </p:style>
      </p:cxnSp>
      <p:cxnSp>
        <p:nvCxnSpPr>
          <p:cNvPr id="25" name="Gerade Verbindung mit Pfeil 24"/>
          <p:cNvCxnSpPr/>
          <p:nvPr/>
        </p:nvCxnSpPr>
        <p:spPr>
          <a:xfrm>
            <a:off x="7848419" y="3956999"/>
            <a:ext cx="0" cy="1354574"/>
          </a:xfrm>
          <a:prstGeom prst="straightConnector1">
            <a:avLst/>
          </a:prstGeom>
          <a:ln w="25400">
            <a:solidFill>
              <a:schemeClr val="accent2">
                <a:lumMod val="60000"/>
                <a:lumOff val="40000"/>
              </a:schemeClr>
            </a:solidFill>
            <a:tailEnd type="arrow"/>
          </a:ln>
        </p:spPr>
        <p:style>
          <a:lnRef idx="1">
            <a:schemeClr val="dk1"/>
          </a:lnRef>
          <a:fillRef idx="0">
            <a:schemeClr val="dk1"/>
          </a:fillRef>
          <a:effectRef idx="0">
            <a:schemeClr val="dk1"/>
          </a:effectRef>
          <a:fontRef idx="minor">
            <a:schemeClr val="tx1"/>
          </a:fontRef>
        </p:style>
      </p:cxnSp>
      <p:cxnSp>
        <p:nvCxnSpPr>
          <p:cNvPr id="20" name="Gerade Verbindung mit Pfeil 19"/>
          <p:cNvCxnSpPr/>
          <p:nvPr/>
        </p:nvCxnSpPr>
        <p:spPr>
          <a:xfrm>
            <a:off x="2952527" y="2503261"/>
            <a:ext cx="539353" cy="108521"/>
          </a:xfrm>
          <a:prstGeom prst="straightConnector1">
            <a:avLst/>
          </a:prstGeom>
          <a:ln w="25400">
            <a:solidFill>
              <a:schemeClr val="accent2">
                <a:lumMod val="60000"/>
                <a:lumOff val="40000"/>
              </a:schemeClr>
            </a:solidFill>
            <a:tailEnd type="arrow"/>
          </a:ln>
        </p:spPr>
        <p:style>
          <a:lnRef idx="1">
            <a:schemeClr val="dk1"/>
          </a:lnRef>
          <a:fillRef idx="0">
            <a:schemeClr val="dk1"/>
          </a:fillRef>
          <a:effectRef idx="0">
            <a:schemeClr val="dk1"/>
          </a:effectRef>
          <a:fontRef idx="minor">
            <a:schemeClr val="tx1"/>
          </a:fontRef>
        </p:style>
      </p:cxnSp>
      <p:pic>
        <p:nvPicPr>
          <p:cNvPr id="21" name="Grafik 1"/>
          <p:cNvPicPr>
            <a:picLocks noChangeAspect="1"/>
          </p:cNvPicPr>
          <p:nvPr/>
        </p:nvPicPr>
        <p:blipFill>
          <a:blip r:embed="rId2" cstate="print">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2665294" y="3176789"/>
            <a:ext cx="4073992" cy="2621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Inhaltsplatzhalter 2">
            <a:extLst>
              <a:ext uri="{FF2B5EF4-FFF2-40B4-BE49-F238E27FC236}">
                <a16:creationId xmlns:a16="http://schemas.microsoft.com/office/drawing/2014/main" id="{0A2DE1DA-E297-93A2-ED6C-3E8654323456}"/>
              </a:ext>
            </a:extLst>
          </p:cNvPr>
          <p:cNvSpPr txBox="1">
            <a:spLocks/>
          </p:cNvSpPr>
          <p:nvPr/>
        </p:nvSpPr>
        <p:spPr bwMode="auto">
          <a:xfrm>
            <a:off x="619958" y="5985933"/>
            <a:ext cx="8243080" cy="654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800" b="1">
                <a:solidFill>
                  <a:srgbClr val="333333"/>
                </a:solidFill>
                <a:latin typeface="Syntax LT Std"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buNone/>
            </a:pPr>
            <a:r>
              <a:rPr lang="de-AT" altLang="de-DE" sz="1600" b="0" dirty="0">
                <a:latin typeface="Arial" panose="020B0604020202020204" pitchFamily="34" charset="0"/>
                <a:cs typeface="Arial" panose="020B0604020202020204" pitchFamily="34" charset="0"/>
              </a:rPr>
              <a:t>Diskutiert diese Aussage in der Klasse:</a:t>
            </a:r>
          </a:p>
          <a:p>
            <a:pPr algn="ctr">
              <a:buFont typeface="Arial" charset="0"/>
              <a:buNone/>
            </a:pPr>
            <a:r>
              <a:rPr lang="de-AT" altLang="de-DE" sz="1600" b="0" i="1" dirty="0">
                <a:latin typeface="Arial" panose="020B0604020202020204" pitchFamily="34" charset="0"/>
                <a:cs typeface="Arial" panose="020B0604020202020204" pitchFamily="34" charset="0"/>
              </a:rPr>
              <a:t>Der Klimawandel ist für das Leben und Wirtschaften in den Alpen ein großes Problem.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circle(in)">
                                      <p:cBhvr>
                                        <p:cTn id="7" dur="20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1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075">
                                            <p:txEl>
                                              <p:pRg st="0" end="0"/>
                                            </p:txEl>
                                          </p:spTgt>
                                        </p:tgtEl>
                                        <p:attrNameLst>
                                          <p:attrName>style.visibility</p:attrName>
                                        </p:attrNameLst>
                                      </p:cBhvr>
                                      <p:to>
                                        <p:strVal val="visible"/>
                                      </p:to>
                                    </p:set>
                                    <p:anim calcmode="lin" valueType="num">
                                      <p:cBhvr additive="base">
                                        <p:cTn id="18"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075">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082"/>
                                        </p:tgtEl>
                                        <p:attrNameLst>
                                          <p:attrName>style.visibility</p:attrName>
                                        </p:attrNameLst>
                                      </p:cBhvr>
                                      <p:to>
                                        <p:strVal val="visible"/>
                                      </p:to>
                                    </p:set>
                                    <p:anim calcmode="lin" valueType="num">
                                      <p:cBhvr additive="base">
                                        <p:cTn id="22" dur="500" fill="hold"/>
                                        <p:tgtEl>
                                          <p:spTgt spid="3082"/>
                                        </p:tgtEl>
                                        <p:attrNameLst>
                                          <p:attrName>ppt_x</p:attrName>
                                        </p:attrNameLst>
                                      </p:cBhvr>
                                      <p:tavLst>
                                        <p:tav tm="0">
                                          <p:val>
                                            <p:strVal val="#ppt_x"/>
                                          </p:val>
                                        </p:tav>
                                        <p:tav tm="100000">
                                          <p:val>
                                            <p:strVal val="#ppt_x"/>
                                          </p:val>
                                        </p:tav>
                                      </p:tavLst>
                                    </p:anim>
                                    <p:anim calcmode="lin" valueType="num">
                                      <p:cBhvr additive="base">
                                        <p:cTn id="23" dur="500" fill="hold"/>
                                        <p:tgtEl>
                                          <p:spTgt spid="3082"/>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20"/>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14"/>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23"/>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grpId="0" nodeType="clickEffect">
                                  <p:stCondLst>
                                    <p:cond delay="0"/>
                                  </p:stCondLst>
                                  <p:childTnLst>
                                    <p:set>
                                      <p:cBhvr>
                                        <p:cTn id="35" dur="1" fill="hold">
                                          <p:stCondLst>
                                            <p:cond delay="0"/>
                                          </p:stCondLst>
                                        </p:cTn>
                                        <p:tgtEl>
                                          <p:spTgt spid="3081"/>
                                        </p:tgtEl>
                                        <p:attrNameLst>
                                          <p:attrName>style.visibility</p:attrName>
                                        </p:attrNameLst>
                                      </p:cBhvr>
                                      <p:to>
                                        <p:strVal val="visible"/>
                                      </p:to>
                                    </p:set>
                                    <p:animEffect transition="in" filter="randombar(horizontal)">
                                      <p:cBhvr>
                                        <p:cTn id="36" dur="500"/>
                                        <p:tgtEl>
                                          <p:spTgt spid="3081"/>
                                        </p:tgtEl>
                                      </p:cBhvr>
                                    </p:animEffec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3076"/>
                                        </p:tgtEl>
                                        <p:attrNameLst>
                                          <p:attrName>style.visibility</p:attrName>
                                        </p:attrNameLst>
                                      </p:cBhvr>
                                      <p:to>
                                        <p:strVal val="visible"/>
                                      </p:to>
                                    </p:set>
                                    <p:anim calcmode="lin" valueType="num">
                                      <p:cBhvr additive="base">
                                        <p:cTn id="45" dur="500" fill="hold"/>
                                        <p:tgtEl>
                                          <p:spTgt spid="3076"/>
                                        </p:tgtEl>
                                        <p:attrNameLst>
                                          <p:attrName>ppt_x</p:attrName>
                                        </p:attrNameLst>
                                      </p:cBhvr>
                                      <p:tavLst>
                                        <p:tav tm="0">
                                          <p:val>
                                            <p:strVal val="#ppt_x"/>
                                          </p:val>
                                        </p:tav>
                                        <p:tav tm="100000">
                                          <p:val>
                                            <p:strVal val="#ppt_x"/>
                                          </p:val>
                                        </p:tav>
                                      </p:tavLst>
                                    </p:anim>
                                    <p:anim calcmode="lin" valueType="num">
                                      <p:cBhvr additive="base">
                                        <p:cTn id="46" dur="500" fill="hold"/>
                                        <p:tgtEl>
                                          <p:spTgt spid="3076"/>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3077"/>
                                        </p:tgtEl>
                                        <p:attrNameLst>
                                          <p:attrName>style.visibility</p:attrName>
                                        </p:attrNameLst>
                                      </p:cBhvr>
                                      <p:to>
                                        <p:strVal val="visible"/>
                                      </p:to>
                                    </p:set>
                                    <p:animEffect transition="in" filter="fade">
                                      <p:cBhvr>
                                        <p:cTn id="55" dur="1000"/>
                                        <p:tgtEl>
                                          <p:spTgt spid="3077"/>
                                        </p:tgtEl>
                                      </p:cBhvr>
                                    </p:animEffect>
                                    <p:anim calcmode="lin" valueType="num">
                                      <p:cBhvr>
                                        <p:cTn id="56" dur="1000" fill="hold"/>
                                        <p:tgtEl>
                                          <p:spTgt spid="3077"/>
                                        </p:tgtEl>
                                        <p:attrNameLst>
                                          <p:attrName>ppt_x</p:attrName>
                                        </p:attrNameLst>
                                      </p:cBhvr>
                                      <p:tavLst>
                                        <p:tav tm="0">
                                          <p:val>
                                            <p:strVal val="#ppt_x"/>
                                          </p:val>
                                        </p:tav>
                                        <p:tav tm="100000">
                                          <p:val>
                                            <p:strVal val="#ppt_x"/>
                                          </p:val>
                                        </p:tav>
                                      </p:tavLst>
                                    </p:anim>
                                    <p:anim calcmode="lin" valueType="num">
                                      <p:cBhvr>
                                        <p:cTn id="57" dur="1000" fill="hold"/>
                                        <p:tgtEl>
                                          <p:spTgt spid="3077"/>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19"/>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grpId="0" nodeType="clickEffect">
                                  <p:stCondLst>
                                    <p:cond delay="0"/>
                                  </p:stCondLst>
                                  <p:childTnLst>
                                    <p:set>
                                      <p:cBhvr>
                                        <p:cTn id="65" dur="1" fill="hold">
                                          <p:stCondLst>
                                            <p:cond delay="0"/>
                                          </p:stCondLst>
                                        </p:cTn>
                                        <p:tgtEl>
                                          <p:spTgt spid="3078"/>
                                        </p:tgtEl>
                                        <p:attrNameLst>
                                          <p:attrName>style.visibility</p:attrName>
                                        </p:attrNameLst>
                                      </p:cBhvr>
                                      <p:to>
                                        <p:strVal val="visible"/>
                                      </p:to>
                                    </p:set>
                                    <p:animEffect transition="in" filter="fade">
                                      <p:cBhvr>
                                        <p:cTn id="66" dur="1000"/>
                                        <p:tgtEl>
                                          <p:spTgt spid="3078"/>
                                        </p:tgtEl>
                                      </p:cBhvr>
                                    </p:animEffect>
                                    <p:anim calcmode="lin" valueType="num">
                                      <p:cBhvr>
                                        <p:cTn id="67" dur="1000" fill="hold"/>
                                        <p:tgtEl>
                                          <p:spTgt spid="3078"/>
                                        </p:tgtEl>
                                        <p:attrNameLst>
                                          <p:attrName>ppt_x</p:attrName>
                                        </p:attrNameLst>
                                      </p:cBhvr>
                                      <p:tavLst>
                                        <p:tav tm="0">
                                          <p:val>
                                            <p:strVal val="#ppt_x"/>
                                          </p:val>
                                        </p:tav>
                                        <p:tav tm="100000">
                                          <p:val>
                                            <p:strVal val="#ppt_x"/>
                                          </p:val>
                                        </p:tav>
                                      </p:tavLst>
                                    </p:anim>
                                    <p:anim calcmode="lin" valueType="num">
                                      <p:cBhvr>
                                        <p:cTn id="68" dur="1000" fill="hold"/>
                                        <p:tgtEl>
                                          <p:spTgt spid="3078"/>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22"/>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080"/>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25"/>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grpId="0" nodeType="clickEffect">
                                  <p:stCondLst>
                                    <p:cond delay="0"/>
                                  </p:stCondLst>
                                  <p:childTnLst>
                                    <p:set>
                                      <p:cBhvr>
                                        <p:cTn id="84" dur="1" fill="hold">
                                          <p:stCondLst>
                                            <p:cond delay="0"/>
                                          </p:stCondLst>
                                        </p:cTn>
                                        <p:tgtEl>
                                          <p:spTgt spid="3079"/>
                                        </p:tgtEl>
                                        <p:attrNameLst>
                                          <p:attrName>style.visibility</p:attrName>
                                        </p:attrNameLst>
                                      </p:cBhvr>
                                      <p:to>
                                        <p:strVal val="visible"/>
                                      </p:to>
                                    </p:set>
                                    <p:animEffect transition="in" filter="fade">
                                      <p:cBhvr>
                                        <p:cTn id="85" dur="1000"/>
                                        <p:tgtEl>
                                          <p:spTgt spid="3079"/>
                                        </p:tgtEl>
                                      </p:cBhvr>
                                    </p:animEffect>
                                    <p:anim calcmode="lin" valueType="num">
                                      <p:cBhvr>
                                        <p:cTn id="86" dur="1000" fill="hold"/>
                                        <p:tgtEl>
                                          <p:spTgt spid="3079"/>
                                        </p:tgtEl>
                                        <p:attrNameLst>
                                          <p:attrName>ppt_x</p:attrName>
                                        </p:attrNameLst>
                                      </p:cBhvr>
                                      <p:tavLst>
                                        <p:tav tm="0">
                                          <p:val>
                                            <p:strVal val="#ppt_x"/>
                                          </p:val>
                                        </p:tav>
                                        <p:tav tm="100000">
                                          <p:val>
                                            <p:strVal val="#ppt_x"/>
                                          </p:val>
                                        </p:tav>
                                      </p:tavLst>
                                    </p:anim>
                                    <p:anim calcmode="lin" valueType="num">
                                      <p:cBhvr>
                                        <p:cTn id="87" dur="1000" fill="hold"/>
                                        <p:tgtEl>
                                          <p:spTgt spid="3079"/>
                                        </p:tgtEl>
                                        <p:attrNameLst>
                                          <p:attrName>ppt_y</p:attrName>
                                        </p:attrNameLst>
                                      </p:cBhvr>
                                      <p:tavLst>
                                        <p:tav tm="0">
                                          <p:val>
                                            <p:strVal val="#ppt_y+.1"/>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1" presetClass="entr" presetSubtype="0" fill="hold" grpId="0" nodeType="clickEffect">
                                  <p:stCondLst>
                                    <p:cond delay="0"/>
                                  </p:stCondLst>
                                  <p:childTnLst>
                                    <p:set>
                                      <p:cBhvr>
                                        <p:cTn id="9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P spid="3076" grpId="0"/>
      <p:bldP spid="3077" grpId="0"/>
      <p:bldP spid="3078" grpId="0"/>
      <p:bldP spid="3079" grpId="0"/>
      <p:bldP spid="3080" grpId="0"/>
      <p:bldP spid="3081" grpId="0"/>
      <p:bldP spid="3082"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cs typeface="Arial" pitchFamily="34" charset="0"/>
              </a:rPr>
              <a:t> </a:t>
            </a:r>
            <a:endParaRPr lang="de-DE" altLang="de-DE" sz="1200" b="1" kern="0" dirty="0">
              <a:cs typeface="Arial" pitchFamily="34" charset="0"/>
            </a:endParaRPr>
          </a:p>
          <a:p>
            <a:pPr eaLnBrk="1" fontAlgn="auto" hangingPunct="1">
              <a:spcBef>
                <a:spcPts val="0"/>
              </a:spcBef>
              <a:spcAft>
                <a:spcPts val="0"/>
              </a:spcAft>
              <a:defRPr/>
            </a:pPr>
            <a:r>
              <a:rPr lang="de-DE" altLang="de-DE" sz="1200" b="1" kern="0" dirty="0">
                <a:cs typeface="Arial" pitchFamily="34" charset="0"/>
              </a:rPr>
              <a:t>Impressum</a:t>
            </a:r>
          </a:p>
          <a:p>
            <a:pPr eaLnBrk="1" fontAlgn="auto" hangingPunct="1">
              <a:spcBef>
                <a:spcPts val="0"/>
              </a:spcBef>
              <a:spcAft>
                <a:spcPts val="0"/>
              </a:spcAft>
              <a:defRPr/>
            </a:pPr>
            <a:r>
              <a:rPr lang="de-DE" altLang="de-DE" sz="1200" kern="0" dirty="0">
                <a:cs typeface="Arial" pitchFamily="34" charset="0"/>
              </a:rPr>
              <a:t>© Österreichischer Bundesverlag Schulbuch GmbH &amp; Co. KG, Wien 2025</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Foto: Christian Fridrich, </a:t>
            </a:r>
            <a:r>
              <a:rPr lang="de-DE" altLang="de-DE" sz="1200" kern="0" dirty="0" err="1">
                <a:cs typeface="Arial" pitchFamily="34" charset="0"/>
              </a:rPr>
              <a:t>Großweikersdorf</a:t>
            </a:r>
            <a:endParaRPr lang="de-DE" altLang="de-DE" sz="1200" kern="0" dirty="0">
              <a:cs typeface="Arial" pitchFamily="34" charset="0"/>
            </a:endParaRP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Gestaltung: Julian Wildauer</a:t>
            </a:r>
            <a:br>
              <a:rPr lang="de-DE" altLang="de-DE" sz="1200" kern="0" dirty="0">
                <a:cs typeface="Arial" pitchFamily="34" charset="0"/>
              </a:rPr>
            </a:b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Alle Rechte vorbehalten.</a:t>
            </a:r>
          </a:p>
          <a:p>
            <a:pPr eaLnBrk="1" fontAlgn="auto" hangingPunct="1">
              <a:spcBef>
                <a:spcPts val="0"/>
              </a:spcBef>
              <a:spcAft>
                <a:spcPts val="0"/>
              </a:spcAft>
              <a:defRPr/>
            </a:pPr>
            <a:r>
              <a:rPr lang="de-DE" altLang="de-DE" sz="1200" kern="0" dirty="0">
                <a:cs typeface="Arial" pitchFamily="34" charset="0"/>
              </a:rPr>
              <a:t>www.oebv.at</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Jede Nutzung in anderen als den genannten Fällen bedarf der vorherigen schriftlichen Einwilligung des Verlages.</a:t>
            </a:r>
          </a:p>
        </p:txBody>
      </p:sp>
      <p:sp>
        <p:nvSpPr>
          <p:cNvPr id="6" name="Rectangle 6"/>
          <p:cNvSpPr>
            <a:spLocks noChangeArrowheads="1"/>
          </p:cNvSpPr>
          <p:nvPr/>
        </p:nvSpPr>
        <p:spPr bwMode="auto">
          <a:xfrm>
            <a:off x="468313" y="836713"/>
            <a:ext cx="3744912" cy="4897338"/>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cs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Das Tafelbild bezieht sich auf das Thema „Tourismus – Beispiel: Alpen“ auf den Seiten 18 </a:t>
            </a:r>
            <a:r>
              <a:rPr lang="de-DE" altLang="de-DE" sz="1200" kern="0">
                <a:solidFill>
                  <a:srgbClr val="000000"/>
                </a:solidFill>
                <a:latin typeface="Arial" pitchFamily="34" charset="0"/>
                <a:cs typeface="Arial" pitchFamily="34" charset="0"/>
              </a:rPr>
              <a:t>und 19 </a:t>
            </a:r>
            <a:r>
              <a:rPr lang="de-DE" altLang="de-DE" sz="1200" kern="0" dirty="0">
                <a:solidFill>
                  <a:srgbClr val="000000"/>
                </a:solidFill>
                <a:latin typeface="Arial" pitchFamily="34" charset="0"/>
                <a:cs typeface="Arial" pitchFamily="34" charset="0"/>
              </a:rPr>
              <a:t>im Schulbuch </a:t>
            </a:r>
            <a:r>
              <a:rPr lang="de-DE" altLang="de-DE" sz="1200" i="1" kern="0" dirty="0">
                <a:solidFill>
                  <a:srgbClr val="000000"/>
                </a:solidFill>
                <a:latin typeface="Arial" pitchFamily="34" charset="0"/>
                <a:cs typeface="Arial" pitchFamily="34" charset="0"/>
              </a:rPr>
              <a:t>unterwegs 3</a:t>
            </a:r>
            <a:r>
              <a:rPr lang="de-DE" altLang="de-DE" sz="1200" kern="0" dirty="0">
                <a:solidFill>
                  <a:srgbClr val="000000"/>
                </a:solidFill>
                <a:latin typeface="Arial" pitchFamily="34" charset="0"/>
                <a:cs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Es kann als Vertiefung dienen.</a:t>
            </a:r>
            <a:br>
              <a:rPr lang="de-DE" altLang="de-DE" sz="1100" kern="0" dirty="0">
                <a:solidFill>
                  <a:srgbClr val="000000"/>
                </a:solidFill>
                <a:latin typeface="Arial" pitchFamily="34" charset="0"/>
                <a:cs typeface="Arial" pitchFamily="34" charset="0"/>
              </a:rPr>
            </a:b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cs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238</Words>
  <Application>Microsoft Office PowerPoint</Application>
  <PresentationFormat>Bildschirmpräsentation (4:3)</PresentationFormat>
  <Paragraphs>31</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Syntax LT Std</vt:lpstr>
      <vt:lpstr>Wingdings</vt:lpstr>
      <vt:lpstr>Larissa</vt:lpstr>
      <vt:lpstr>PowerPoint-Präsentation</vt:lpstr>
      <vt:lpstr>Folgen der Klimaerwärmung in den Alpen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216</cp:revision>
  <dcterms:created xsi:type="dcterms:W3CDTF">2013-10-08T07:58:50Z</dcterms:created>
  <dcterms:modified xsi:type="dcterms:W3CDTF">2025-01-14T14:07:27Z</dcterms:modified>
</cp:coreProperties>
</file>