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Barock</a:t>
            </a:r>
          </a:p>
        </p:txBody>
      </p:sp>
      <p:sp>
        <p:nvSpPr>
          <p:cNvPr id="3" name="Text Box 10">
            <a:extLst>
              <a:ext uri="{FF2B5EF4-FFF2-40B4-BE49-F238E27FC236}">
                <a16:creationId xmlns:a16="http://schemas.microsoft.com/office/drawing/2014/main" id="{1CA26033-2CBF-02F7-DEC5-89B87005BE07}"/>
              </a:ext>
            </a:extLst>
          </p:cNvPr>
          <p:cNvSpPr txBox="1">
            <a:spLocks noChangeArrowheads="1"/>
          </p:cNvSpPr>
          <p:nvPr/>
        </p:nvSpPr>
        <p:spPr bwMode="auto">
          <a:xfrm>
            <a:off x="395288" y="1700213"/>
            <a:ext cx="8353425" cy="1138773"/>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DE" altLang="de-DE" sz="2000" dirty="0">
              <a:solidFill>
                <a:srgbClr val="333333"/>
              </a:solidFill>
            </a:endParaRPr>
          </a:p>
          <a:p>
            <a:pPr eaLnBrk="1" hangingPunct="1"/>
            <a:r>
              <a:rPr lang="de-DE" altLang="de-DE" sz="2800" dirty="0">
                <a:solidFill>
                  <a:srgbClr val="333333"/>
                </a:solidFill>
                <a:latin typeface="Calibri" panose="020F0502020204030204" pitchFamily="34" charset="0"/>
              </a:rPr>
              <a:t>Architektur</a:t>
            </a:r>
          </a:p>
          <a:p>
            <a:pPr eaLnBrk="1" hangingPunct="1"/>
            <a:endParaRPr lang="de-DE" altLang="de-DE" sz="2000" dirty="0">
              <a:solidFill>
                <a:srgbClr val="333333"/>
              </a:solidFill>
            </a:endParaRPr>
          </a:p>
        </p:txBody>
      </p:sp>
      <p:sp>
        <p:nvSpPr>
          <p:cNvPr id="4" name="Text Box 10">
            <a:extLst>
              <a:ext uri="{FF2B5EF4-FFF2-40B4-BE49-F238E27FC236}">
                <a16:creationId xmlns:a16="http://schemas.microsoft.com/office/drawing/2014/main" id="{DC90B747-9474-481B-197D-7435DF98F02A}"/>
              </a:ext>
            </a:extLst>
          </p:cNvPr>
          <p:cNvSpPr txBox="1">
            <a:spLocks noChangeArrowheads="1"/>
          </p:cNvSpPr>
          <p:nvPr/>
        </p:nvSpPr>
        <p:spPr bwMode="auto">
          <a:xfrm>
            <a:off x="3100328" y="1765969"/>
            <a:ext cx="5472113" cy="1015663"/>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Marmor, Gold, Stuck, </a:t>
            </a:r>
          </a:p>
          <a:p>
            <a:pPr algn="ctr" eaLnBrk="1" hangingPunct="1"/>
            <a:r>
              <a:rPr lang="de-DE" altLang="de-DE" sz="2000" dirty="0">
                <a:solidFill>
                  <a:srgbClr val="333333"/>
                </a:solidFill>
                <a:latin typeface="Calibri" panose="020F0502020204030204" pitchFamily="34" charset="0"/>
              </a:rPr>
              <a:t>bunte Malereien, Kuppeln, </a:t>
            </a:r>
          </a:p>
          <a:p>
            <a:pPr algn="ctr" eaLnBrk="1" hangingPunct="1"/>
            <a:r>
              <a:rPr lang="de-DE" altLang="de-DE" sz="2000" dirty="0">
                <a:solidFill>
                  <a:srgbClr val="333333"/>
                </a:solidFill>
                <a:latin typeface="Calibri" panose="020F0502020204030204" pitchFamily="34" charset="0"/>
              </a:rPr>
              <a:t>symmetrische Formen, Gartenanlagen</a:t>
            </a:r>
          </a:p>
        </p:txBody>
      </p:sp>
      <p:sp>
        <p:nvSpPr>
          <p:cNvPr id="5" name="Text Box 10">
            <a:extLst>
              <a:ext uri="{FF2B5EF4-FFF2-40B4-BE49-F238E27FC236}">
                <a16:creationId xmlns:a16="http://schemas.microsoft.com/office/drawing/2014/main" id="{CF49AA70-D339-2347-8818-74456820B152}"/>
              </a:ext>
            </a:extLst>
          </p:cNvPr>
          <p:cNvSpPr txBox="1">
            <a:spLocks noChangeArrowheads="1"/>
          </p:cNvSpPr>
          <p:nvPr/>
        </p:nvSpPr>
        <p:spPr bwMode="auto">
          <a:xfrm>
            <a:off x="395288" y="3284538"/>
            <a:ext cx="8353425" cy="1138773"/>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DE" altLang="de-DE" sz="2000" dirty="0">
              <a:solidFill>
                <a:srgbClr val="333333"/>
              </a:solidFill>
            </a:endParaRPr>
          </a:p>
          <a:p>
            <a:pPr eaLnBrk="1" hangingPunct="1"/>
            <a:r>
              <a:rPr lang="de-DE" altLang="de-DE" sz="2800" dirty="0">
                <a:solidFill>
                  <a:srgbClr val="333333"/>
                </a:solidFill>
                <a:latin typeface="Calibri" panose="020F0502020204030204" pitchFamily="34" charset="0"/>
              </a:rPr>
              <a:t>Malerei</a:t>
            </a:r>
          </a:p>
          <a:p>
            <a:pPr eaLnBrk="1" hangingPunct="1"/>
            <a:endParaRPr lang="de-DE" altLang="de-DE" sz="2000" dirty="0">
              <a:solidFill>
                <a:srgbClr val="333333"/>
              </a:solidFill>
            </a:endParaRPr>
          </a:p>
        </p:txBody>
      </p:sp>
      <p:sp>
        <p:nvSpPr>
          <p:cNvPr id="6" name="Text Box 10">
            <a:extLst>
              <a:ext uri="{FF2B5EF4-FFF2-40B4-BE49-F238E27FC236}">
                <a16:creationId xmlns:a16="http://schemas.microsoft.com/office/drawing/2014/main" id="{13E175AB-1306-2096-04B5-01EF7DD27C4D}"/>
              </a:ext>
            </a:extLst>
          </p:cNvPr>
          <p:cNvSpPr txBox="1">
            <a:spLocks noChangeArrowheads="1"/>
          </p:cNvSpPr>
          <p:nvPr/>
        </p:nvSpPr>
        <p:spPr bwMode="auto">
          <a:xfrm>
            <a:off x="395288" y="4868863"/>
            <a:ext cx="8353425" cy="1138773"/>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DE" altLang="de-DE" sz="2000" dirty="0">
              <a:solidFill>
                <a:srgbClr val="333333"/>
              </a:solidFill>
            </a:endParaRPr>
          </a:p>
          <a:p>
            <a:pPr eaLnBrk="1" hangingPunct="1"/>
            <a:r>
              <a:rPr lang="de-DE" altLang="de-DE" sz="2800" dirty="0">
                <a:solidFill>
                  <a:srgbClr val="333333"/>
                </a:solidFill>
                <a:latin typeface="Calibri" panose="020F0502020204030204" pitchFamily="34" charset="0"/>
              </a:rPr>
              <a:t>Musik</a:t>
            </a:r>
          </a:p>
          <a:p>
            <a:pPr eaLnBrk="1" hangingPunct="1"/>
            <a:endParaRPr lang="de-DE" altLang="de-DE" sz="2000" dirty="0">
              <a:solidFill>
                <a:srgbClr val="333333"/>
              </a:solidFill>
            </a:endParaRPr>
          </a:p>
        </p:txBody>
      </p:sp>
      <p:sp>
        <p:nvSpPr>
          <p:cNvPr id="7" name="Text Box 10">
            <a:extLst>
              <a:ext uri="{FF2B5EF4-FFF2-40B4-BE49-F238E27FC236}">
                <a16:creationId xmlns:a16="http://schemas.microsoft.com/office/drawing/2014/main" id="{6D5F8343-2984-52D6-C9B1-DC36394AD560}"/>
              </a:ext>
            </a:extLst>
          </p:cNvPr>
          <p:cNvSpPr txBox="1">
            <a:spLocks noChangeArrowheads="1"/>
          </p:cNvSpPr>
          <p:nvPr/>
        </p:nvSpPr>
        <p:spPr bwMode="auto">
          <a:xfrm>
            <a:off x="3100328" y="3351881"/>
            <a:ext cx="5472113" cy="1016000"/>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DE" altLang="de-DE" sz="1000" dirty="0">
              <a:solidFill>
                <a:srgbClr val="333333"/>
              </a:solidFill>
            </a:endParaRPr>
          </a:p>
          <a:p>
            <a:pPr algn="ctr" eaLnBrk="1" hangingPunct="1"/>
            <a:r>
              <a:rPr lang="de-DE" altLang="de-DE" sz="2000">
                <a:solidFill>
                  <a:srgbClr val="333333"/>
                </a:solidFill>
                <a:latin typeface="Calibri" panose="020F0502020204030204" pitchFamily="34" charset="0"/>
              </a:rPr>
              <a:t>bewegt</a:t>
            </a:r>
            <a:r>
              <a:rPr lang="de-DE" altLang="de-DE" sz="2000" dirty="0">
                <a:solidFill>
                  <a:srgbClr val="333333"/>
                </a:solidFill>
                <a:latin typeface="Calibri" panose="020F0502020204030204" pitchFamily="34" charset="0"/>
              </a:rPr>
              <a:t>, Wechsel zwischen Licht und Schatten, Tiefenwirkung, Putten</a:t>
            </a:r>
          </a:p>
          <a:p>
            <a:pPr eaLnBrk="1" hangingPunct="1"/>
            <a:endParaRPr lang="de-DE" altLang="de-DE" sz="1000" dirty="0">
              <a:solidFill>
                <a:srgbClr val="333333"/>
              </a:solidFill>
            </a:endParaRPr>
          </a:p>
        </p:txBody>
      </p:sp>
      <p:sp>
        <p:nvSpPr>
          <p:cNvPr id="8" name="Text Box 10">
            <a:extLst>
              <a:ext uri="{FF2B5EF4-FFF2-40B4-BE49-F238E27FC236}">
                <a16:creationId xmlns:a16="http://schemas.microsoft.com/office/drawing/2014/main" id="{FFB21174-6AAB-DE9B-BEEA-CD7C2D2AE1DE}"/>
              </a:ext>
            </a:extLst>
          </p:cNvPr>
          <p:cNvSpPr txBox="1">
            <a:spLocks noChangeArrowheads="1"/>
          </p:cNvSpPr>
          <p:nvPr/>
        </p:nvSpPr>
        <p:spPr bwMode="auto">
          <a:xfrm>
            <a:off x="3100328" y="4925189"/>
            <a:ext cx="5472113" cy="1016000"/>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DE" altLang="de-DE" sz="2000" dirty="0">
              <a:solidFill>
                <a:srgbClr val="333333"/>
              </a:solidFill>
            </a:endParaRPr>
          </a:p>
          <a:p>
            <a:pPr algn="ctr" eaLnBrk="1" hangingPunct="1"/>
            <a:r>
              <a:rPr lang="de-DE" altLang="de-DE" sz="2000" dirty="0">
                <a:solidFill>
                  <a:srgbClr val="333333"/>
                </a:solidFill>
                <a:latin typeface="Calibri" panose="020F0502020204030204" pitchFamily="34" charset="0"/>
              </a:rPr>
              <a:t>Hoforchester, neue Musikgattung: Oper</a:t>
            </a:r>
          </a:p>
          <a:p>
            <a:pPr eaLnBrk="1" hangingPunct="1"/>
            <a:endParaRPr lang="de-DE" altLang="de-DE" sz="2000" dirty="0">
              <a:solidFill>
                <a:srgbClr val="333333"/>
              </a:solidFill>
            </a:endParaRP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„Absolutismus und Barock“ auf den Seiten 22 bis 23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Bildschirmpräsentation (4:3)</PresentationFormat>
  <Paragraphs>33</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2023-11-23T17:50:16Z</dcterms:modified>
</cp:coreProperties>
</file>