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Austria Romana</a:t>
            </a:r>
          </a:p>
        </p:txBody>
      </p:sp>
      <p:pic>
        <p:nvPicPr>
          <p:cNvPr id="11" name="Picture 34" descr="oedaonau">
            <a:extLst>
              <a:ext uri="{FF2B5EF4-FFF2-40B4-BE49-F238E27FC236}">
                <a16:creationId xmlns:a16="http://schemas.microsoft.com/office/drawing/2014/main" id="{7C550DBA-2138-3E6C-C0C3-BB096D98C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42" y="1795717"/>
            <a:ext cx="8604250"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Gerade Verbindung 10">
            <a:extLst>
              <a:ext uri="{FF2B5EF4-FFF2-40B4-BE49-F238E27FC236}">
                <a16:creationId xmlns:a16="http://schemas.microsoft.com/office/drawing/2014/main" id="{E07A5A05-3EAE-80BF-75E6-99F8E3910E88}"/>
              </a:ext>
            </a:extLst>
          </p:cNvPr>
          <p:cNvCxnSpPr>
            <a:cxnSpLocks noChangeShapeType="1"/>
          </p:cNvCxnSpPr>
          <p:nvPr/>
        </p:nvCxnSpPr>
        <p:spPr bwMode="auto">
          <a:xfrm rot="5400000">
            <a:off x="1014299" y="3596736"/>
            <a:ext cx="4248150" cy="503237"/>
          </a:xfrm>
          <a:prstGeom prst="line">
            <a:avLst/>
          </a:prstGeom>
          <a:noFill/>
          <a:ln w="3175" algn="ctr">
            <a:solidFill>
              <a:schemeClr val="tx1"/>
            </a:solidFill>
            <a:prstDash val="lgDash"/>
            <a:round/>
            <a:headEnd/>
            <a:tailEnd/>
          </a:ln>
          <a:extLst>
            <a:ext uri="{909E8E84-426E-40DD-AFC4-6F175D3DCCD1}">
              <a14:hiddenFill xmlns:a14="http://schemas.microsoft.com/office/drawing/2010/main">
                <a:noFill/>
              </a14:hiddenFill>
            </a:ext>
          </a:extLst>
        </p:spPr>
      </p:cxnSp>
      <p:sp>
        <p:nvSpPr>
          <p:cNvPr id="13" name="Text Box 10">
            <a:extLst>
              <a:ext uri="{FF2B5EF4-FFF2-40B4-BE49-F238E27FC236}">
                <a16:creationId xmlns:a16="http://schemas.microsoft.com/office/drawing/2014/main" id="{BA50A395-94FE-3025-2530-EDC5ED9A5933}"/>
              </a:ext>
            </a:extLst>
          </p:cNvPr>
          <p:cNvSpPr txBox="1">
            <a:spLocks noChangeArrowheads="1"/>
          </p:cNvSpPr>
          <p:nvPr/>
        </p:nvSpPr>
        <p:spPr bwMode="auto">
          <a:xfrm rot="19252287">
            <a:off x="519792" y="4489705"/>
            <a:ext cx="17208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RAETIA</a:t>
            </a:r>
          </a:p>
        </p:txBody>
      </p:sp>
      <p:sp>
        <p:nvSpPr>
          <p:cNvPr id="14" name="Text Box 10">
            <a:extLst>
              <a:ext uri="{FF2B5EF4-FFF2-40B4-BE49-F238E27FC236}">
                <a16:creationId xmlns:a16="http://schemas.microsoft.com/office/drawing/2014/main" id="{BB831FC0-FC44-CACE-8210-C219FC745437}"/>
              </a:ext>
            </a:extLst>
          </p:cNvPr>
          <p:cNvSpPr txBox="1">
            <a:spLocks noChangeArrowheads="1"/>
          </p:cNvSpPr>
          <p:nvPr/>
        </p:nvSpPr>
        <p:spPr bwMode="auto">
          <a:xfrm rot="19252287">
            <a:off x="3386817" y="4076955"/>
            <a:ext cx="2800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NORICUM</a:t>
            </a:r>
          </a:p>
        </p:txBody>
      </p:sp>
      <p:sp>
        <p:nvSpPr>
          <p:cNvPr id="16" name="Text Box 10">
            <a:extLst>
              <a:ext uri="{FF2B5EF4-FFF2-40B4-BE49-F238E27FC236}">
                <a16:creationId xmlns:a16="http://schemas.microsoft.com/office/drawing/2014/main" id="{9A577FDA-11F9-6A87-EE9A-F559C8E586F9}"/>
              </a:ext>
            </a:extLst>
          </p:cNvPr>
          <p:cNvSpPr txBox="1">
            <a:spLocks noChangeArrowheads="1"/>
          </p:cNvSpPr>
          <p:nvPr/>
        </p:nvSpPr>
        <p:spPr bwMode="auto">
          <a:xfrm rot="19252287">
            <a:off x="6337980" y="4637342"/>
            <a:ext cx="28019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PANNONIA</a:t>
            </a:r>
          </a:p>
        </p:txBody>
      </p:sp>
      <p:sp>
        <p:nvSpPr>
          <p:cNvPr id="17" name="Ellipse 16">
            <a:extLst>
              <a:ext uri="{FF2B5EF4-FFF2-40B4-BE49-F238E27FC236}">
                <a16:creationId xmlns:a16="http://schemas.microsoft.com/office/drawing/2014/main" id="{A809B814-6F44-E5D0-0833-AC8D077242DC}"/>
              </a:ext>
            </a:extLst>
          </p:cNvPr>
          <p:cNvSpPr>
            <a:spLocks noChangeArrowheads="1"/>
          </p:cNvSpPr>
          <p:nvPr/>
        </p:nvSpPr>
        <p:spPr bwMode="auto">
          <a:xfrm>
            <a:off x="438830" y="4243642"/>
            <a:ext cx="71437" cy="71438"/>
          </a:xfrm>
          <a:prstGeom prst="ellipse">
            <a:avLst/>
          </a:prstGeom>
          <a:solidFill>
            <a:schemeClr val="tx1"/>
          </a:solidFill>
          <a:ln w="9525" algn="ctr">
            <a:solidFill>
              <a:schemeClr val="tx1"/>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6E6CF605-F953-8635-98B7-4F71384BF06D}"/>
              </a:ext>
            </a:extLst>
          </p:cNvPr>
          <p:cNvSpPr txBox="1">
            <a:spLocks noChangeArrowheads="1"/>
          </p:cNvSpPr>
          <p:nvPr/>
        </p:nvSpPr>
        <p:spPr bwMode="auto">
          <a:xfrm>
            <a:off x="78467" y="3807080"/>
            <a:ext cx="1439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1800" dirty="0" err="1">
                <a:solidFill>
                  <a:srgbClr val="333333"/>
                </a:solidFill>
                <a:latin typeface="Calibri" panose="020F0502020204030204" pitchFamily="34" charset="0"/>
              </a:rPr>
              <a:t>Brigantium</a:t>
            </a:r>
            <a:endParaRPr lang="de-DE" altLang="de-DE" sz="1800" dirty="0">
              <a:solidFill>
                <a:srgbClr val="333333"/>
              </a:solidFill>
              <a:latin typeface="Calibri" panose="020F0502020204030204" pitchFamily="34" charset="0"/>
            </a:endParaRPr>
          </a:p>
        </p:txBody>
      </p:sp>
      <p:sp>
        <p:nvSpPr>
          <p:cNvPr id="19" name="Text Box 10">
            <a:extLst>
              <a:ext uri="{FF2B5EF4-FFF2-40B4-BE49-F238E27FC236}">
                <a16:creationId xmlns:a16="http://schemas.microsoft.com/office/drawing/2014/main" id="{C490C4ED-453F-24F6-C426-1DF49B103E27}"/>
              </a:ext>
            </a:extLst>
          </p:cNvPr>
          <p:cNvSpPr txBox="1">
            <a:spLocks noChangeArrowheads="1"/>
          </p:cNvSpPr>
          <p:nvPr/>
        </p:nvSpPr>
        <p:spPr bwMode="auto">
          <a:xfrm>
            <a:off x="1480230" y="4742117"/>
            <a:ext cx="12969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1800" dirty="0" err="1">
                <a:solidFill>
                  <a:srgbClr val="333333"/>
                </a:solidFill>
                <a:latin typeface="Calibri" panose="020F0502020204030204" pitchFamily="34" charset="0"/>
              </a:rPr>
              <a:t>Veldidena</a:t>
            </a:r>
            <a:endParaRPr lang="de-DE" altLang="de-DE" sz="1800" dirty="0">
              <a:solidFill>
                <a:srgbClr val="333333"/>
              </a:solidFill>
              <a:latin typeface="Calibri" panose="020F0502020204030204" pitchFamily="34" charset="0"/>
            </a:endParaRPr>
          </a:p>
        </p:txBody>
      </p:sp>
      <p:sp>
        <p:nvSpPr>
          <p:cNvPr id="20" name="Text Box 10">
            <a:extLst>
              <a:ext uri="{FF2B5EF4-FFF2-40B4-BE49-F238E27FC236}">
                <a16:creationId xmlns:a16="http://schemas.microsoft.com/office/drawing/2014/main" id="{4F38420F-1709-3732-94E8-34FC03BCE165}"/>
              </a:ext>
            </a:extLst>
          </p:cNvPr>
          <p:cNvSpPr txBox="1">
            <a:spLocks noChangeArrowheads="1"/>
          </p:cNvSpPr>
          <p:nvPr/>
        </p:nvSpPr>
        <p:spPr bwMode="auto">
          <a:xfrm>
            <a:off x="3872592" y="3451480"/>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1800" dirty="0" err="1">
                <a:solidFill>
                  <a:srgbClr val="333333"/>
                </a:solidFill>
                <a:latin typeface="Calibri" panose="020F0502020204030204" pitchFamily="34" charset="0"/>
              </a:rPr>
              <a:t>Juvavum</a:t>
            </a:r>
            <a:endParaRPr lang="de-DE" altLang="de-DE" sz="1800" dirty="0">
              <a:solidFill>
                <a:srgbClr val="333333"/>
              </a:solidFill>
              <a:latin typeface="Calibri" panose="020F0502020204030204" pitchFamily="34" charset="0"/>
            </a:endParaRPr>
          </a:p>
        </p:txBody>
      </p:sp>
      <p:sp>
        <p:nvSpPr>
          <p:cNvPr id="21" name="Text Box 10">
            <a:extLst>
              <a:ext uri="{FF2B5EF4-FFF2-40B4-BE49-F238E27FC236}">
                <a16:creationId xmlns:a16="http://schemas.microsoft.com/office/drawing/2014/main" id="{A7B81A49-FE8E-6EBB-999F-0A1D3507C038}"/>
              </a:ext>
            </a:extLst>
          </p:cNvPr>
          <p:cNvSpPr txBox="1">
            <a:spLocks noChangeArrowheads="1"/>
          </p:cNvSpPr>
          <p:nvPr/>
        </p:nvSpPr>
        <p:spPr bwMode="auto">
          <a:xfrm>
            <a:off x="4831442" y="3059367"/>
            <a:ext cx="9366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1800" dirty="0" err="1">
                <a:solidFill>
                  <a:srgbClr val="333333"/>
                </a:solidFill>
                <a:latin typeface="Calibri" panose="020F0502020204030204" pitchFamily="34" charset="0"/>
              </a:rPr>
              <a:t>Lentia</a:t>
            </a:r>
            <a:endParaRPr lang="de-DE" altLang="de-DE" sz="1800" dirty="0">
              <a:solidFill>
                <a:srgbClr val="333333"/>
              </a:solidFill>
              <a:latin typeface="Calibri" panose="020F0502020204030204" pitchFamily="34" charset="0"/>
            </a:endParaRPr>
          </a:p>
        </p:txBody>
      </p:sp>
      <p:sp>
        <p:nvSpPr>
          <p:cNvPr id="22" name="Text Box 10">
            <a:extLst>
              <a:ext uri="{FF2B5EF4-FFF2-40B4-BE49-F238E27FC236}">
                <a16:creationId xmlns:a16="http://schemas.microsoft.com/office/drawing/2014/main" id="{A108743C-9278-F1D8-FD41-9706CC6878F2}"/>
              </a:ext>
            </a:extLst>
          </p:cNvPr>
          <p:cNvSpPr txBox="1">
            <a:spLocks noChangeArrowheads="1"/>
          </p:cNvSpPr>
          <p:nvPr/>
        </p:nvSpPr>
        <p:spPr bwMode="auto">
          <a:xfrm>
            <a:off x="7030130" y="2970467"/>
            <a:ext cx="1366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1800" dirty="0" err="1">
                <a:solidFill>
                  <a:srgbClr val="333333"/>
                </a:solidFill>
                <a:latin typeface="Calibri" panose="020F0502020204030204" pitchFamily="34" charset="0"/>
              </a:rPr>
              <a:t>Vindobona</a:t>
            </a:r>
            <a:endParaRPr lang="de-DE" altLang="de-DE" sz="1800" dirty="0">
              <a:solidFill>
                <a:srgbClr val="333333"/>
              </a:solidFill>
              <a:latin typeface="Calibri" panose="020F0502020204030204" pitchFamily="34" charset="0"/>
            </a:endParaRPr>
          </a:p>
        </p:txBody>
      </p:sp>
      <p:sp>
        <p:nvSpPr>
          <p:cNvPr id="23" name="Pfeil nach unten 17">
            <a:extLst>
              <a:ext uri="{FF2B5EF4-FFF2-40B4-BE49-F238E27FC236}">
                <a16:creationId xmlns:a16="http://schemas.microsoft.com/office/drawing/2014/main" id="{64A73AFF-B240-4951-9F25-839B158766F3}"/>
              </a:ext>
            </a:extLst>
          </p:cNvPr>
          <p:cNvSpPr>
            <a:spLocks noChangeArrowheads="1"/>
          </p:cNvSpPr>
          <p:nvPr/>
        </p:nvSpPr>
        <p:spPr bwMode="auto">
          <a:xfrm rot="1887146">
            <a:off x="6342742" y="1422639"/>
            <a:ext cx="288925" cy="1000125"/>
          </a:xfrm>
          <a:prstGeom prst="downArrow">
            <a:avLst>
              <a:gd name="adj1" fmla="val 50000"/>
              <a:gd name="adj2" fmla="val 49792"/>
            </a:avLst>
          </a:prstGeom>
          <a:solidFill>
            <a:srgbClr val="FF0000"/>
          </a:solidFill>
          <a:ln w="9525" algn="ctr">
            <a:solidFill>
              <a:srgbClr val="FF00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Pfeil nach unten 18">
            <a:extLst>
              <a:ext uri="{FF2B5EF4-FFF2-40B4-BE49-F238E27FC236}">
                <a16:creationId xmlns:a16="http://schemas.microsoft.com/office/drawing/2014/main" id="{56945758-386D-0F08-4995-9AA67E14243A}"/>
              </a:ext>
            </a:extLst>
          </p:cNvPr>
          <p:cNvSpPr>
            <a:spLocks noChangeArrowheads="1"/>
          </p:cNvSpPr>
          <p:nvPr/>
        </p:nvSpPr>
        <p:spPr bwMode="auto">
          <a:xfrm rot="1887146">
            <a:off x="7953249" y="1968436"/>
            <a:ext cx="288925" cy="1000125"/>
          </a:xfrm>
          <a:prstGeom prst="downArrow">
            <a:avLst>
              <a:gd name="adj1" fmla="val 50000"/>
              <a:gd name="adj2" fmla="val 49792"/>
            </a:avLst>
          </a:prstGeom>
          <a:solidFill>
            <a:srgbClr val="FF0000"/>
          </a:solidFill>
          <a:ln w="9525" algn="ctr">
            <a:solidFill>
              <a:srgbClr val="FF00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5" name="Text Box 10">
            <a:extLst>
              <a:ext uri="{FF2B5EF4-FFF2-40B4-BE49-F238E27FC236}">
                <a16:creationId xmlns:a16="http://schemas.microsoft.com/office/drawing/2014/main" id="{451832F2-1EC1-07FB-60FC-2B1C00B5C81D}"/>
              </a:ext>
            </a:extLst>
          </p:cNvPr>
          <p:cNvSpPr txBox="1">
            <a:spLocks noChangeArrowheads="1"/>
          </p:cNvSpPr>
          <p:nvPr/>
        </p:nvSpPr>
        <p:spPr bwMode="auto">
          <a:xfrm rot="1540220">
            <a:off x="6168558" y="725004"/>
            <a:ext cx="308997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Bedrohung durch</a:t>
            </a:r>
          </a:p>
          <a:p>
            <a:pPr algn="ctr" eaLnBrk="1" hangingPunct="1">
              <a:spcBef>
                <a:spcPts val="0"/>
              </a:spcBef>
            </a:pPr>
            <a:r>
              <a:rPr lang="de-DE" altLang="de-DE" sz="2800" dirty="0">
                <a:solidFill>
                  <a:srgbClr val="333333"/>
                </a:solidFill>
                <a:latin typeface="Calibri" panose="020F0502020204030204" pitchFamily="34" charset="0"/>
              </a:rPr>
              <a:t>germanische Stämme</a:t>
            </a:r>
          </a:p>
        </p:txBody>
      </p:sp>
      <p:sp>
        <p:nvSpPr>
          <p:cNvPr id="26" name="Ellipse 25">
            <a:extLst>
              <a:ext uri="{FF2B5EF4-FFF2-40B4-BE49-F238E27FC236}">
                <a16:creationId xmlns:a16="http://schemas.microsoft.com/office/drawing/2014/main" id="{05CA5A25-C2FD-70D8-528F-83CD4D805A0E}"/>
              </a:ext>
            </a:extLst>
          </p:cNvPr>
          <p:cNvSpPr>
            <a:spLocks noChangeArrowheads="1"/>
          </p:cNvSpPr>
          <p:nvPr/>
        </p:nvSpPr>
        <p:spPr bwMode="auto">
          <a:xfrm>
            <a:off x="3967842" y="3754916"/>
            <a:ext cx="71438" cy="71437"/>
          </a:xfrm>
          <a:prstGeom prst="ellipse">
            <a:avLst/>
          </a:prstGeom>
          <a:solidFill>
            <a:schemeClr val="tx1"/>
          </a:solidFill>
          <a:ln w="9525" algn="ctr">
            <a:solidFill>
              <a:schemeClr val="tx1"/>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Ellipse 26">
            <a:extLst>
              <a:ext uri="{FF2B5EF4-FFF2-40B4-BE49-F238E27FC236}">
                <a16:creationId xmlns:a16="http://schemas.microsoft.com/office/drawing/2014/main" id="{6671F513-2CA2-21A1-6D84-109DE4DE126E}"/>
              </a:ext>
            </a:extLst>
          </p:cNvPr>
          <p:cNvSpPr>
            <a:spLocks noChangeArrowheads="1"/>
          </p:cNvSpPr>
          <p:nvPr/>
        </p:nvSpPr>
        <p:spPr bwMode="auto">
          <a:xfrm>
            <a:off x="5169580" y="3051653"/>
            <a:ext cx="73025" cy="71438"/>
          </a:xfrm>
          <a:prstGeom prst="ellipse">
            <a:avLst/>
          </a:prstGeom>
          <a:solidFill>
            <a:schemeClr val="tx1"/>
          </a:solidFill>
          <a:ln w="9525" algn="ctr">
            <a:solidFill>
              <a:schemeClr val="tx1"/>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Ellipse 27">
            <a:extLst>
              <a:ext uri="{FF2B5EF4-FFF2-40B4-BE49-F238E27FC236}">
                <a16:creationId xmlns:a16="http://schemas.microsoft.com/office/drawing/2014/main" id="{76E3ACB6-C3DD-ED07-539A-F765DA88CF0D}"/>
              </a:ext>
            </a:extLst>
          </p:cNvPr>
          <p:cNvSpPr>
            <a:spLocks noChangeArrowheads="1"/>
          </p:cNvSpPr>
          <p:nvPr/>
        </p:nvSpPr>
        <p:spPr bwMode="auto">
          <a:xfrm>
            <a:off x="7423830" y="2996091"/>
            <a:ext cx="71437" cy="71437"/>
          </a:xfrm>
          <a:prstGeom prst="ellipse">
            <a:avLst/>
          </a:prstGeom>
          <a:solidFill>
            <a:schemeClr val="tx1"/>
          </a:solidFill>
          <a:ln w="9525" algn="ctr">
            <a:solidFill>
              <a:schemeClr val="tx1"/>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Text Box 10">
            <a:extLst>
              <a:ext uri="{FF2B5EF4-FFF2-40B4-BE49-F238E27FC236}">
                <a16:creationId xmlns:a16="http://schemas.microsoft.com/office/drawing/2014/main" id="{32FA5E29-DCB2-3980-4696-555109B60726}"/>
              </a:ext>
            </a:extLst>
          </p:cNvPr>
          <p:cNvSpPr txBox="1">
            <a:spLocks noChangeArrowheads="1"/>
          </p:cNvSpPr>
          <p:nvPr/>
        </p:nvSpPr>
        <p:spPr bwMode="auto">
          <a:xfrm>
            <a:off x="5079782" y="5186393"/>
            <a:ext cx="1511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1800" dirty="0">
                <a:solidFill>
                  <a:srgbClr val="333333"/>
                </a:solidFill>
                <a:latin typeface="Calibri" panose="020F0502020204030204" pitchFamily="34" charset="0"/>
              </a:rPr>
              <a:t>Flavia </a:t>
            </a:r>
            <a:r>
              <a:rPr lang="de-DE" altLang="de-DE" sz="1800" dirty="0" err="1">
                <a:solidFill>
                  <a:srgbClr val="333333"/>
                </a:solidFill>
                <a:latin typeface="Calibri" panose="020F0502020204030204" pitchFamily="34" charset="0"/>
              </a:rPr>
              <a:t>Salva</a:t>
            </a:r>
            <a:endParaRPr lang="de-DE" altLang="de-DE" sz="1800" dirty="0">
              <a:solidFill>
                <a:srgbClr val="333333"/>
              </a:solidFill>
              <a:latin typeface="Calibri" panose="020F0502020204030204" pitchFamily="34" charset="0"/>
            </a:endParaRPr>
          </a:p>
        </p:txBody>
      </p:sp>
      <p:sp>
        <p:nvSpPr>
          <p:cNvPr id="30" name="Ellipse 29">
            <a:extLst>
              <a:ext uri="{FF2B5EF4-FFF2-40B4-BE49-F238E27FC236}">
                <a16:creationId xmlns:a16="http://schemas.microsoft.com/office/drawing/2014/main" id="{9F049F49-CF73-DE3D-0AC0-B6E9BA95FFE6}"/>
              </a:ext>
            </a:extLst>
          </p:cNvPr>
          <p:cNvSpPr>
            <a:spLocks noChangeArrowheads="1"/>
          </p:cNvSpPr>
          <p:nvPr/>
        </p:nvSpPr>
        <p:spPr bwMode="auto">
          <a:xfrm>
            <a:off x="6415767" y="5353758"/>
            <a:ext cx="71438" cy="71437"/>
          </a:xfrm>
          <a:prstGeom prst="ellipse">
            <a:avLst/>
          </a:prstGeom>
          <a:solidFill>
            <a:schemeClr val="tx1"/>
          </a:solidFill>
          <a:ln w="9525" algn="ctr">
            <a:solidFill>
              <a:schemeClr val="tx1"/>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1" name="Text Box 10">
            <a:extLst>
              <a:ext uri="{FF2B5EF4-FFF2-40B4-BE49-F238E27FC236}">
                <a16:creationId xmlns:a16="http://schemas.microsoft.com/office/drawing/2014/main" id="{DE8748B1-3FBD-6F29-1AA4-BE39975F5C06}"/>
              </a:ext>
            </a:extLst>
          </p:cNvPr>
          <p:cNvSpPr txBox="1">
            <a:spLocks noChangeArrowheads="1"/>
          </p:cNvSpPr>
          <p:nvPr/>
        </p:nvSpPr>
        <p:spPr bwMode="auto">
          <a:xfrm>
            <a:off x="3751942" y="2084642"/>
            <a:ext cx="914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1800" dirty="0">
                <a:solidFill>
                  <a:srgbClr val="333333"/>
                </a:solidFill>
                <a:latin typeface="Calibri" panose="020F0502020204030204" pitchFamily="34" charset="0"/>
              </a:rPr>
              <a:t>Donau</a:t>
            </a:r>
          </a:p>
        </p:txBody>
      </p:sp>
      <p:sp>
        <p:nvSpPr>
          <p:cNvPr id="32" name="Bogen 15">
            <a:extLst>
              <a:ext uri="{FF2B5EF4-FFF2-40B4-BE49-F238E27FC236}">
                <a16:creationId xmlns:a16="http://schemas.microsoft.com/office/drawing/2014/main" id="{2B0F5F59-5595-7762-0B07-4C0EF48DF4DD}"/>
              </a:ext>
            </a:extLst>
          </p:cNvPr>
          <p:cNvSpPr>
            <a:spLocks/>
          </p:cNvSpPr>
          <p:nvPr/>
        </p:nvSpPr>
        <p:spPr bwMode="auto">
          <a:xfrm>
            <a:off x="6703105" y="2948242"/>
            <a:ext cx="1295400" cy="3909758"/>
          </a:xfrm>
          <a:custGeom>
            <a:avLst/>
            <a:gdLst>
              <a:gd name="T0" fmla="*/ 287786 w 1295400"/>
              <a:gd name="T1" fmla="*/ 3692324 h 4032250"/>
              <a:gd name="T2" fmla="*/ 647700 w 1295400"/>
              <a:gd name="T3" fmla="*/ 2016125 h 4032250"/>
              <a:gd name="T4" fmla="*/ 713403 w 1295400"/>
              <a:gd name="T5" fmla="*/ 10400 h 4032250"/>
              <a:gd name="T6" fmla="*/ 0 60000 65536"/>
              <a:gd name="T7" fmla="*/ 11796480 60000 65536"/>
              <a:gd name="T8" fmla="*/ 0 60000 65536"/>
              <a:gd name="T9" fmla="*/ 0 w 1295400"/>
              <a:gd name="T10" fmla="*/ 0 h 4032250"/>
              <a:gd name="T11" fmla="*/ 713403 w 1295400"/>
              <a:gd name="T12" fmla="*/ 3692324 h 4032250"/>
            </a:gdLst>
            <a:ahLst/>
            <a:cxnLst>
              <a:cxn ang="T6">
                <a:pos x="T0" y="T1"/>
              </a:cxn>
              <a:cxn ang="T7">
                <a:pos x="T2" y="T3"/>
              </a:cxn>
              <a:cxn ang="T8">
                <a:pos x="T4" y="T5"/>
              </a:cxn>
            </a:cxnLst>
            <a:rect l="T9" t="T10" r="T11" b="T12"/>
            <a:pathLst>
              <a:path w="1295400" h="4032250" stroke="0">
                <a:moveTo>
                  <a:pt x="287786" y="3692324"/>
                </a:moveTo>
                <a:lnTo>
                  <a:pt x="287786" y="3692323"/>
                </a:lnTo>
                <a:cubicBezTo>
                  <a:pt x="107963" y="3318208"/>
                  <a:pt x="0" y="2689381"/>
                  <a:pt x="0" y="2016125"/>
                </a:cubicBezTo>
                <a:cubicBezTo>
                  <a:pt x="0" y="902649"/>
                  <a:pt x="289985" y="0"/>
                  <a:pt x="647700" y="0"/>
                </a:cubicBezTo>
                <a:cubicBezTo>
                  <a:pt x="669643" y="-1"/>
                  <a:pt x="691572" y="3471"/>
                  <a:pt x="713403" y="10399"/>
                </a:cubicBezTo>
                <a:lnTo>
                  <a:pt x="647700" y="2016125"/>
                </a:lnTo>
                <a:close/>
              </a:path>
              <a:path w="1295400" h="4032250" fill="none">
                <a:moveTo>
                  <a:pt x="287786" y="3692324"/>
                </a:moveTo>
                <a:lnTo>
                  <a:pt x="287786" y="3692323"/>
                </a:lnTo>
                <a:cubicBezTo>
                  <a:pt x="107963" y="3318208"/>
                  <a:pt x="0" y="2689381"/>
                  <a:pt x="0" y="2016125"/>
                </a:cubicBezTo>
                <a:cubicBezTo>
                  <a:pt x="0" y="902649"/>
                  <a:pt x="289985" y="0"/>
                  <a:pt x="647700" y="0"/>
                </a:cubicBezTo>
                <a:cubicBezTo>
                  <a:pt x="669643" y="-1"/>
                  <a:pt x="691572" y="3471"/>
                  <a:pt x="713403" y="10399"/>
                </a:cubicBezTo>
              </a:path>
            </a:pathLst>
          </a:custGeom>
          <a:noFill/>
          <a:ln w="9525" cap="flat" cmpd="sng" algn="ctr">
            <a:solidFill>
              <a:schemeClr val="tx1"/>
            </a:solidFill>
            <a:prstDash val="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anchor="ctr"/>
          <a:lstStyle/>
          <a:p>
            <a:endParaRPr lang="de-AT"/>
          </a:p>
        </p:txBody>
      </p:sp>
      <p:sp>
        <p:nvSpPr>
          <p:cNvPr id="33" name="Ellipse 32">
            <a:extLst>
              <a:ext uri="{FF2B5EF4-FFF2-40B4-BE49-F238E27FC236}">
                <a16:creationId xmlns:a16="http://schemas.microsoft.com/office/drawing/2014/main" id="{37BF6BB0-6CD0-76FA-2C22-B213959070E8}"/>
              </a:ext>
            </a:extLst>
          </p:cNvPr>
          <p:cNvSpPr>
            <a:spLocks noChangeArrowheads="1"/>
          </p:cNvSpPr>
          <p:nvPr/>
        </p:nvSpPr>
        <p:spPr bwMode="auto">
          <a:xfrm>
            <a:off x="2094592" y="4734403"/>
            <a:ext cx="73025" cy="71438"/>
          </a:xfrm>
          <a:prstGeom prst="ellipse">
            <a:avLst/>
          </a:prstGeom>
          <a:solidFill>
            <a:schemeClr val="tx1"/>
          </a:solidFill>
          <a:ln w="9525" algn="ctr">
            <a:solidFill>
              <a:schemeClr val="tx1"/>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down)">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up)">
                                      <p:cBhvr>
                                        <p:cTn id="81" dur="500"/>
                                        <p:tgtEl>
                                          <p:spTgt spid="23"/>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grpId="0" nodeType="click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wipe(up)">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7" grpId="0" animBg="1"/>
      <p:bldP spid="18" grpId="0"/>
      <p:bldP spid="19" grpId="0"/>
      <p:bldP spid="20" grpId="0"/>
      <p:bldP spid="21" grpId="0"/>
      <p:bldP spid="22" grpId="0"/>
      <p:bldP spid="23" grpId="0" animBg="1"/>
      <p:bldP spid="24" grpId="0" animBg="1"/>
      <p:bldP spid="25" grpId="0"/>
      <p:bldP spid="26" grpId="0" animBg="1"/>
      <p:bldP spid="27" grpId="0" animBg="1"/>
      <p:bldP spid="28" grpId="0" animBg="1"/>
      <p:bldP spid="29" grpId="0"/>
      <p:bldP spid="30" grpId="0" animBg="1"/>
      <p:bldP spid="31" grpId="0"/>
      <p:bldP spid="32"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„Austria Romana“ auf den Seiten 44 bis 45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Words>
  <Application>Microsoft Office PowerPoint</Application>
  <PresentationFormat>Bildschirmpräsentation (4:3)</PresentationFormat>
  <Paragraphs>33</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73</cp:revision>
  <dcterms:created xsi:type="dcterms:W3CDTF">2011-07-14T19:54:09Z</dcterms:created>
  <dcterms:modified xsi:type="dcterms:W3CDTF">2022-11-07T07:39:46Z</dcterms:modified>
</cp:coreProperties>
</file>