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80" r:id="rId3"/>
    <p:sldId id="281" r:id="rId4"/>
    <p:sldId id="283" r:id="rId5"/>
    <p:sldId id="287" r:id="rId6"/>
    <p:sldId id="284" r:id="rId7"/>
    <p:sldId id="285" r:id="rId8"/>
    <p:sldId id="286" r:id="rId9"/>
    <p:sldId id="279" r:id="rId10"/>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11.11.2023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9</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0B1BC0FA-A68A-D72F-7690-6C0FB8EF2276}"/>
              </a:ext>
            </a:extLst>
          </p:cNvPr>
          <p:cNvSpPr txBox="1">
            <a:spLocks noChangeArrowheads="1"/>
          </p:cNvSpPr>
          <p:nvPr/>
        </p:nvSpPr>
        <p:spPr bwMode="auto">
          <a:xfrm>
            <a:off x="1692275" y="2238375"/>
            <a:ext cx="568801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Barockkunst in Österreich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Wo heute das Schloss Esterházy in Eisenstadt steht, befand sich ursprünglich eine gotische Burg. Paul I. von Esterházy ließ sie zu einem Barockschloss umbauen. Hier wirkte lange Zeit der Musiker Joseph Haydn, nach dem der Haydnsaal im Schloss benannt ist.</a:t>
            </a:r>
          </a:p>
        </p:txBody>
      </p:sp>
      <p:pic>
        <p:nvPicPr>
          <p:cNvPr id="2" name="Grafik 1">
            <a:extLst>
              <a:ext uri="{FF2B5EF4-FFF2-40B4-BE49-F238E27FC236}">
                <a16:creationId xmlns:a16="http://schemas.microsoft.com/office/drawing/2014/main" id="{A7F541FA-F5E5-1477-6D0E-4F2DCEC9CB1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1283"/>
          <a:stretch/>
        </p:blipFill>
        <p:spPr>
          <a:xfrm>
            <a:off x="528928" y="620688"/>
            <a:ext cx="8111248" cy="5202698"/>
          </a:xfrm>
          <a:prstGeom prst="rect">
            <a:avLst/>
          </a:prstGeom>
        </p:spPr>
      </p:pic>
    </p:spTree>
    <p:extLst>
      <p:ext uri="{BB962C8B-B14F-4D97-AF65-F5344CB8AC3E}">
        <p14:creationId xmlns:p14="http://schemas.microsoft.com/office/powerpoint/2010/main" val="226397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„Pestsäule“ in Wien wurde zum Dank für das Ende der Pest errichtet. Der Bau dauerte von 1683 bis 1693. Die Grundaussage der Wolkenpyramide mit der vergoldeten Dreifaltigkeit ist, dass durch die Frömmigkeit und Fürbitte Kaiser Leopolds I. die Pestwelle endete.</a:t>
            </a:r>
          </a:p>
        </p:txBody>
      </p:sp>
      <p:pic>
        <p:nvPicPr>
          <p:cNvPr id="2" name="Grafik 1">
            <a:extLst>
              <a:ext uri="{FF2B5EF4-FFF2-40B4-BE49-F238E27FC236}">
                <a16:creationId xmlns:a16="http://schemas.microsoft.com/office/drawing/2014/main" id="{BE97A6FA-9CF2-7496-8E6F-6B834DC0B7F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743" b="3987"/>
          <a:stretch/>
        </p:blipFill>
        <p:spPr>
          <a:xfrm>
            <a:off x="2656781" y="627387"/>
            <a:ext cx="3815968" cy="5196000"/>
          </a:xfrm>
          <a:prstGeom prst="rect">
            <a:avLst/>
          </a:prstGeom>
        </p:spPr>
      </p:pic>
    </p:spTree>
    <p:extLst>
      <p:ext uri="{BB962C8B-B14F-4D97-AF65-F5344CB8AC3E}">
        <p14:creationId xmlns:p14="http://schemas.microsoft.com/office/powerpoint/2010/main" val="1746862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Stift Göttweig nahe der niederösterreichischen Stadt Krems an der Donau ist ein Benediktinerkloster. Die Stiftskirche war ursprünglich romanisch und wurde im 18. Jahrhundert barockisiert. Das Stift liegt auf dem Göttweiger Berg.</a:t>
            </a:r>
          </a:p>
        </p:txBody>
      </p:sp>
      <p:pic>
        <p:nvPicPr>
          <p:cNvPr id="2" name="Grafik 1">
            <a:extLst>
              <a:ext uri="{FF2B5EF4-FFF2-40B4-BE49-F238E27FC236}">
                <a16:creationId xmlns:a16="http://schemas.microsoft.com/office/drawing/2014/main" id="{01F3A484-AECF-1F5E-E70E-EFB32904735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981" b="146"/>
          <a:stretch/>
        </p:blipFill>
        <p:spPr>
          <a:xfrm>
            <a:off x="533919" y="620688"/>
            <a:ext cx="8106257" cy="5202698"/>
          </a:xfrm>
          <a:prstGeom prst="rect">
            <a:avLst/>
          </a:prstGeom>
        </p:spPr>
      </p:pic>
    </p:spTree>
    <p:extLst>
      <p:ext uri="{BB962C8B-B14F-4D97-AF65-F5344CB8AC3E}">
        <p14:creationId xmlns:p14="http://schemas.microsoft.com/office/powerpoint/2010/main" val="2901090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Von der prachtvollen barocken Bibliothek im Stift </a:t>
            </a:r>
            <a:r>
              <a:rPr lang="de-DE" altLang="de-DE" sz="1400" dirty="0" err="1">
                <a:solidFill>
                  <a:srgbClr val="333333"/>
                </a:solidFill>
              </a:rPr>
              <a:t>Melk</a:t>
            </a:r>
            <a:r>
              <a:rPr lang="de-DE" altLang="de-DE" sz="1400" dirty="0">
                <a:solidFill>
                  <a:srgbClr val="333333"/>
                </a:solidFill>
              </a:rPr>
              <a:t> in Niederösterreich gelangen Gäste über diese Wendeltreppe hinunter in die Stiftskirche. Sie ist als perfekte Spirale gestaltet.</a:t>
            </a:r>
          </a:p>
        </p:txBody>
      </p:sp>
      <p:pic>
        <p:nvPicPr>
          <p:cNvPr id="2" name="Grafik 1">
            <a:extLst>
              <a:ext uri="{FF2B5EF4-FFF2-40B4-BE49-F238E27FC236}">
                <a16:creationId xmlns:a16="http://schemas.microsoft.com/office/drawing/2014/main" id="{365DAAB4-714C-93B9-CEDE-ED381E6FD1E0}"/>
              </a:ext>
            </a:extLst>
          </p:cNvPr>
          <p:cNvPicPr>
            <a:picLocks noChangeAspect="1"/>
          </p:cNvPicPr>
          <p:nvPr/>
        </p:nvPicPr>
        <p:blipFill rotWithShape="1">
          <a:blip r:embed="rId2"/>
          <a:srcRect l="34647" t="7032" r="34640" b="16674"/>
          <a:stretch/>
        </p:blipFill>
        <p:spPr>
          <a:xfrm>
            <a:off x="2619433" y="632048"/>
            <a:ext cx="3896784" cy="5203074"/>
          </a:xfrm>
          <a:prstGeom prst="rect">
            <a:avLst/>
          </a:prstGeom>
        </p:spPr>
      </p:pic>
    </p:spTree>
    <p:extLst>
      <p:ext uri="{BB962C8B-B14F-4D97-AF65-F5344CB8AC3E}">
        <p14:creationId xmlns:p14="http://schemas.microsoft.com/office/powerpoint/2010/main" val="3570418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Maria Plain ist eine Wallfahrtskirche am Rand der Stadt Salzburg. Bei einem Brand war ein Bild der Heiligen Maria auf wundersame Weise verschont geblieben. Für dieses Bild wurde eine Kapelle errichtet, neben der von 1671 bis 1674 die Kirche erbaut wurde.</a:t>
            </a:r>
          </a:p>
        </p:txBody>
      </p:sp>
      <p:pic>
        <p:nvPicPr>
          <p:cNvPr id="2" name="Grafik 1">
            <a:extLst>
              <a:ext uri="{FF2B5EF4-FFF2-40B4-BE49-F238E27FC236}">
                <a16:creationId xmlns:a16="http://schemas.microsoft.com/office/drawing/2014/main" id="{AFFDA4FC-AF09-5D41-33FE-F2FF9DE4A0E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620" t="3939" r="8808" b="2080"/>
          <a:stretch/>
        </p:blipFill>
        <p:spPr>
          <a:xfrm>
            <a:off x="528928" y="620687"/>
            <a:ext cx="8111248" cy="5256585"/>
          </a:xfrm>
          <a:prstGeom prst="rect">
            <a:avLst/>
          </a:prstGeom>
        </p:spPr>
      </p:pic>
    </p:spTree>
    <p:extLst>
      <p:ext uri="{BB962C8B-B14F-4D97-AF65-F5344CB8AC3E}">
        <p14:creationId xmlns:p14="http://schemas.microsoft.com/office/powerpoint/2010/main" val="868648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Zwischen 1766 und 1771 schufen die Brüder Hagenauer eine Marienstatue, die vor dem Salzburger Dom aufgestellt wurde. Von einem Punkt des Platzes aus erscheint es, als würden die Engel an der Domfassade die Statue mit einer goldenen Krone krönen.</a:t>
            </a:r>
          </a:p>
        </p:txBody>
      </p:sp>
      <p:pic>
        <p:nvPicPr>
          <p:cNvPr id="2" name="Grafik 1">
            <a:extLst>
              <a:ext uri="{FF2B5EF4-FFF2-40B4-BE49-F238E27FC236}">
                <a16:creationId xmlns:a16="http://schemas.microsoft.com/office/drawing/2014/main" id="{1531B48E-301E-A5CD-FF90-118370019CC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5724" b="17026"/>
          <a:stretch/>
        </p:blipFill>
        <p:spPr>
          <a:xfrm>
            <a:off x="1871700" y="612742"/>
            <a:ext cx="5400600" cy="5202698"/>
          </a:xfrm>
          <a:prstGeom prst="rect">
            <a:avLst/>
          </a:prstGeom>
        </p:spPr>
      </p:pic>
      <p:sp>
        <p:nvSpPr>
          <p:cNvPr id="3" name="Ellipse 2">
            <a:extLst>
              <a:ext uri="{FF2B5EF4-FFF2-40B4-BE49-F238E27FC236}">
                <a16:creationId xmlns:a16="http://schemas.microsoft.com/office/drawing/2014/main" id="{69E07D40-D5A0-3461-A22E-6208CA804E8E}"/>
              </a:ext>
            </a:extLst>
          </p:cNvPr>
          <p:cNvSpPr/>
          <p:nvPr/>
        </p:nvSpPr>
        <p:spPr bwMode="auto">
          <a:xfrm>
            <a:off x="4139952" y="2926059"/>
            <a:ext cx="864096" cy="576064"/>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Tree>
    <p:extLst>
      <p:ext uri="{BB962C8B-B14F-4D97-AF65-F5344CB8AC3E}">
        <p14:creationId xmlns:p14="http://schemas.microsoft.com/office/powerpoint/2010/main" val="3770664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Fürsterzbischof Wolf Dietrich von Salzburg ließ Anfang des 17. Jahrhunderts für seine Geliebte Salome Alt und die gemeinsamen Kinder Schloss Mirabell erbauen. Im Schlossgarten werden seit dem Jahr 2000 wieder Blumenbeete im barocken Stil angelegt. </a:t>
            </a:r>
          </a:p>
        </p:txBody>
      </p:sp>
      <p:pic>
        <p:nvPicPr>
          <p:cNvPr id="2" name="Picture 4" descr="C:\Users\Johannes David\Desktop\Barock\BS3_Bilderreise_Barock2.jpg">
            <a:extLst>
              <a:ext uri="{FF2B5EF4-FFF2-40B4-BE49-F238E27FC236}">
                <a16:creationId xmlns:a16="http://schemas.microsoft.com/office/drawing/2014/main" id="{6FC05361-9BB4-5FB0-C779-25BF7EB2D3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89" b="3898"/>
          <a:stretch/>
        </p:blipFill>
        <p:spPr bwMode="auto">
          <a:xfrm>
            <a:off x="528928" y="620688"/>
            <a:ext cx="8111248" cy="5202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1561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„Barockkunst </a:t>
            </a:r>
            <a:r>
              <a:rPr lang="de-DE" altLang="de-DE" sz="1100" b="0">
                <a:solidFill>
                  <a:schemeClr val="tx1"/>
                </a:solidFill>
                <a:latin typeface="Arial" charset="0"/>
                <a:cs typeface="Arial" charset="0"/>
              </a:rPr>
              <a:t>in Österreich“ </a:t>
            </a:r>
            <a:r>
              <a:rPr lang="de-DE" altLang="de-DE" sz="1100" b="0" dirty="0">
                <a:solidFill>
                  <a:schemeClr val="tx1"/>
                </a:solidFill>
                <a:latin typeface="Arial" charset="0"/>
                <a:cs typeface="Arial" charset="0"/>
              </a:rPr>
              <a:t>bietet sich als anschaulicher Einstieg zu Schulbuch </a:t>
            </a:r>
            <a:r>
              <a:rPr lang="de-DE" altLang="de-DE" sz="1100" b="0">
                <a:solidFill>
                  <a:schemeClr val="tx1"/>
                </a:solidFill>
                <a:latin typeface="Arial" charset="0"/>
                <a:cs typeface="Arial" charset="0"/>
              </a:rPr>
              <a:t>Seite 22/23 </a:t>
            </a:r>
            <a:r>
              <a:rPr lang="de-DE" altLang="de-DE" sz="1100" b="0" dirty="0">
                <a:solidFill>
                  <a:schemeClr val="tx1"/>
                </a:solidFill>
                <a:latin typeface="Arial" charset="0"/>
                <a:cs typeface="Arial" charset="0"/>
              </a:rPr>
              <a:t>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Folie 2: </a:t>
            </a:r>
            <a:r>
              <a:rPr lang="de-DE" altLang="de-DE" sz="1200" b="0" dirty="0" err="1">
                <a:solidFill>
                  <a:schemeClr val="tx1"/>
                </a:solidFill>
              </a:rPr>
              <a:t>cmfotoworks</a:t>
            </a:r>
            <a:r>
              <a:rPr lang="de-DE" altLang="de-DE" sz="1200" b="0" dirty="0">
                <a:solidFill>
                  <a:schemeClr val="tx1"/>
                </a:solidFill>
              </a:rPr>
              <a:t> / iStockphoto.com; Folie 3: </a:t>
            </a:r>
            <a:r>
              <a:rPr lang="de-DE" altLang="de-DE" sz="1200" b="0" dirty="0">
                <a:solidFill>
                  <a:srgbClr val="FF0000"/>
                </a:solidFill>
              </a:rPr>
              <a:t>NN</a:t>
            </a:r>
            <a:r>
              <a:rPr lang="de-DE" altLang="de-DE" sz="1200" b="0" dirty="0">
                <a:solidFill>
                  <a:schemeClr val="tx1"/>
                </a:solidFill>
              </a:rPr>
              <a:t> / thinkstockphotos.de; Folie 4: </a:t>
            </a:r>
            <a:r>
              <a:rPr lang="de-DE" altLang="de-DE" sz="1200" b="0" dirty="0">
                <a:solidFill>
                  <a:srgbClr val="FF0000"/>
                </a:solidFill>
              </a:rPr>
              <a:t>NN</a:t>
            </a:r>
            <a:r>
              <a:rPr lang="de-DE" altLang="de-DE" sz="1200" b="0" dirty="0">
                <a:solidFill>
                  <a:schemeClr val="tx1"/>
                </a:solidFill>
              </a:rPr>
              <a:t> / thinkstockphotos.de; Folie 5: </a:t>
            </a:r>
            <a:r>
              <a:rPr lang="de-DE" altLang="de-DE" sz="1200" b="0" dirty="0">
                <a:solidFill>
                  <a:srgbClr val="FF0000"/>
                </a:solidFill>
              </a:rPr>
              <a:t>NN</a:t>
            </a:r>
            <a:r>
              <a:rPr lang="de-DE" altLang="de-DE" sz="1200" b="0" dirty="0">
                <a:solidFill>
                  <a:schemeClr val="tx1"/>
                </a:solidFill>
              </a:rPr>
              <a:t> / thinkstockphotos.de; Folie 6: Johannes Fuchsberger, Bürmoos; Folie 7: </a:t>
            </a:r>
            <a:r>
              <a:rPr lang="de-DE" altLang="de-DE" sz="1200" b="0" dirty="0">
                <a:solidFill>
                  <a:srgbClr val="FF0000"/>
                </a:solidFill>
              </a:rPr>
              <a:t>NN</a:t>
            </a:r>
            <a:r>
              <a:rPr lang="de-DE" altLang="de-DE" sz="1200" b="0" dirty="0">
                <a:solidFill>
                  <a:schemeClr val="tx1"/>
                </a:solidFill>
              </a:rPr>
              <a:t> / thinkstockphotos.de; Folie 8: Gabriela Swoboda-</a:t>
            </a:r>
            <a:r>
              <a:rPr lang="de-DE" altLang="de-DE" sz="1200" b="0" dirty="0" err="1">
                <a:solidFill>
                  <a:schemeClr val="tx1"/>
                </a:solidFill>
              </a:rPr>
              <a:t>Asmera</a:t>
            </a:r>
            <a:r>
              <a:rPr lang="de-DE" altLang="de-DE" sz="1200" b="0" dirty="0">
                <a:solidFill>
                  <a:schemeClr val="tx1"/>
                </a:solidFill>
              </a:rPr>
              <a:t>, Wien;</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519</Words>
  <Application>Microsoft Office PowerPoint</Application>
  <PresentationFormat>Bildschirmpräsentation (4:3)</PresentationFormat>
  <Paragraphs>28</Paragraphs>
  <Slides>9</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9</vt:i4>
      </vt:variant>
    </vt:vector>
  </HeadingPairs>
  <TitlesOfParts>
    <vt:vector size="15"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55</cp:revision>
  <dcterms:created xsi:type="dcterms:W3CDTF">2011-07-14T19:54:09Z</dcterms:created>
  <dcterms:modified xsi:type="dcterms:W3CDTF">2023-11-11T17:52:35Z</dcterms:modified>
</cp:coreProperties>
</file>