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80" r:id="rId3"/>
    <p:sldId id="281" r:id="rId4"/>
    <p:sldId id="282" r:id="rId5"/>
    <p:sldId id="287" r:id="rId6"/>
    <p:sldId id="286" r:id="rId7"/>
    <p:sldId id="285" r:id="rId8"/>
    <p:sldId id="284" r:id="rId9"/>
    <p:sldId id="288" r:id="rId10"/>
    <p:sldId id="289" r:id="rId11"/>
    <p:sldId id="293" r:id="rId12"/>
    <p:sldId id="292" r:id="rId13"/>
    <p:sldId id="291" r:id="rId14"/>
    <p:sldId id="290" r:id="rId15"/>
    <p:sldId id="297" r:id="rId16"/>
    <p:sldId id="296" r:id="rId17"/>
    <p:sldId id="295" r:id="rId18"/>
    <p:sldId id="294" r:id="rId19"/>
    <p:sldId id="279" r:id="rId20"/>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18.01.2024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19</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2069876" y="1997839"/>
            <a:ext cx="5004247"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Auf der Festung Hohensalzburg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Bis zu 120 Menschen lebten auf der Festung Hohensalzburg. Darunter waren neben Soldaten und Geistlichen auch Bedienstete. Außerdem hielt man Tiere. Im Foto sieht man rechts neben dem Geierturm (A) das Arbeitshaus (B) und davor die Zelt- und Rüstkammer (C). </a:t>
            </a:r>
          </a:p>
        </p:txBody>
      </p:sp>
      <p:pic>
        <p:nvPicPr>
          <p:cNvPr id="5" name="Grafik 4" descr="Ein Bild, das Berg, Himmel, draußen, Gebäude enthält.&#10;&#10;Automatisch generierte Beschreibung">
            <a:extLst>
              <a:ext uri="{FF2B5EF4-FFF2-40B4-BE49-F238E27FC236}">
                <a16:creationId xmlns:a16="http://schemas.microsoft.com/office/drawing/2014/main" id="{4C490FE2-5897-9740-E5DC-6796FA04845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610"/>
          <a:stretch/>
        </p:blipFill>
        <p:spPr>
          <a:xfrm>
            <a:off x="516376" y="620687"/>
            <a:ext cx="8123800" cy="5202699"/>
          </a:xfrm>
          <a:prstGeom prst="rect">
            <a:avLst/>
          </a:prstGeom>
        </p:spPr>
      </p:pic>
      <p:sp>
        <p:nvSpPr>
          <p:cNvPr id="6" name="Rechteck 5">
            <a:extLst>
              <a:ext uri="{FF2B5EF4-FFF2-40B4-BE49-F238E27FC236}">
                <a16:creationId xmlns:a16="http://schemas.microsoft.com/office/drawing/2014/main" id="{8259EB43-CF33-8658-D6BE-0BBCF403159F}"/>
              </a:ext>
            </a:extLst>
          </p:cNvPr>
          <p:cNvSpPr/>
          <p:nvPr/>
        </p:nvSpPr>
        <p:spPr>
          <a:xfrm>
            <a:off x="5580112" y="2863309"/>
            <a:ext cx="370614" cy="477054"/>
          </a:xfrm>
          <a:prstGeom prst="rect">
            <a:avLst/>
          </a:prstGeom>
          <a:noFill/>
        </p:spPr>
        <p:txBody>
          <a:bodyPr wrap="none" lIns="91440" tIns="45720" rIns="91440" bIns="45720">
            <a:spAutoFit/>
          </a:bodyPr>
          <a:lstStyle/>
          <a:p>
            <a:pPr algn="ctr"/>
            <a:r>
              <a:rPr lang="de-DE" sz="2500" b="0" cap="none" spc="0" dirty="0">
                <a:ln w="0">
                  <a:noFill/>
                </a:ln>
                <a:solidFill>
                  <a:srgbClr val="FF0000"/>
                </a:solidFill>
              </a:rPr>
              <a:t>A</a:t>
            </a:r>
          </a:p>
        </p:txBody>
      </p:sp>
      <p:sp>
        <p:nvSpPr>
          <p:cNvPr id="7" name="Rechteck 6">
            <a:extLst>
              <a:ext uri="{FF2B5EF4-FFF2-40B4-BE49-F238E27FC236}">
                <a16:creationId xmlns:a16="http://schemas.microsoft.com/office/drawing/2014/main" id="{89FD88A0-00DE-EF99-2797-B44A15E59A98}"/>
              </a:ext>
            </a:extLst>
          </p:cNvPr>
          <p:cNvSpPr/>
          <p:nvPr/>
        </p:nvSpPr>
        <p:spPr>
          <a:xfrm>
            <a:off x="3347864" y="3573016"/>
            <a:ext cx="370614" cy="477054"/>
          </a:xfrm>
          <a:prstGeom prst="rect">
            <a:avLst/>
          </a:prstGeom>
          <a:noFill/>
        </p:spPr>
        <p:txBody>
          <a:bodyPr wrap="none" lIns="91440" tIns="45720" rIns="91440" bIns="45720">
            <a:spAutoFit/>
          </a:bodyPr>
          <a:lstStyle/>
          <a:p>
            <a:pPr algn="ctr"/>
            <a:r>
              <a:rPr lang="de-DE" sz="2500" b="0" cap="none" spc="0" dirty="0">
                <a:ln w="0">
                  <a:noFill/>
                </a:ln>
                <a:solidFill>
                  <a:srgbClr val="FF0000"/>
                </a:solidFill>
              </a:rPr>
              <a:t>B</a:t>
            </a:r>
          </a:p>
        </p:txBody>
      </p:sp>
      <p:sp>
        <p:nvSpPr>
          <p:cNvPr id="8" name="Rechteck 7">
            <a:extLst>
              <a:ext uri="{FF2B5EF4-FFF2-40B4-BE49-F238E27FC236}">
                <a16:creationId xmlns:a16="http://schemas.microsoft.com/office/drawing/2014/main" id="{47F4EC82-5675-3C9E-8345-83B9810908AD}"/>
              </a:ext>
            </a:extLst>
          </p:cNvPr>
          <p:cNvSpPr/>
          <p:nvPr/>
        </p:nvSpPr>
        <p:spPr>
          <a:xfrm>
            <a:off x="3154506" y="4660230"/>
            <a:ext cx="356187" cy="477054"/>
          </a:xfrm>
          <a:prstGeom prst="rect">
            <a:avLst/>
          </a:prstGeom>
          <a:noFill/>
        </p:spPr>
        <p:txBody>
          <a:bodyPr wrap="none" lIns="91440" tIns="45720" rIns="91440" bIns="45720">
            <a:spAutoFit/>
          </a:bodyPr>
          <a:lstStyle/>
          <a:p>
            <a:pPr algn="ctr"/>
            <a:r>
              <a:rPr lang="de-DE" sz="2500" b="0" cap="none" spc="0" dirty="0">
                <a:ln w="0">
                  <a:noFill/>
                </a:ln>
                <a:solidFill>
                  <a:srgbClr val="FF0000"/>
                </a:solidFill>
              </a:rPr>
              <a:t>C</a:t>
            </a:r>
          </a:p>
        </p:txBody>
      </p:sp>
    </p:spTree>
    <p:extLst>
      <p:ext uri="{BB962C8B-B14F-4D97-AF65-F5344CB8AC3E}">
        <p14:creationId xmlns:p14="http://schemas.microsoft.com/office/powerpoint/2010/main" val="3221663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Eine funktionierende Wasserversorgung war auf einer Burg lebenswichtig. In das harte Gestein des Berges konnten jedoch keine Brunnenschächte geschlagen werden. 1525 wurde im großen Burghof eine Zisterne angelegt. In deren Steinbecken konnten bis zu 340 000 Liter Regenwasser gesammelt werden.</a:t>
            </a:r>
          </a:p>
        </p:txBody>
      </p:sp>
      <p:pic>
        <p:nvPicPr>
          <p:cNvPr id="5" name="Grafik 4" descr="Ein Bild, das draußen, Himmel enthält.&#10;&#10;Automatisch generierte Beschreibung">
            <a:extLst>
              <a:ext uri="{FF2B5EF4-FFF2-40B4-BE49-F238E27FC236}">
                <a16:creationId xmlns:a16="http://schemas.microsoft.com/office/drawing/2014/main" id="{9028B52F-832F-9137-79EF-3B96887BE49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787"/>
          <a:stretch/>
        </p:blipFill>
        <p:spPr>
          <a:xfrm>
            <a:off x="529446" y="620690"/>
            <a:ext cx="8111248" cy="5202698"/>
          </a:xfrm>
          <a:prstGeom prst="rect">
            <a:avLst/>
          </a:prstGeom>
        </p:spPr>
      </p:pic>
    </p:spTree>
    <p:extLst>
      <p:ext uri="{BB962C8B-B14F-4D97-AF65-F5344CB8AC3E}">
        <p14:creationId xmlns:p14="http://schemas.microsoft.com/office/powerpoint/2010/main" val="2294664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Auch die Georgskapelle liegt am großen Burghof. Neben dem Eingang ließ sich Erzbischof Leonhard von </a:t>
            </a:r>
            <a:r>
              <a:rPr lang="de-DE" altLang="de-DE" sz="1400" dirty="0" err="1">
                <a:solidFill>
                  <a:srgbClr val="333333"/>
                </a:solidFill>
              </a:rPr>
              <a:t>Keutschach</a:t>
            </a:r>
            <a:r>
              <a:rPr lang="de-DE" altLang="de-DE" sz="1400" dirty="0">
                <a:solidFill>
                  <a:srgbClr val="333333"/>
                </a:solidFill>
              </a:rPr>
              <a:t> ein Denkmal setzen. Unter ihm wurde die Festung zu einer fürstlichen Residenz ausgebaut. Sein Symbol, eine Rübe, findet man an vielen Stellen der Anlage.</a:t>
            </a:r>
          </a:p>
        </p:txBody>
      </p:sp>
      <p:pic>
        <p:nvPicPr>
          <p:cNvPr id="5" name="Grafik 4" descr="Ein Bild, das Gebäude, draußen, alt, Baumaterial enthält.&#10;&#10;Automatisch generierte Beschreibung">
            <a:extLst>
              <a:ext uri="{FF2B5EF4-FFF2-40B4-BE49-F238E27FC236}">
                <a16:creationId xmlns:a16="http://schemas.microsoft.com/office/drawing/2014/main" id="{0E82A82D-6656-4374-34AE-0C5FDF891D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778"/>
          <a:stretch/>
        </p:blipFill>
        <p:spPr>
          <a:xfrm>
            <a:off x="528928" y="620689"/>
            <a:ext cx="8111248" cy="5202698"/>
          </a:xfrm>
          <a:prstGeom prst="rect">
            <a:avLst/>
          </a:prstGeom>
        </p:spPr>
      </p:pic>
    </p:spTree>
    <p:extLst>
      <p:ext uri="{BB962C8B-B14F-4D97-AF65-F5344CB8AC3E}">
        <p14:creationId xmlns:p14="http://schemas.microsoft.com/office/powerpoint/2010/main" val="2118917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Vom großen Burghof gelangt man zum Hohen Stock, dem Wohngebäude der Erzbischöfe. Ursprünglich befand sich hier ein Wohnturm, der im Laufe der Zeit zu einem palastartigen Gebäude ausgebaut wurde. Mit seinen dicken Basteien, Mauern und Toren ist der Hohe Stock eine Festung innerhalb der Festung.</a:t>
            </a:r>
            <a:endParaRPr lang="de-AT" sz="800" b="1" dirty="0">
              <a:solidFill>
                <a:srgbClr val="FF0000"/>
              </a:solidFill>
            </a:endParaRPr>
          </a:p>
        </p:txBody>
      </p:sp>
      <p:pic>
        <p:nvPicPr>
          <p:cNvPr id="5" name="Grafik 4" descr="Ein Bild, das Gebäude, Himmel, draußen, alt enthält.&#10;&#10;Automatisch generierte Beschreibung">
            <a:extLst>
              <a:ext uri="{FF2B5EF4-FFF2-40B4-BE49-F238E27FC236}">
                <a16:creationId xmlns:a16="http://schemas.microsoft.com/office/drawing/2014/main" id="{A42602A2-DCA4-2DC3-C6B3-B943B6F92D5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936"/>
          <a:stretch/>
        </p:blipFill>
        <p:spPr>
          <a:xfrm>
            <a:off x="516376" y="620690"/>
            <a:ext cx="8123800" cy="5202698"/>
          </a:xfrm>
          <a:prstGeom prst="rect">
            <a:avLst/>
          </a:prstGeom>
        </p:spPr>
      </p:pic>
    </p:spTree>
    <p:extLst>
      <p:ext uri="{BB962C8B-B14F-4D97-AF65-F5344CB8AC3E}">
        <p14:creationId xmlns:p14="http://schemas.microsoft.com/office/powerpoint/2010/main" val="2326056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Leonhard von </a:t>
            </a:r>
            <a:r>
              <a:rPr lang="de-DE" altLang="de-DE" sz="1400" dirty="0" err="1">
                <a:solidFill>
                  <a:srgbClr val="333333"/>
                </a:solidFill>
              </a:rPr>
              <a:t>Keutschach</a:t>
            </a:r>
            <a:r>
              <a:rPr lang="de-DE" altLang="de-DE" sz="1400" dirty="0">
                <a:solidFill>
                  <a:srgbClr val="333333"/>
                </a:solidFill>
              </a:rPr>
              <a:t> ließ den Hohen Stock zu einem Fürstenschloss ausbauen. Seine Prunkräume im Stil der Spätgotik befinden sich im dritten Stockwerk. Auf dem Bild sieht man die Schlafkammer.</a:t>
            </a:r>
          </a:p>
        </p:txBody>
      </p:sp>
      <p:pic>
        <p:nvPicPr>
          <p:cNvPr id="7" name="Grafik 6" descr="Ein Bild, das drinnen, Decke enthält.&#10;&#10;Automatisch generierte Beschreibung">
            <a:extLst>
              <a:ext uri="{FF2B5EF4-FFF2-40B4-BE49-F238E27FC236}">
                <a16:creationId xmlns:a16="http://schemas.microsoft.com/office/drawing/2014/main" id="{C55B5484-ADA3-BD58-032F-CF9FBE37D97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4052"/>
          <a:stretch/>
        </p:blipFill>
        <p:spPr>
          <a:xfrm>
            <a:off x="516376" y="625938"/>
            <a:ext cx="8123800" cy="5197449"/>
          </a:xfrm>
          <a:prstGeom prst="rect">
            <a:avLst/>
          </a:prstGeom>
        </p:spPr>
      </p:pic>
    </p:spTree>
    <p:extLst>
      <p:ext uri="{BB962C8B-B14F-4D97-AF65-F5344CB8AC3E}">
        <p14:creationId xmlns:p14="http://schemas.microsoft.com/office/powerpoint/2010/main" val="2033401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Von der Schlafkammer gelangt man zur Toilette. Sie war kein Wasserklosett, wie wir es heute kennen, sondern ein Plumpsklo.</a:t>
            </a:r>
          </a:p>
        </p:txBody>
      </p:sp>
      <p:pic>
        <p:nvPicPr>
          <p:cNvPr id="7" name="Grafik 6" descr="Ein Bild, das alt, drinnen, schmutzig enthält.&#10;&#10;Automatisch generierte Beschreibung">
            <a:extLst>
              <a:ext uri="{FF2B5EF4-FFF2-40B4-BE49-F238E27FC236}">
                <a16:creationId xmlns:a16="http://schemas.microsoft.com/office/drawing/2014/main" id="{E311CDC5-12F0-82B8-4E9B-F653098160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r="885" b="4805"/>
          <a:stretch/>
        </p:blipFill>
        <p:spPr>
          <a:xfrm>
            <a:off x="516377" y="620689"/>
            <a:ext cx="8123800" cy="5202698"/>
          </a:xfrm>
          <a:prstGeom prst="rect">
            <a:avLst/>
          </a:prstGeom>
        </p:spPr>
      </p:pic>
    </p:spTree>
    <p:extLst>
      <p:ext uri="{BB962C8B-B14F-4D97-AF65-F5344CB8AC3E}">
        <p14:creationId xmlns:p14="http://schemas.microsoft.com/office/powerpoint/2010/main" val="1482256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Holzdecke im Goldenen Saal ist blau und hat goldene Streben. Vier Säulen aus Marmor befinden sich an der Fensterseite des Saals. Eine von ihnen wurde während der Bauernkriege von einer Kanonenkugel beschädigt.</a:t>
            </a:r>
          </a:p>
        </p:txBody>
      </p:sp>
      <p:pic>
        <p:nvPicPr>
          <p:cNvPr id="7" name="Grafik 6" descr="Ein Bild, das Gebäude, mehrere enthält.&#10;&#10;Automatisch generierte Beschreibung">
            <a:extLst>
              <a:ext uri="{FF2B5EF4-FFF2-40B4-BE49-F238E27FC236}">
                <a16:creationId xmlns:a16="http://schemas.microsoft.com/office/drawing/2014/main" id="{5BB81DE5-4637-C39E-B852-377D04B53F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955"/>
          <a:stretch/>
        </p:blipFill>
        <p:spPr>
          <a:xfrm>
            <a:off x="516376" y="620689"/>
            <a:ext cx="8123800" cy="5202698"/>
          </a:xfrm>
          <a:prstGeom prst="rect">
            <a:avLst/>
          </a:prstGeom>
        </p:spPr>
      </p:pic>
    </p:spTree>
    <p:extLst>
      <p:ext uri="{BB962C8B-B14F-4D97-AF65-F5344CB8AC3E}">
        <p14:creationId xmlns:p14="http://schemas.microsoft.com/office/powerpoint/2010/main" val="50537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Goldene Stube wurde vermutlich als Empfangsraum genutzt. Sie ist der am prachtvollsten ausgestattete Raum auf der Festung. Der Kachelofen ist fast vier Meter hoch. Alle Kacheln sind unterschiedlich gestaltet. Ihre Herstellung war zu Beginn des 15. Jahrhunderts eine große Herausforderung.</a:t>
            </a:r>
          </a:p>
        </p:txBody>
      </p:sp>
      <p:pic>
        <p:nvPicPr>
          <p:cNvPr id="7" name="Grafik 6" descr="Ein Bild, das Gebäude, Altar, alt, Stein enthält.&#10;&#10;Automatisch generierte Beschreibung">
            <a:extLst>
              <a:ext uri="{FF2B5EF4-FFF2-40B4-BE49-F238E27FC236}">
                <a16:creationId xmlns:a16="http://schemas.microsoft.com/office/drawing/2014/main" id="{30962C54-07D2-D42E-72B8-E8A2EC03AF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0875" y="620689"/>
            <a:ext cx="3902249" cy="5202698"/>
          </a:xfrm>
          <a:prstGeom prst="rect">
            <a:avLst/>
          </a:prstGeom>
        </p:spPr>
      </p:pic>
    </p:spTree>
    <p:extLst>
      <p:ext uri="{BB962C8B-B14F-4D97-AF65-F5344CB8AC3E}">
        <p14:creationId xmlns:p14="http://schemas.microsoft.com/office/powerpoint/2010/main" val="2360932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Seit dem Ende des 19. Jahrhunderts können Besucherinnen und Besucher von der Altstadt aus mit der Festungsbahn auf die Festung fahren. Ursprünglich wurde sie mit Wasser betrieben, weshalb sie auch „</a:t>
            </a:r>
            <a:r>
              <a:rPr lang="de-DE" altLang="de-DE" sz="1400" dirty="0" err="1">
                <a:solidFill>
                  <a:srgbClr val="333333"/>
                </a:solidFill>
              </a:rPr>
              <a:t>Tröpferlbahn</a:t>
            </a:r>
            <a:r>
              <a:rPr lang="de-DE" altLang="de-DE" sz="1400" dirty="0">
                <a:solidFill>
                  <a:srgbClr val="333333"/>
                </a:solidFill>
              </a:rPr>
              <a:t>“ genannt wurde.</a:t>
            </a:r>
          </a:p>
        </p:txBody>
      </p:sp>
      <p:pic>
        <p:nvPicPr>
          <p:cNvPr id="5" name="Grafik 4" descr="Ein Bild, das Baum, Zug, Spur, Pflanze enthält.&#10;&#10;Automatisch generierte Beschreibung">
            <a:extLst>
              <a:ext uri="{FF2B5EF4-FFF2-40B4-BE49-F238E27FC236}">
                <a16:creationId xmlns:a16="http://schemas.microsoft.com/office/drawing/2014/main" id="{05A905CF-4F7E-B039-7EE3-A6166C1A99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936"/>
          <a:stretch/>
        </p:blipFill>
        <p:spPr>
          <a:xfrm>
            <a:off x="516376" y="620690"/>
            <a:ext cx="8123800" cy="5202698"/>
          </a:xfrm>
          <a:prstGeom prst="rect">
            <a:avLst/>
          </a:prstGeom>
        </p:spPr>
      </p:pic>
    </p:spTree>
    <p:extLst>
      <p:ext uri="{BB962C8B-B14F-4D97-AF65-F5344CB8AC3E}">
        <p14:creationId xmlns:p14="http://schemas.microsoft.com/office/powerpoint/2010/main" val="35715299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„Auf der Festung Hohensalzburg“ bietet sich als anschaulicher Einstieg zu Schulbuch Seite 58/59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 </a:t>
            </a:r>
            <a:r>
              <a:rPr lang="de-DE" altLang="de-DE" sz="1200" b="0" dirty="0" err="1">
                <a:solidFill>
                  <a:schemeClr val="tx1"/>
                </a:solidFill>
              </a:rPr>
              <a:t>bluejayphoto</a:t>
            </a:r>
            <a:r>
              <a:rPr lang="de-DE" altLang="de-DE" sz="1200" b="0" dirty="0">
                <a:solidFill>
                  <a:schemeClr val="tx1"/>
                </a:solidFill>
              </a:rPr>
              <a:t>/ iStockphoto.com; Folie 3: Pilote </a:t>
            </a:r>
            <a:r>
              <a:rPr lang="de-DE" altLang="de-DE" sz="1200" b="0" dirty="0" err="1">
                <a:solidFill>
                  <a:schemeClr val="tx1"/>
                </a:solidFill>
              </a:rPr>
              <a:t>Aventure</a:t>
            </a:r>
            <a:r>
              <a:rPr lang="de-DE" altLang="de-DE" sz="1200" b="0" dirty="0">
                <a:solidFill>
                  <a:schemeClr val="tx1"/>
                </a:solidFill>
              </a:rPr>
              <a:t> / shutterstock.com; Folie 4: </a:t>
            </a:r>
            <a:r>
              <a:rPr lang="de-DE" altLang="de-DE" sz="1200" b="0" dirty="0" err="1">
                <a:solidFill>
                  <a:schemeClr val="tx1"/>
                </a:solidFill>
              </a:rPr>
              <a:t>fotoember</a:t>
            </a:r>
            <a:r>
              <a:rPr lang="de-DE" altLang="de-DE" sz="1200" b="0" dirty="0">
                <a:solidFill>
                  <a:schemeClr val="tx1"/>
                </a:solidFill>
              </a:rPr>
              <a:t> / iStockphoto.com; Folie 5, 12, 18: Panama7 / iStockphoto.com; Folie 6, 9, 11, 13: saiko3p / iStockphoto.com; Folie 7: </a:t>
            </a:r>
            <a:r>
              <a:rPr lang="de-DE" altLang="de-DE" sz="1200" b="0" dirty="0" err="1">
                <a:solidFill>
                  <a:schemeClr val="tx1"/>
                </a:solidFill>
              </a:rPr>
              <a:t>Rolphus</a:t>
            </a:r>
            <a:r>
              <a:rPr lang="de-DE" altLang="de-DE" sz="1200" b="0" dirty="0">
                <a:solidFill>
                  <a:schemeClr val="tx1"/>
                </a:solidFill>
              </a:rPr>
              <a:t> / iStockphoto.com; Folie 8: </a:t>
            </a:r>
            <a:r>
              <a:rPr lang="de-DE" altLang="de-DE" sz="1200" b="0" dirty="0" err="1">
                <a:solidFill>
                  <a:schemeClr val="tx1"/>
                </a:solidFill>
              </a:rPr>
              <a:t>TheYok</a:t>
            </a:r>
            <a:r>
              <a:rPr lang="de-DE" altLang="de-DE" sz="1200" b="0" dirty="0">
                <a:solidFill>
                  <a:schemeClr val="tx1"/>
                </a:solidFill>
              </a:rPr>
              <a:t> / iStockphoto.com; Folie 10: </a:t>
            </a:r>
            <a:r>
              <a:rPr lang="de-DE" altLang="de-DE" sz="1200" b="0" dirty="0" err="1">
                <a:solidFill>
                  <a:schemeClr val="tx1"/>
                </a:solidFill>
              </a:rPr>
              <a:t>ePhotocorp</a:t>
            </a:r>
            <a:r>
              <a:rPr lang="de-DE" altLang="de-DE" sz="1200" b="0" dirty="0">
                <a:solidFill>
                  <a:schemeClr val="tx1"/>
                </a:solidFill>
              </a:rPr>
              <a:t> / iStockphoto.com; saiko3p / iStockphoto.com; Folie 14, 15, 16: </a:t>
            </a:r>
            <a:r>
              <a:rPr lang="de-DE" altLang="de-DE" sz="1200" b="0" dirty="0" err="1">
                <a:solidFill>
                  <a:schemeClr val="tx1"/>
                </a:solidFill>
              </a:rPr>
              <a:t>rudnitskaya_anna</a:t>
            </a:r>
            <a:r>
              <a:rPr lang="de-DE" altLang="de-DE" sz="1200" b="0" dirty="0">
                <a:solidFill>
                  <a:schemeClr val="tx1"/>
                </a:solidFill>
              </a:rPr>
              <a:t> / shutterstock.com; Folie 17: </a:t>
            </a:r>
            <a:r>
              <a:rPr lang="de-DE" altLang="de-DE" sz="1200" b="0" dirty="0" err="1">
                <a:solidFill>
                  <a:schemeClr val="tx1"/>
                </a:solidFill>
              </a:rPr>
              <a:t>Rastislav</a:t>
            </a:r>
            <a:r>
              <a:rPr lang="de-DE" altLang="de-DE" sz="1200" b="0" dirty="0">
                <a:solidFill>
                  <a:schemeClr val="tx1"/>
                </a:solidFill>
              </a:rPr>
              <a:t> Stur / shutterstock.com;</a:t>
            </a:r>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800" b="0" dirty="0">
              <a:solidFill>
                <a:schemeClr val="tx1"/>
              </a:solidFill>
            </a:endParaRPr>
          </a:p>
          <a:p>
            <a:pPr eaLnBrk="1" hangingPunct="1"/>
            <a:r>
              <a:rPr lang="de-DE" altLang="de-DE" sz="1200" b="0" dirty="0">
                <a:solidFill>
                  <a:schemeClr val="tx1"/>
                </a:solidFill>
              </a:rPr>
              <a:t>www.oebv.at</a:t>
            </a:r>
          </a:p>
          <a:p>
            <a:pPr eaLnBrk="1" hangingPunct="1"/>
            <a:endParaRPr lang="de-DE" altLang="de-DE" sz="8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Festung Hohensalzburg ist das Wahrzeichen der Stadt Salzburg und eine der größten Burganlagen Europas. Sie liegt auf dem Festungsberg und hat eine Fläche von etwa 30 000 km². 1077 wurde unter Erzbischof Gebhard mit dem Bau begonnen. Bis zum 14. Jahrhundert wurde die Anlage immer weiter ausgebaut.</a:t>
            </a:r>
          </a:p>
        </p:txBody>
      </p:sp>
      <p:pic>
        <p:nvPicPr>
          <p:cNvPr id="3" name="Grafik 2" descr="Ein Bild, das Wasser, draußen, Natur, Fluss enthält.&#10;&#10;Automatisch generierte Beschreibung">
            <a:extLst>
              <a:ext uri="{FF2B5EF4-FFF2-40B4-BE49-F238E27FC236}">
                <a16:creationId xmlns:a16="http://schemas.microsoft.com/office/drawing/2014/main" id="{CE87C588-2C15-7E47-90CB-E87315518E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174"/>
          <a:stretch/>
        </p:blipFill>
        <p:spPr>
          <a:xfrm>
            <a:off x="522952" y="617453"/>
            <a:ext cx="8111248" cy="5205245"/>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Etwa 119 Meter oberhalb der Stadt liegt die Festung. Um hinauf zu gelangen, musste man drei Sperrbögen passieren. Diese konnten einzeln verriegelt und verteidigt werden. Das Foto zeigt den Blick durch den obersten Sperrbogen auf den zweiten Sperrbogen, der auch </a:t>
            </a:r>
            <a:r>
              <a:rPr lang="de-DE" altLang="de-DE" sz="1400" dirty="0" err="1">
                <a:solidFill>
                  <a:srgbClr val="333333"/>
                </a:solidFill>
              </a:rPr>
              <a:t>Keutschachbogen</a:t>
            </a:r>
            <a:r>
              <a:rPr lang="de-DE" altLang="de-DE" sz="1400" dirty="0">
                <a:solidFill>
                  <a:srgbClr val="333333"/>
                </a:solidFill>
              </a:rPr>
              <a:t> genannt wird.</a:t>
            </a:r>
          </a:p>
        </p:txBody>
      </p:sp>
      <p:pic>
        <p:nvPicPr>
          <p:cNvPr id="7" name="Grafik 6" descr="Ein Bild, das Gebäude, Stein, Ziegelstein, draußen enthält.&#10;&#10;Automatisch generierte Beschreibung">
            <a:extLst>
              <a:ext uri="{FF2B5EF4-FFF2-40B4-BE49-F238E27FC236}">
                <a16:creationId xmlns:a16="http://schemas.microsoft.com/office/drawing/2014/main" id="{89AF5593-83B9-DA30-1865-D2FED5A07F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787"/>
          <a:stretch/>
        </p:blipFill>
        <p:spPr>
          <a:xfrm>
            <a:off x="528928" y="620689"/>
            <a:ext cx="8111248" cy="5202698"/>
          </a:xfrm>
          <a:prstGeom prst="rect">
            <a:avLst/>
          </a:prstGeom>
        </p:spPr>
      </p:pic>
    </p:spTree>
    <p:extLst>
      <p:ext uri="{BB962C8B-B14F-4D97-AF65-F5344CB8AC3E}">
        <p14:creationId xmlns:p14="http://schemas.microsoft.com/office/powerpoint/2010/main" val="2544832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1504 wurde ein 180 Meter langer </a:t>
            </a:r>
            <a:r>
              <a:rPr lang="de-DE" altLang="de-DE" sz="1400" dirty="0" err="1">
                <a:solidFill>
                  <a:srgbClr val="333333"/>
                </a:solidFill>
              </a:rPr>
              <a:t>Reißzug</a:t>
            </a:r>
            <a:r>
              <a:rPr lang="de-DE" altLang="de-DE" sz="1400" dirty="0">
                <a:solidFill>
                  <a:srgbClr val="333333"/>
                </a:solidFill>
              </a:rPr>
              <a:t> auf die Festung gebaut. So konnten Baumaterial, Waffen und Lebensmittel auf einfachere Weise transportiert werden. Heute wird der </a:t>
            </a:r>
            <a:r>
              <a:rPr lang="de-DE" altLang="de-DE" sz="1400" dirty="0" err="1">
                <a:solidFill>
                  <a:srgbClr val="333333"/>
                </a:solidFill>
              </a:rPr>
              <a:t>Reißzug</a:t>
            </a:r>
            <a:r>
              <a:rPr lang="de-DE" altLang="de-DE" sz="1400" dirty="0">
                <a:solidFill>
                  <a:srgbClr val="333333"/>
                </a:solidFill>
              </a:rPr>
              <a:t> elektrisch betrieben. Früher drehten Pferden oder Gefangene ein Rad, um den Wagen auf den Berg zu ziehen. </a:t>
            </a:r>
          </a:p>
        </p:txBody>
      </p:sp>
      <p:pic>
        <p:nvPicPr>
          <p:cNvPr id="5" name="Grafik 4" descr="Ein Bild, das Gebäude, draußen, Stein, Ziegelstein enthält.&#10;&#10;Automatisch generierte Beschreibung">
            <a:extLst>
              <a:ext uri="{FF2B5EF4-FFF2-40B4-BE49-F238E27FC236}">
                <a16:creationId xmlns:a16="http://schemas.microsoft.com/office/drawing/2014/main" id="{7C70878F-0997-F617-C35E-DD07746943D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892"/>
          <a:stretch/>
        </p:blipFill>
        <p:spPr>
          <a:xfrm>
            <a:off x="528928" y="620688"/>
            <a:ext cx="8111248" cy="5202698"/>
          </a:xfrm>
          <a:prstGeom prst="rect">
            <a:avLst/>
          </a:prstGeom>
        </p:spPr>
      </p:pic>
    </p:spTree>
    <p:extLst>
      <p:ext uri="{BB962C8B-B14F-4D97-AF65-F5344CB8AC3E}">
        <p14:creationId xmlns:p14="http://schemas.microsoft.com/office/powerpoint/2010/main" val="1778405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Festung Hohensalzburg wurde mehrmals belagert. Sie konnte aber nie erobert werden.</a:t>
            </a:r>
          </a:p>
        </p:txBody>
      </p:sp>
      <p:pic>
        <p:nvPicPr>
          <p:cNvPr id="5" name="Grafik 4" descr="Ein Bild, das Wand, drinnen, Gebäude enthält.&#10;&#10;Automatisch generierte Beschreibung">
            <a:extLst>
              <a:ext uri="{FF2B5EF4-FFF2-40B4-BE49-F238E27FC236}">
                <a16:creationId xmlns:a16="http://schemas.microsoft.com/office/drawing/2014/main" id="{3CFBA0AF-3B03-A6A2-DC8A-CD223B06CD2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363"/>
          <a:stretch/>
        </p:blipFill>
        <p:spPr>
          <a:xfrm>
            <a:off x="528928" y="626729"/>
            <a:ext cx="8111248" cy="5196657"/>
          </a:xfrm>
          <a:prstGeom prst="rect">
            <a:avLst/>
          </a:prstGeom>
        </p:spPr>
      </p:pic>
    </p:spTree>
    <p:extLst>
      <p:ext uri="{BB962C8B-B14F-4D97-AF65-F5344CB8AC3E}">
        <p14:creationId xmlns:p14="http://schemas.microsoft.com/office/powerpoint/2010/main" val="4108593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Eine Bastei ist eine militärische Befestigungsanlage. Die </a:t>
            </a:r>
            <a:r>
              <a:rPr lang="de-DE" altLang="de-DE" sz="1400" dirty="0" err="1">
                <a:solidFill>
                  <a:srgbClr val="333333"/>
                </a:solidFill>
              </a:rPr>
              <a:t>Hasengrabenbastei</a:t>
            </a:r>
            <a:r>
              <a:rPr lang="de-DE" altLang="de-DE" sz="1400" dirty="0">
                <a:solidFill>
                  <a:srgbClr val="333333"/>
                </a:solidFill>
              </a:rPr>
              <a:t> entstand während des Dreißigjährigen Krieges. Links davon sieht man den runden Glockenturm von 1465 und rechts den eckigen </a:t>
            </a:r>
            <a:r>
              <a:rPr lang="de-DE" altLang="de-DE" sz="1400" dirty="0" err="1">
                <a:solidFill>
                  <a:srgbClr val="333333"/>
                </a:solidFill>
              </a:rPr>
              <a:t>Reckturm</a:t>
            </a:r>
            <a:r>
              <a:rPr lang="de-DE" altLang="de-DE" sz="1400" dirty="0">
                <a:solidFill>
                  <a:srgbClr val="333333"/>
                </a:solidFill>
              </a:rPr>
              <a:t> von 1500, in dem die Folterkammer untergebracht war.</a:t>
            </a:r>
          </a:p>
        </p:txBody>
      </p:sp>
      <p:pic>
        <p:nvPicPr>
          <p:cNvPr id="5" name="Grafik 4" descr="Ein Bild, das Berg, draußen, Natur enthält.&#10;&#10;Automatisch generierte Beschreibung">
            <a:extLst>
              <a:ext uri="{FF2B5EF4-FFF2-40B4-BE49-F238E27FC236}">
                <a16:creationId xmlns:a16="http://schemas.microsoft.com/office/drawing/2014/main" id="{EEC7333E-A929-F1A7-A52F-8F8B24339A4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328" b="1445"/>
          <a:stretch/>
        </p:blipFill>
        <p:spPr>
          <a:xfrm>
            <a:off x="528928" y="620688"/>
            <a:ext cx="8111248" cy="5202698"/>
          </a:xfrm>
          <a:prstGeom prst="rect">
            <a:avLst/>
          </a:prstGeom>
        </p:spPr>
      </p:pic>
      <p:cxnSp>
        <p:nvCxnSpPr>
          <p:cNvPr id="6" name="Gerade Verbindung mit Pfeil 5">
            <a:extLst>
              <a:ext uri="{FF2B5EF4-FFF2-40B4-BE49-F238E27FC236}">
                <a16:creationId xmlns:a16="http://schemas.microsoft.com/office/drawing/2014/main" id="{02745E41-8765-37D5-4144-6AEC083BB639}"/>
              </a:ext>
            </a:extLst>
          </p:cNvPr>
          <p:cNvCxnSpPr/>
          <p:nvPr/>
        </p:nvCxnSpPr>
        <p:spPr bwMode="auto">
          <a:xfrm flipV="1">
            <a:off x="5220072" y="4509120"/>
            <a:ext cx="864096" cy="1224136"/>
          </a:xfrm>
          <a:prstGeom prst="straightConnector1">
            <a:avLst/>
          </a:prstGeom>
          <a:noFill/>
          <a:ln w="3810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154574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Bau der </a:t>
            </a:r>
            <a:r>
              <a:rPr lang="de-DE" altLang="de-DE" sz="1400" dirty="0" err="1">
                <a:solidFill>
                  <a:srgbClr val="333333"/>
                </a:solidFill>
              </a:rPr>
              <a:t>Kuenburgbastei</a:t>
            </a:r>
            <a:r>
              <a:rPr lang="de-DE" altLang="de-DE" sz="1400" dirty="0">
                <a:solidFill>
                  <a:srgbClr val="333333"/>
                </a:solidFill>
              </a:rPr>
              <a:t>  oder </a:t>
            </a:r>
            <a:r>
              <a:rPr lang="de-DE" altLang="de-DE" sz="1400" dirty="0" err="1">
                <a:solidFill>
                  <a:srgbClr val="333333"/>
                </a:solidFill>
              </a:rPr>
              <a:t>Feuerbastei</a:t>
            </a:r>
            <a:r>
              <a:rPr lang="de-DE" altLang="de-DE" sz="1400" dirty="0">
                <a:solidFill>
                  <a:srgbClr val="333333"/>
                </a:solidFill>
              </a:rPr>
              <a:t> war 1681 die letzte Erweiterung der Festung Hohensalzburg. Errichtet wurde sie unter anderem aus Angst vor einer Belagerung durch die Osmanen. An ihrer Mauer sieht man das Wappen des Erzbischofs Max Gandolf von </a:t>
            </a:r>
            <a:r>
              <a:rPr lang="de-DE" altLang="de-DE" sz="1400" dirty="0" err="1">
                <a:solidFill>
                  <a:srgbClr val="333333"/>
                </a:solidFill>
              </a:rPr>
              <a:t>Kuenburg</a:t>
            </a:r>
            <a:r>
              <a:rPr lang="de-DE" altLang="de-DE" sz="1400" dirty="0">
                <a:solidFill>
                  <a:srgbClr val="333333"/>
                </a:solidFill>
              </a:rPr>
              <a:t>.</a:t>
            </a:r>
          </a:p>
        </p:txBody>
      </p:sp>
      <p:pic>
        <p:nvPicPr>
          <p:cNvPr id="5" name="Grafik 4" descr="Ein Bild, das Berg, draußen, Natur enthält.&#10;&#10;Automatisch generierte Beschreibung">
            <a:extLst>
              <a:ext uri="{FF2B5EF4-FFF2-40B4-BE49-F238E27FC236}">
                <a16:creationId xmlns:a16="http://schemas.microsoft.com/office/drawing/2014/main" id="{CE946979-25FB-1E59-E463-71E37549D0F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427"/>
          <a:stretch/>
        </p:blipFill>
        <p:spPr>
          <a:xfrm>
            <a:off x="529292" y="620687"/>
            <a:ext cx="8111248" cy="5256585"/>
          </a:xfrm>
          <a:prstGeom prst="rect">
            <a:avLst/>
          </a:prstGeom>
        </p:spPr>
      </p:pic>
      <p:cxnSp>
        <p:nvCxnSpPr>
          <p:cNvPr id="6" name="Gerade Verbindung mit Pfeil 5">
            <a:extLst>
              <a:ext uri="{FF2B5EF4-FFF2-40B4-BE49-F238E27FC236}">
                <a16:creationId xmlns:a16="http://schemas.microsoft.com/office/drawing/2014/main" id="{095AFBF6-F5FE-1FAC-30EA-B34DE2F08194}"/>
              </a:ext>
            </a:extLst>
          </p:cNvPr>
          <p:cNvCxnSpPr>
            <a:cxnSpLocks/>
          </p:cNvCxnSpPr>
          <p:nvPr/>
        </p:nvCxnSpPr>
        <p:spPr bwMode="auto">
          <a:xfrm flipH="1" flipV="1">
            <a:off x="4716016" y="4221088"/>
            <a:ext cx="477384" cy="1526684"/>
          </a:xfrm>
          <a:prstGeom prst="straightConnector1">
            <a:avLst/>
          </a:prstGeom>
          <a:noFill/>
          <a:ln w="3810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1886421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5" y="5877273"/>
            <a:ext cx="8175137"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Oberhalb der </a:t>
            </a:r>
            <a:r>
              <a:rPr lang="de-DE" altLang="de-DE" sz="1400" dirty="0" err="1">
                <a:solidFill>
                  <a:srgbClr val="333333"/>
                </a:solidFill>
              </a:rPr>
              <a:t>Kuenburgbastei</a:t>
            </a:r>
            <a:r>
              <a:rPr lang="de-DE" altLang="de-DE" sz="1400" dirty="0">
                <a:solidFill>
                  <a:srgbClr val="333333"/>
                </a:solidFill>
              </a:rPr>
              <a:t> befindet sich eine mechanische Orgel, der „Salzburger Stier“. Sie wurde 1502 für die Räumlichkeiten des Erzbischofs gebaut. Am heutigen Standort ist sie erst seit dem 17. Jahrhundert. Dreimal täglich spielt der „Salzburger Stier“ eine Melodie, an deren Ende ein stierähnliches Brüllen zu hören ist.</a:t>
            </a:r>
          </a:p>
        </p:txBody>
      </p:sp>
      <p:pic>
        <p:nvPicPr>
          <p:cNvPr id="5" name="Grafik 4" descr="Ein Bild, das Gebäude, Schloss, Berg, draußen enthält.&#10;&#10;Automatisch generierte Beschreibung">
            <a:extLst>
              <a:ext uri="{FF2B5EF4-FFF2-40B4-BE49-F238E27FC236}">
                <a16:creationId xmlns:a16="http://schemas.microsoft.com/office/drawing/2014/main" id="{ED2BF19A-E269-7FD7-6D78-6137CD72A9C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4044"/>
          <a:stretch/>
        </p:blipFill>
        <p:spPr>
          <a:xfrm>
            <a:off x="516376" y="620689"/>
            <a:ext cx="8123800" cy="5202698"/>
          </a:xfrm>
          <a:prstGeom prst="rect">
            <a:avLst/>
          </a:prstGeom>
        </p:spPr>
      </p:pic>
      <p:cxnSp>
        <p:nvCxnSpPr>
          <p:cNvPr id="6" name="Gerade Verbindung mit Pfeil 5">
            <a:extLst>
              <a:ext uri="{FF2B5EF4-FFF2-40B4-BE49-F238E27FC236}">
                <a16:creationId xmlns:a16="http://schemas.microsoft.com/office/drawing/2014/main" id="{4F19FE9D-E26D-FF3F-B3D5-965E2E792926}"/>
              </a:ext>
            </a:extLst>
          </p:cNvPr>
          <p:cNvCxnSpPr>
            <a:cxnSpLocks/>
          </p:cNvCxnSpPr>
          <p:nvPr/>
        </p:nvCxnSpPr>
        <p:spPr bwMode="auto">
          <a:xfrm flipV="1">
            <a:off x="5076056" y="2492896"/>
            <a:ext cx="2304256" cy="3240360"/>
          </a:xfrm>
          <a:prstGeom prst="straightConnector1">
            <a:avLst/>
          </a:prstGeom>
          <a:noFill/>
          <a:ln w="3810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3081300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Foto zeigt die Festung von Süden. Im Zeughaus (A) bewahrte man die Waffen auf. Im 1484 erbauten „Schüttkasten“ (B) wurde Wein, Fleisch und ein Jahresvorrat an Getreide für bis zu 300 Personen gelagert. Mehrmals im Monat musste das Getreide </a:t>
            </a:r>
            <a:r>
              <a:rPr lang="de-DE" altLang="de-DE" sz="1400" dirty="0" err="1">
                <a:solidFill>
                  <a:srgbClr val="333333"/>
                </a:solidFill>
              </a:rPr>
              <a:t>umgeschaufelt</a:t>
            </a:r>
            <a:r>
              <a:rPr lang="de-DE" altLang="de-DE" sz="1400" dirty="0">
                <a:solidFill>
                  <a:srgbClr val="333333"/>
                </a:solidFill>
              </a:rPr>
              <a:t> werden, damit es nicht schlecht wurde.</a:t>
            </a:r>
          </a:p>
        </p:txBody>
      </p:sp>
      <p:pic>
        <p:nvPicPr>
          <p:cNvPr id="5" name="Grafik 4" descr="Ein Bild, das Himmel, draußen, Natur, Berg enthält.&#10;&#10;Automatisch generierte Beschreibung">
            <a:extLst>
              <a:ext uri="{FF2B5EF4-FFF2-40B4-BE49-F238E27FC236}">
                <a16:creationId xmlns:a16="http://schemas.microsoft.com/office/drawing/2014/main" id="{3BF7A0F1-173B-1A96-5740-2CE47959CCF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4084"/>
          <a:stretch/>
        </p:blipFill>
        <p:spPr>
          <a:xfrm>
            <a:off x="503824" y="620690"/>
            <a:ext cx="8136352" cy="5202698"/>
          </a:xfrm>
          <a:prstGeom prst="rect">
            <a:avLst/>
          </a:prstGeom>
        </p:spPr>
      </p:pic>
      <p:sp>
        <p:nvSpPr>
          <p:cNvPr id="6" name="Rechteck 5">
            <a:extLst>
              <a:ext uri="{FF2B5EF4-FFF2-40B4-BE49-F238E27FC236}">
                <a16:creationId xmlns:a16="http://schemas.microsoft.com/office/drawing/2014/main" id="{81A0781E-0603-ED07-1C0A-5356FBCB80CF}"/>
              </a:ext>
            </a:extLst>
          </p:cNvPr>
          <p:cNvSpPr/>
          <p:nvPr/>
        </p:nvSpPr>
        <p:spPr>
          <a:xfrm>
            <a:off x="6125580" y="4169116"/>
            <a:ext cx="370614" cy="477054"/>
          </a:xfrm>
          <a:prstGeom prst="rect">
            <a:avLst/>
          </a:prstGeom>
          <a:noFill/>
        </p:spPr>
        <p:txBody>
          <a:bodyPr wrap="none" lIns="91440" tIns="45720" rIns="91440" bIns="45720">
            <a:spAutoFit/>
          </a:bodyPr>
          <a:lstStyle/>
          <a:p>
            <a:pPr algn="ctr"/>
            <a:r>
              <a:rPr lang="de-DE" sz="2500" b="0" cap="none" spc="0" dirty="0">
                <a:ln w="0">
                  <a:noFill/>
                </a:ln>
                <a:solidFill>
                  <a:srgbClr val="FF0000"/>
                </a:solidFill>
              </a:rPr>
              <a:t>A</a:t>
            </a:r>
          </a:p>
        </p:txBody>
      </p:sp>
      <p:sp>
        <p:nvSpPr>
          <p:cNvPr id="7" name="Rechteck 6">
            <a:extLst>
              <a:ext uri="{FF2B5EF4-FFF2-40B4-BE49-F238E27FC236}">
                <a16:creationId xmlns:a16="http://schemas.microsoft.com/office/drawing/2014/main" id="{D3A3573D-25B4-51A2-943D-C3B0B1EE4275}"/>
              </a:ext>
            </a:extLst>
          </p:cNvPr>
          <p:cNvSpPr/>
          <p:nvPr/>
        </p:nvSpPr>
        <p:spPr>
          <a:xfrm>
            <a:off x="4283968" y="4155253"/>
            <a:ext cx="370614" cy="477054"/>
          </a:xfrm>
          <a:prstGeom prst="rect">
            <a:avLst/>
          </a:prstGeom>
          <a:noFill/>
        </p:spPr>
        <p:txBody>
          <a:bodyPr wrap="none" lIns="91440" tIns="45720" rIns="91440" bIns="45720">
            <a:spAutoFit/>
          </a:bodyPr>
          <a:lstStyle/>
          <a:p>
            <a:pPr algn="ctr"/>
            <a:r>
              <a:rPr lang="de-DE" sz="2500" b="0" cap="none" spc="0" dirty="0">
                <a:ln w="0">
                  <a:noFill/>
                </a:ln>
                <a:solidFill>
                  <a:srgbClr val="FF0000"/>
                </a:solidFill>
              </a:rPr>
              <a:t>B</a:t>
            </a:r>
          </a:p>
        </p:txBody>
      </p:sp>
    </p:spTree>
    <p:extLst>
      <p:ext uri="{BB962C8B-B14F-4D97-AF65-F5344CB8AC3E}">
        <p14:creationId xmlns:p14="http://schemas.microsoft.com/office/powerpoint/2010/main" val="2427994611"/>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1027</Words>
  <Application>Microsoft Office PowerPoint</Application>
  <PresentationFormat>Bildschirmpräsentation (4:3)</PresentationFormat>
  <Paragraphs>41</Paragraphs>
  <Slides>19</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19</vt:i4>
      </vt:variant>
    </vt:vector>
  </HeadingPairs>
  <TitlesOfParts>
    <vt:vector size="25"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69</cp:revision>
  <dcterms:created xsi:type="dcterms:W3CDTF">2011-07-14T19:54:09Z</dcterms:created>
  <dcterms:modified xsi:type="dcterms:W3CDTF">2024-01-18T09:30:51Z</dcterms:modified>
</cp:coreProperties>
</file>