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80"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594" y="6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13.04.2025</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00CA0996-285C-4A78-7340-A152014B260C}"/>
              </a:ext>
            </a:extLst>
          </p:cNvPr>
          <p:cNvSpPr txBox="1">
            <a:spLocks noChangeArrowheads="1"/>
          </p:cNvSpPr>
          <p:nvPr/>
        </p:nvSpPr>
        <p:spPr bwMode="auto">
          <a:xfrm>
            <a:off x="251520" y="746330"/>
            <a:ext cx="8568952"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Medien und Politik</a:t>
            </a:r>
          </a:p>
        </p:txBody>
      </p:sp>
      <p:sp>
        <p:nvSpPr>
          <p:cNvPr id="3" name="Text Box 10"/>
          <p:cNvSpPr txBox="1">
            <a:spLocks noChangeArrowheads="1"/>
          </p:cNvSpPr>
          <p:nvPr/>
        </p:nvSpPr>
        <p:spPr bwMode="auto">
          <a:xfrm>
            <a:off x="395536" y="2127223"/>
            <a:ext cx="3744913" cy="523220"/>
          </a:xfrm>
          <a:prstGeom prst="rect">
            <a:avLst/>
          </a:prstGeom>
          <a:solidFill>
            <a:srgbClr val="FF6600"/>
          </a:solidFill>
          <a:ln>
            <a:solidFill>
              <a:srgbClr val="FF6600"/>
            </a:solidFill>
          </a:ln>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rPr>
              <a:t>früher</a:t>
            </a:r>
          </a:p>
        </p:txBody>
      </p:sp>
      <p:sp>
        <p:nvSpPr>
          <p:cNvPr id="4" name="Pfeil nach unten 3"/>
          <p:cNvSpPr>
            <a:spLocks noChangeArrowheads="1"/>
          </p:cNvSpPr>
          <p:nvPr/>
        </p:nvSpPr>
        <p:spPr bwMode="auto">
          <a:xfrm>
            <a:off x="6538302" y="2820555"/>
            <a:ext cx="287337" cy="431800"/>
          </a:xfrm>
          <a:prstGeom prst="downArrow">
            <a:avLst>
              <a:gd name="adj1" fmla="val 50000"/>
              <a:gd name="adj2" fmla="val 50092"/>
            </a:avLst>
          </a:prstGeom>
          <a:solidFill>
            <a:srgbClr val="FF6600"/>
          </a:solidFill>
          <a:ln w="9525" algn="ctr">
            <a:solidFill>
              <a:srgbClr val="FF66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5" name="Text Box 10"/>
          <p:cNvSpPr txBox="1">
            <a:spLocks noChangeArrowheads="1"/>
          </p:cNvSpPr>
          <p:nvPr/>
        </p:nvSpPr>
        <p:spPr bwMode="auto">
          <a:xfrm>
            <a:off x="4854823" y="2138336"/>
            <a:ext cx="3744000" cy="523220"/>
          </a:xfrm>
          <a:prstGeom prst="rect">
            <a:avLst/>
          </a:prstGeom>
          <a:solidFill>
            <a:srgbClr val="FF6600"/>
          </a:solidFill>
          <a:ln w="9525" algn="ctr">
            <a:solidFill>
              <a:srgbClr val="FF6600"/>
            </a:solidFill>
            <a:miter lim="800000"/>
            <a:headEnd/>
            <a:tailEnd/>
          </a:ln>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rPr>
              <a:t>heute zusätzlich</a:t>
            </a:r>
          </a:p>
        </p:txBody>
      </p:sp>
      <p:sp>
        <p:nvSpPr>
          <p:cNvPr id="6" name="Text Box 10"/>
          <p:cNvSpPr txBox="1">
            <a:spLocks noChangeArrowheads="1"/>
          </p:cNvSpPr>
          <p:nvPr/>
        </p:nvSpPr>
        <p:spPr bwMode="auto">
          <a:xfrm>
            <a:off x="324098" y="3298097"/>
            <a:ext cx="388778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Plakate</a:t>
            </a:r>
          </a:p>
        </p:txBody>
      </p:sp>
      <p:sp>
        <p:nvSpPr>
          <p:cNvPr id="7" name="Text Box 10"/>
          <p:cNvSpPr txBox="1">
            <a:spLocks noChangeArrowheads="1"/>
          </p:cNvSpPr>
          <p:nvPr/>
        </p:nvSpPr>
        <p:spPr bwMode="auto">
          <a:xfrm>
            <a:off x="4721460" y="3306406"/>
            <a:ext cx="3887788"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rPr>
              <a:t>Online-Kampagnen</a:t>
            </a:r>
          </a:p>
          <a:p>
            <a:pPr algn="ctr" eaLnBrk="1" hangingPunct="1">
              <a:spcBef>
                <a:spcPts val="0"/>
              </a:spcBef>
            </a:pPr>
            <a:r>
              <a:rPr lang="de-DE" altLang="de-DE" sz="2800" dirty="0">
                <a:solidFill>
                  <a:srgbClr val="333333"/>
                </a:solidFill>
                <a:latin typeface="Calibri" panose="020F0502020204030204" pitchFamily="34" charset="0"/>
              </a:rPr>
              <a:t>und interaktive Kommunikation</a:t>
            </a:r>
          </a:p>
          <a:p>
            <a:pPr algn="ctr" eaLnBrk="1" hangingPunct="1">
              <a:spcBef>
                <a:spcPts val="0"/>
              </a:spcBef>
            </a:pPr>
            <a:r>
              <a:rPr lang="de-DE" altLang="de-DE" sz="2800" dirty="0">
                <a:solidFill>
                  <a:srgbClr val="333333"/>
                </a:solidFill>
                <a:latin typeface="Calibri" panose="020F0502020204030204" pitchFamily="34" charset="0"/>
              </a:rPr>
              <a:t>in sozialen Medien</a:t>
            </a:r>
          </a:p>
        </p:txBody>
      </p:sp>
      <p:sp>
        <p:nvSpPr>
          <p:cNvPr id="8" name="Pfeil nach unten 7"/>
          <p:cNvSpPr>
            <a:spLocks noChangeArrowheads="1"/>
          </p:cNvSpPr>
          <p:nvPr/>
        </p:nvSpPr>
        <p:spPr bwMode="auto">
          <a:xfrm>
            <a:off x="2140723" y="2829734"/>
            <a:ext cx="287337" cy="431800"/>
          </a:xfrm>
          <a:prstGeom prst="downArrow">
            <a:avLst>
              <a:gd name="adj1" fmla="val 50000"/>
              <a:gd name="adj2" fmla="val 50092"/>
            </a:avLst>
          </a:prstGeom>
          <a:solidFill>
            <a:srgbClr val="FF6600"/>
          </a:solidFill>
          <a:ln w="9525" algn="ctr">
            <a:solidFill>
              <a:srgbClr val="FF66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9" name="Text Box 10"/>
          <p:cNvSpPr txBox="1">
            <a:spLocks noChangeArrowheads="1"/>
          </p:cNvSpPr>
          <p:nvPr/>
        </p:nvSpPr>
        <p:spPr bwMode="auto">
          <a:xfrm>
            <a:off x="314537" y="3906745"/>
            <a:ext cx="388778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rPr>
              <a:t>Zeitungen</a:t>
            </a:r>
          </a:p>
        </p:txBody>
      </p:sp>
      <p:sp>
        <p:nvSpPr>
          <p:cNvPr id="12" name="Text Box 10"/>
          <p:cNvSpPr txBox="1">
            <a:spLocks noChangeArrowheads="1"/>
          </p:cNvSpPr>
          <p:nvPr/>
        </p:nvSpPr>
        <p:spPr bwMode="auto">
          <a:xfrm>
            <a:off x="340497" y="4510726"/>
            <a:ext cx="388778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rPr>
              <a:t>Radio</a:t>
            </a:r>
          </a:p>
        </p:txBody>
      </p:sp>
      <p:sp>
        <p:nvSpPr>
          <p:cNvPr id="15" name="Text Box 10"/>
          <p:cNvSpPr txBox="1">
            <a:spLocks noChangeArrowheads="1"/>
          </p:cNvSpPr>
          <p:nvPr/>
        </p:nvSpPr>
        <p:spPr bwMode="auto">
          <a:xfrm>
            <a:off x="1547663" y="1479569"/>
            <a:ext cx="604867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Vermittlung politischer Botschaften …</a:t>
            </a:r>
          </a:p>
        </p:txBody>
      </p:sp>
      <p:sp>
        <p:nvSpPr>
          <p:cNvPr id="16" name="Text Box 10"/>
          <p:cNvSpPr txBox="1">
            <a:spLocks noChangeArrowheads="1"/>
          </p:cNvSpPr>
          <p:nvPr/>
        </p:nvSpPr>
        <p:spPr bwMode="auto">
          <a:xfrm>
            <a:off x="340497" y="5089452"/>
            <a:ext cx="388778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Fernsehen</a:t>
            </a:r>
          </a:p>
        </p:txBody>
      </p:sp>
    </p:spTree>
    <p:extLst>
      <p:ext uri="{BB962C8B-B14F-4D97-AF65-F5344CB8AC3E}">
        <p14:creationId xmlns:p14="http://schemas.microsoft.com/office/powerpoint/2010/main" val="22639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p:bldP spid="7" grpId="0"/>
      <p:bldP spid="8" grpId="0" animBg="1"/>
      <p:bldP spid="9" grpId="0"/>
      <p:bldP spid="12" grpId="0"/>
      <p:bldP spid="15" grpId="0"/>
      <p:bldP spid="16"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„Medien und Politik“ auf den Seiten 120 </a:t>
            </a:r>
            <a:r>
              <a:rPr lang="de-DE" altLang="de-DE" sz="1100" b="0">
                <a:solidFill>
                  <a:schemeClr val="tx1"/>
                </a:solidFill>
                <a:latin typeface="Arial" charset="0"/>
                <a:cs typeface="Arial" charset="0"/>
              </a:rPr>
              <a:t>bis 121 </a:t>
            </a:r>
            <a:r>
              <a:rPr lang="de-DE" altLang="de-DE" sz="1100" b="0" dirty="0">
                <a:solidFill>
                  <a:schemeClr val="tx1"/>
                </a:solidFill>
                <a:latin typeface="Arial" charset="0"/>
                <a:cs typeface="Arial" charset="0"/>
              </a:rPr>
              <a:t>im Schulbuch Bausteine 4.</a:t>
            </a: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2026</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192</Words>
  <Application>Microsoft Office PowerPoint</Application>
  <PresentationFormat>Bildschirmpräsentation (4:3)</PresentationFormat>
  <Paragraphs>30</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Johannes Fuchsberger</cp:lastModifiedBy>
  <cp:revision>59</cp:revision>
  <dcterms:created xsi:type="dcterms:W3CDTF">2011-07-14T19:54:09Z</dcterms:created>
  <dcterms:modified xsi:type="dcterms:W3CDTF">2025-04-13T15:22:08Z</dcterms:modified>
</cp:coreProperties>
</file>