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A4C95C5-4CCA-45F2-85AD-E9508DEBD129}" type="datetimeFigureOut">
              <a:rPr lang="de-AT"/>
              <a:pPr>
                <a:defRPr/>
              </a:pPr>
              <a:t>11.09.2024</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DF0EE9A-CDE2-4F29-8C30-76ECB234A7D8}" type="slidenum">
              <a:rPr lang="de-AT"/>
              <a:pPr>
                <a:defRPr/>
              </a:pPr>
              <a:t>‹Nr.›</a:t>
            </a:fld>
            <a:endParaRPr lang="de-AT"/>
          </a:p>
        </p:txBody>
      </p:sp>
    </p:spTree>
    <p:extLst>
      <p:ext uri="{BB962C8B-B14F-4D97-AF65-F5344CB8AC3E}">
        <p14:creationId xmlns:p14="http://schemas.microsoft.com/office/powerpoint/2010/main" val="25128223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D1615C0-D27B-4B3E-AFC0-1BB87827F8C7}" type="datetimeFigureOut">
              <a:rPr lang="de-AT"/>
              <a:pPr>
                <a:defRPr/>
              </a:pPr>
              <a:t>11.09.2024</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6FDF6EA-8FED-4436-8955-3BBEF2E50BC5}" type="slidenum">
              <a:rPr lang="de-AT"/>
              <a:pPr>
                <a:defRPr/>
              </a:pPr>
              <a:t>‹Nr.›</a:t>
            </a:fld>
            <a:endParaRPr lang="de-AT"/>
          </a:p>
        </p:txBody>
      </p:sp>
    </p:spTree>
    <p:extLst>
      <p:ext uri="{BB962C8B-B14F-4D97-AF65-F5344CB8AC3E}">
        <p14:creationId xmlns:p14="http://schemas.microsoft.com/office/powerpoint/2010/main" val="8696359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0906091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2BF8F3FB-1D2D-4877-9FE9-77E54CE2D864}"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5798244-8A65-45FA-936A-EECE9D0567DE}" type="slidenum">
              <a:rPr lang="de-AT"/>
              <a:pPr>
                <a:defRPr/>
              </a:pPr>
              <a:t>‹Nr.›</a:t>
            </a:fld>
            <a:endParaRPr lang="de-AT"/>
          </a:p>
        </p:txBody>
      </p:sp>
    </p:spTree>
    <p:extLst>
      <p:ext uri="{BB962C8B-B14F-4D97-AF65-F5344CB8AC3E}">
        <p14:creationId xmlns:p14="http://schemas.microsoft.com/office/powerpoint/2010/main" val="2232292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46B7A5C1-E429-4E00-A129-409C3FCE8B53}"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0019FE6-E06A-4CBD-9852-458FB73B3A3B}" type="slidenum">
              <a:rPr lang="de-AT"/>
              <a:pPr>
                <a:defRPr/>
              </a:pPr>
              <a:t>‹Nr.›</a:t>
            </a:fld>
            <a:endParaRPr lang="de-AT"/>
          </a:p>
        </p:txBody>
      </p:sp>
    </p:spTree>
    <p:extLst>
      <p:ext uri="{BB962C8B-B14F-4D97-AF65-F5344CB8AC3E}">
        <p14:creationId xmlns:p14="http://schemas.microsoft.com/office/powerpoint/2010/main" val="3504223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9B838065-64E0-4979-B793-2B1BD0F02E7F}"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F60CA7D0-18B3-4BA2-8D82-F400FC5099A8}" type="slidenum">
              <a:rPr lang="de-AT"/>
              <a:pPr>
                <a:defRPr/>
              </a:pPr>
              <a:t>‹Nr.›</a:t>
            </a:fld>
            <a:endParaRPr lang="de-AT"/>
          </a:p>
        </p:txBody>
      </p:sp>
    </p:spTree>
    <p:extLst>
      <p:ext uri="{BB962C8B-B14F-4D97-AF65-F5344CB8AC3E}">
        <p14:creationId xmlns:p14="http://schemas.microsoft.com/office/powerpoint/2010/main" val="3308953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B18A9E49-1D53-4726-B517-FD2EF6D8C4C7}" type="datetimeFigureOut">
              <a:rPr lang="de-AT"/>
              <a:pPr>
                <a:defRPr/>
              </a:pPr>
              <a:t>11.09.2024</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96DA4217-19A9-429B-97F6-7F7B4ED62E6D}" type="slidenum">
              <a:rPr lang="de-AT"/>
              <a:pPr>
                <a:defRPr/>
              </a:pPr>
              <a:t>‹Nr.›</a:t>
            </a:fld>
            <a:endParaRPr lang="de-AT"/>
          </a:p>
        </p:txBody>
      </p:sp>
    </p:spTree>
    <p:extLst>
      <p:ext uri="{BB962C8B-B14F-4D97-AF65-F5344CB8AC3E}">
        <p14:creationId xmlns:p14="http://schemas.microsoft.com/office/powerpoint/2010/main" val="3552634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A24B63E6-826D-4A05-9ED7-14A624CF1DBB}"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A8D7320E-1F94-40A2-A64C-3642256DD2E4}" type="slidenum">
              <a:rPr lang="de-AT"/>
              <a:pPr>
                <a:defRPr/>
              </a:pPr>
              <a:t>‹Nr.›</a:t>
            </a:fld>
            <a:endParaRPr lang="de-AT"/>
          </a:p>
        </p:txBody>
      </p:sp>
    </p:spTree>
    <p:extLst>
      <p:ext uri="{BB962C8B-B14F-4D97-AF65-F5344CB8AC3E}">
        <p14:creationId xmlns:p14="http://schemas.microsoft.com/office/powerpoint/2010/main" val="3371625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C8DCE5E7-26CE-4BE1-959E-6EB6B4BF8914}" type="datetimeFigureOut">
              <a:rPr lang="de-AT"/>
              <a:pPr>
                <a:defRPr/>
              </a:pPr>
              <a:t>11.09.2024</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8871DBD9-D918-47D3-9477-239419062735}" type="slidenum">
              <a:rPr lang="de-AT"/>
              <a:pPr>
                <a:defRPr/>
              </a:pPr>
              <a:t>‹Nr.›</a:t>
            </a:fld>
            <a:endParaRPr lang="de-AT"/>
          </a:p>
        </p:txBody>
      </p:sp>
    </p:spTree>
    <p:extLst>
      <p:ext uri="{BB962C8B-B14F-4D97-AF65-F5344CB8AC3E}">
        <p14:creationId xmlns:p14="http://schemas.microsoft.com/office/powerpoint/2010/main" val="196091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46746337-C993-451E-90A6-6D0881B495D9}" type="datetimeFigureOut">
              <a:rPr lang="de-AT"/>
              <a:pPr>
                <a:defRPr/>
              </a:pPr>
              <a:t>11.09.2024</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686AC3AB-7E73-4593-96A9-664BBC0204C5}" type="slidenum">
              <a:rPr lang="de-AT"/>
              <a:pPr>
                <a:defRPr/>
              </a:pPr>
              <a:t>‹Nr.›</a:t>
            </a:fld>
            <a:endParaRPr lang="de-AT"/>
          </a:p>
        </p:txBody>
      </p:sp>
    </p:spTree>
    <p:extLst>
      <p:ext uri="{BB962C8B-B14F-4D97-AF65-F5344CB8AC3E}">
        <p14:creationId xmlns:p14="http://schemas.microsoft.com/office/powerpoint/2010/main" val="919453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35FD2216-BBDC-4F39-A83F-8E1AC11F5061}" type="datetimeFigureOut">
              <a:rPr lang="de-AT"/>
              <a:pPr>
                <a:defRPr/>
              </a:pPr>
              <a:t>11.09.2024</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93570E84-BB46-4CFC-920A-42C4EADE61C1}" type="slidenum">
              <a:rPr lang="de-AT"/>
              <a:pPr>
                <a:defRPr/>
              </a:pPr>
              <a:t>‹Nr.›</a:t>
            </a:fld>
            <a:endParaRPr lang="de-AT"/>
          </a:p>
        </p:txBody>
      </p:sp>
    </p:spTree>
    <p:extLst>
      <p:ext uri="{BB962C8B-B14F-4D97-AF65-F5344CB8AC3E}">
        <p14:creationId xmlns:p14="http://schemas.microsoft.com/office/powerpoint/2010/main" val="2993197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A433EA55-08CC-4BCC-9A14-A03935239717}"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49A84DF-12BA-4533-8348-CF1D1F9774B1}" type="slidenum">
              <a:rPr lang="de-AT"/>
              <a:pPr>
                <a:defRPr/>
              </a:pPr>
              <a:t>‹Nr.›</a:t>
            </a:fld>
            <a:endParaRPr lang="de-AT"/>
          </a:p>
        </p:txBody>
      </p:sp>
    </p:spTree>
    <p:extLst>
      <p:ext uri="{BB962C8B-B14F-4D97-AF65-F5344CB8AC3E}">
        <p14:creationId xmlns:p14="http://schemas.microsoft.com/office/powerpoint/2010/main" val="165990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A46FAE8F-2A5B-4C9F-8851-BBAAC28BA387}" type="datetimeFigureOut">
              <a:rPr lang="de-AT"/>
              <a:pPr>
                <a:defRPr/>
              </a:pPr>
              <a:t>11.09.2024</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4084AC15-49DE-4140-8784-7027178AB4ED}" type="slidenum">
              <a:rPr lang="de-AT"/>
              <a:pPr>
                <a:defRPr/>
              </a:pPr>
              <a:t>‹Nr.›</a:t>
            </a:fld>
            <a:endParaRPr lang="de-AT"/>
          </a:p>
        </p:txBody>
      </p:sp>
    </p:spTree>
    <p:extLst>
      <p:ext uri="{BB962C8B-B14F-4D97-AF65-F5344CB8AC3E}">
        <p14:creationId xmlns:p14="http://schemas.microsoft.com/office/powerpoint/2010/main" val="24806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D1DB75B-F541-4E25-AFAE-1D6601F811A5}" type="datetimeFigureOut">
              <a:rPr lang="de-AT"/>
              <a:pPr>
                <a:defRPr/>
              </a:pPr>
              <a:t>11.09.2024</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D478FB9-9DF0-4D5F-8E55-09F21BA1D321}"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19"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1043608" y="1268760"/>
            <a:ext cx="7653536" cy="677863"/>
          </a:xfrm>
        </p:spPr>
        <p:txBody>
          <a:bodyPr/>
          <a:lstStyle/>
          <a:p>
            <a:pPr algn="l"/>
            <a:r>
              <a:rPr lang="de-AT" altLang="de-DE" dirty="0"/>
              <a:t>Mit der Bahn durch Österreich</a:t>
            </a:r>
          </a:p>
        </p:txBody>
      </p:sp>
      <p:sp>
        <p:nvSpPr>
          <p:cNvPr id="3075" name="Inhaltsplatzhalter 2"/>
          <p:cNvSpPr>
            <a:spLocks noGrp="1"/>
          </p:cNvSpPr>
          <p:nvPr>
            <p:ph idx="1"/>
          </p:nvPr>
        </p:nvSpPr>
        <p:spPr>
          <a:xfrm>
            <a:off x="1115616" y="2132857"/>
            <a:ext cx="7128792" cy="2448272"/>
          </a:xfrm>
        </p:spPr>
        <p:txBody>
          <a:bodyPr/>
          <a:lstStyle/>
          <a:p>
            <a:pPr marL="0" indent="0">
              <a:lnSpc>
                <a:spcPct val="150000"/>
              </a:lnSpc>
              <a:buFont typeface="Arial" charset="0"/>
              <a:buNone/>
            </a:pPr>
            <a:r>
              <a:rPr lang="de-AT" altLang="de-DE" sz="2400" dirty="0"/>
              <a:t>Vorteile der Bahn</a:t>
            </a:r>
          </a:p>
          <a:p>
            <a:pPr>
              <a:buFont typeface="Wingdings" panose="05000000000000000000" pitchFamily="2" charset="2"/>
              <a:buChar char="§"/>
            </a:pPr>
            <a:r>
              <a:rPr lang="de-AT" altLang="de-DE" sz="1800" b="0" dirty="0"/>
              <a:t>umweltschonend</a:t>
            </a:r>
          </a:p>
          <a:p>
            <a:pPr>
              <a:buFont typeface="Wingdings" panose="05000000000000000000" pitchFamily="2" charset="2"/>
              <a:buChar char="§"/>
            </a:pPr>
            <a:r>
              <a:rPr lang="de-AT" altLang="de-DE" sz="1800" b="0" dirty="0"/>
              <a:t>Transport großer Mengen im Güterverkehr</a:t>
            </a:r>
          </a:p>
          <a:p>
            <a:pPr>
              <a:buFont typeface="Wingdings" panose="05000000000000000000" pitchFamily="2" charset="2"/>
              <a:buChar char="§"/>
            </a:pPr>
            <a:r>
              <a:rPr lang="de-AT" altLang="de-DE" sz="1800" b="0" dirty="0"/>
              <a:t>Entspannung (Buch lesen, Musik hören, schlafen …)</a:t>
            </a:r>
          </a:p>
          <a:p>
            <a:pPr>
              <a:buFont typeface="Wingdings" panose="05000000000000000000" pitchFamily="2" charset="2"/>
              <a:buChar char="§"/>
            </a:pPr>
            <a:r>
              <a:rPr lang="de-AT" altLang="de-DE" sz="1800" b="0" dirty="0"/>
              <a:t>Ermäßigungen für Jugendliche, Senioren und Gruppenreisen</a:t>
            </a:r>
          </a:p>
          <a:p>
            <a:pPr>
              <a:buFont typeface="Wingdings" panose="05000000000000000000" pitchFamily="2" charset="2"/>
              <a:buChar char="§"/>
            </a:pPr>
            <a:r>
              <a:rPr lang="de-AT" altLang="de-DE" sz="1800" b="0" dirty="0"/>
              <a:t>Massentransportmittel</a:t>
            </a:r>
          </a:p>
          <a:p>
            <a:pPr marL="0" indent="0" algn="ctr">
              <a:lnSpc>
                <a:spcPct val="150000"/>
              </a:lnSpc>
              <a:buFont typeface="Arial" charset="0"/>
              <a:buNone/>
            </a:pPr>
            <a:endParaRPr lang="de-AT" altLang="de-DE" sz="1800" b="0" dirty="0"/>
          </a:p>
          <a:p>
            <a:pPr marL="0" indent="0">
              <a:buFont typeface="Arial" charset="0"/>
              <a:buNone/>
            </a:pPr>
            <a:r>
              <a:rPr lang="de-AT" altLang="de-DE" sz="2400" dirty="0"/>
              <a:t>Nachteile der Bahn</a:t>
            </a:r>
            <a:endParaRPr lang="de-AT" altLang="de-DE" sz="1800" dirty="0"/>
          </a:p>
          <a:p>
            <a:pPr>
              <a:buFont typeface="Wingdings" panose="05000000000000000000" pitchFamily="2" charset="2"/>
              <a:buChar char="§"/>
            </a:pPr>
            <a:r>
              <a:rPr lang="de-AT" altLang="de-DE" sz="1800" b="0" dirty="0"/>
              <a:t>oft lange Fahrtzeiten</a:t>
            </a:r>
          </a:p>
          <a:p>
            <a:pPr>
              <a:buFont typeface="Wingdings" panose="05000000000000000000" pitchFamily="2" charset="2"/>
              <a:buChar char="§"/>
            </a:pPr>
            <a:r>
              <a:rPr lang="de-AT" altLang="de-DE" sz="1800" b="0" dirty="0"/>
              <a:t>unflexibel (Fahrplan)</a:t>
            </a:r>
          </a:p>
          <a:p>
            <a:pPr>
              <a:buFont typeface="Wingdings" panose="05000000000000000000" pitchFamily="2" charset="2"/>
              <a:buChar char="§"/>
            </a:pPr>
            <a:r>
              <a:rPr lang="de-AT" altLang="de-DE" sz="1800" b="0" dirty="0"/>
              <a:t>Verspätungen</a:t>
            </a:r>
            <a:endParaRPr altLang="de-DE" sz="1800" b="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3075">
                                            <p:txEl>
                                              <p:pRg st="1" end="1"/>
                                            </p:txEl>
                                          </p:spTgt>
                                        </p:tgtEl>
                                        <p:attrNameLst>
                                          <p:attrName>style.visibility</p:attrName>
                                        </p:attrNameLst>
                                      </p:cBhvr>
                                      <p:to>
                                        <p:strVal val="visible"/>
                                      </p:to>
                                    </p:set>
                                    <p:anim calcmode="lin" valueType="num">
                                      <p:cBhvr additive="base">
                                        <p:cTn id="15"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 calcmode="lin" valueType="num">
                                      <p:cBhvr additive="base">
                                        <p:cTn id="21"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3075">
                                            <p:txEl>
                                              <p:pRg st="3" end="3"/>
                                            </p:txEl>
                                          </p:spTgt>
                                        </p:tgtEl>
                                        <p:attrNameLst>
                                          <p:attrName>style.visibility</p:attrName>
                                        </p:attrNameLst>
                                      </p:cBhvr>
                                      <p:to>
                                        <p:strVal val="visible"/>
                                      </p:to>
                                    </p:set>
                                    <p:anim calcmode="lin" valueType="num">
                                      <p:cBhvr additive="base">
                                        <p:cTn id="27"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xEl>
                                              <p:pRg st="4" end="4"/>
                                            </p:txEl>
                                          </p:spTgt>
                                        </p:tgtEl>
                                        <p:attrNameLst>
                                          <p:attrName>style.visibility</p:attrName>
                                        </p:attrNameLst>
                                      </p:cBhvr>
                                      <p:to>
                                        <p:strVal val="visible"/>
                                      </p:to>
                                    </p:set>
                                    <p:anim calcmode="lin" valueType="num">
                                      <p:cBhvr additive="base">
                                        <p:cTn id="33"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nodeType="clickEffect">
                                  <p:stCondLst>
                                    <p:cond delay="0"/>
                                  </p:stCondLst>
                                  <p:childTnLst>
                                    <p:set>
                                      <p:cBhvr>
                                        <p:cTn id="38" dur="1" fill="hold">
                                          <p:stCondLst>
                                            <p:cond delay="0"/>
                                          </p:stCondLst>
                                        </p:cTn>
                                        <p:tgtEl>
                                          <p:spTgt spid="3075">
                                            <p:txEl>
                                              <p:pRg st="5" end="5"/>
                                            </p:txEl>
                                          </p:spTgt>
                                        </p:tgtEl>
                                        <p:attrNameLst>
                                          <p:attrName>style.visibility</p:attrName>
                                        </p:attrNameLst>
                                      </p:cBhvr>
                                      <p:to>
                                        <p:strVal val="visible"/>
                                      </p:to>
                                    </p:set>
                                    <p:anim calcmode="lin" valueType="num">
                                      <p:cBhvr additive="base">
                                        <p:cTn id="39" dur="500" fill="hold"/>
                                        <p:tgtEl>
                                          <p:spTgt spid="3075">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075">
                                            <p:txEl>
                                              <p:pRg st="7" end="7"/>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3075">
                                            <p:txEl>
                                              <p:pRg st="8" end="8"/>
                                            </p:txEl>
                                          </p:spTgt>
                                        </p:tgtEl>
                                        <p:attrNameLst>
                                          <p:attrName>style.visibility</p:attrName>
                                        </p:attrNameLst>
                                      </p:cBhvr>
                                      <p:to>
                                        <p:strVal val="visible"/>
                                      </p:to>
                                    </p:set>
                                    <p:anim calcmode="lin" valueType="num">
                                      <p:cBhvr additive="base">
                                        <p:cTn id="49" dur="500" fill="hold"/>
                                        <p:tgtEl>
                                          <p:spTgt spid="307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07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3075">
                                            <p:txEl>
                                              <p:pRg st="9" end="9"/>
                                            </p:txEl>
                                          </p:spTgt>
                                        </p:tgtEl>
                                        <p:attrNameLst>
                                          <p:attrName>style.visibility</p:attrName>
                                        </p:attrNameLst>
                                      </p:cBhvr>
                                      <p:to>
                                        <p:strVal val="visible"/>
                                      </p:to>
                                    </p:set>
                                    <p:anim calcmode="lin" valueType="num">
                                      <p:cBhvr additive="base">
                                        <p:cTn id="55" dur="500" fill="hold"/>
                                        <p:tgtEl>
                                          <p:spTgt spid="307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07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3075">
                                            <p:txEl>
                                              <p:pRg st="10" end="10"/>
                                            </p:txEl>
                                          </p:spTgt>
                                        </p:tgtEl>
                                        <p:attrNameLst>
                                          <p:attrName>style.visibility</p:attrName>
                                        </p:attrNameLst>
                                      </p:cBhvr>
                                      <p:to>
                                        <p:strVal val="visible"/>
                                      </p:to>
                                    </p:set>
                                    <p:anim calcmode="lin" valueType="num">
                                      <p:cBhvr additive="base">
                                        <p:cTn id="61" dur="500" fill="hold"/>
                                        <p:tgtEl>
                                          <p:spTgt spid="3075">
                                            <p:txEl>
                                              <p:pRg st="10" end="1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07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 Werden wir überrollt“ auf den Seiten 66 und 67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Vertiefung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Mit der Bahn durch Österreich</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209</cp:revision>
  <dcterms:created xsi:type="dcterms:W3CDTF">2013-10-08T07:58:50Z</dcterms:created>
  <dcterms:modified xsi:type="dcterms:W3CDTF">2024-09-11T08:49:52Z</dcterms:modified>
</cp:coreProperties>
</file>