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Welt wird aufgeteilt</a:t>
            </a:r>
          </a:p>
        </p:txBody>
      </p:sp>
      <p:sp>
        <p:nvSpPr>
          <p:cNvPr id="3" name="Text Box 10">
            <a:extLst>
              <a:ext uri="{FF2B5EF4-FFF2-40B4-BE49-F238E27FC236}">
                <a16:creationId xmlns:a16="http://schemas.microsoft.com/office/drawing/2014/main" id="{EA0FDEA6-BF86-8A8E-7461-CA0102C9D7E3}"/>
              </a:ext>
            </a:extLst>
          </p:cNvPr>
          <p:cNvSpPr txBox="1">
            <a:spLocks noChangeArrowheads="1"/>
          </p:cNvSpPr>
          <p:nvPr/>
        </p:nvSpPr>
        <p:spPr bwMode="auto">
          <a:xfrm>
            <a:off x="300038" y="2205038"/>
            <a:ext cx="3384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Kolonialmächte</a:t>
            </a:r>
          </a:p>
        </p:txBody>
      </p:sp>
      <p:sp>
        <p:nvSpPr>
          <p:cNvPr id="4" name="Text Box 10">
            <a:extLst>
              <a:ext uri="{FF2B5EF4-FFF2-40B4-BE49-F238E27FC236}">
                <a16:creationId xmlns:a16="http://schemas.microsoft.com/office/drawing/2014/main" id="{C166461F-A48A-4C66-5353-48E5F996CBB1}"/>
              </a:ext>
            </a:extLst>
          </p:cNvPr>
          <p:cNvSpPr txBox="1">
            <a:spLocks noChangeArrowheads="1"/>
          </p:cNvSpPr>
          <p:nvPr/>
        </p:nvSpPr>
        <p:spPr bwMode="auto">
          <a:xfrm>
            <a:off x="422275" y="2762250"/>
            <a:ext cx="302418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Großbritannien</a:t>
            </a:r>
          </a:p>
          <a:p>
            <a:pPr algn="ctr" eaLnBrk="1" hangingPunct="1"/>
            <a:r>
              <a:rPr lang="de-DE" altLang="de-DE" sz="2400" dirty="0">
                <a:solidFill>
                  <a:srgbClr val="333333"/>
                </a:solidFill>
                <a:latin typeface="Calibri" panose="020F0502020204030204" pitchFamily="34" charset="0"/>
              </a:rPr>
              <a:t>Frankreich</a:t>
            </a:r>
          </a:p>
          <a:p>
            <a:pPr algn="ctr" eaLnBrk="1" hangingPunct="1"/>
            <a:r>
              <a:rPr lang="de-DE" altLang="de-DE" sz="2400" dirty="0">
                <a:solidFill>
                  <a:srgbClr val="333333"/>
                </a:solidFill>
                <a:latin typeface="Calibri" panose="020F0502020204030204" pitchFamily="34" charset="0"/>
              </a:rPr>
              <a:t>Deutsches Reich</a:t>
            </a:r>
          </a:p>
          <a:p>
            <a:pPr algn="ctr" eaLnBrk="1" hangingPunct="1"/>
            <a:r>
              <a:rPr lang="de-DE" altLang="de-DE" sz="2400" dirty="0">
                <a:solidFill>
                  <a:srgbClr val="333333"/>
                </a:solidFill>
                <a:latin typeface="Calibri" panose="020F0502020204030204" pitchFamily="34" charset="0"/>
              </a:rPr>
              <a:t>Russland</a:t>
            </a:r>
          </a:p>
        </p:txBody>
      </p:sp>
      <p:sp>
        <p:nvSpPr>
          <p:cNvPr id="5" name="Pfeil nach unten 18">
            <a:extLst>
              <a:ext uri="{FF2B5EF4-FFF2-40B4-BE49-F238E27FC236}">
                <a16:creationId xmlns:a16="http://schemas.microsoft.com/office/drawing/2014/main" id="{9A29BA6C-05FE-AA79-D2D5-CB0B61675DB2}"/>
              </a:ext>
            </a:extLst>
          </p:cNvPr>
          <p:cNvSpPr>
            <a:spLocks noChangeArrowheads="1"/>
          </p:cNvSpPr>
          <p:nvPr/>
        </p:nvSpPr>
        <p:spPr bwMode="auto">
          <a:xfrm rot="16200000">
            <a:off x="4128293" y="1364457"/>
            <a:ext cx="1223963" cy="2254250"/>
          </a:xfrm>
          <a:prstGeom prst="downArrow">
            <a:avLst>
              <a:gd name="adj1" fmla="val 50000"/>
              <a:gd name="adj2" fmla="val 4977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6" name="Text Box 10">
            <a:extLst>
              <a:ext uri="{FF2B5EF4-FFF2-40B4-BE49-F238E27FC236}">
                <a16:creationId xmlns:a16="http://schemas.microsoft.com/office/drawing/2014/main" id="{39BA0D24-FA64-F781-2609-E781E3069373}"/>
              </a:ext>
            </a:extLst>
          </p:cNvPr>
          <p:cNvSpPr txBox="1">
            <a:spLocks noChangeArrowheads="1"/>
          </p:cNvSpPr>
          <p:nvPr/>
        </p:nvSpPr>
        <p:spPr bwMode="auto">
          <a:xfrm>
            <a:off x="5340350" y="2222500"/>
            <a:ext cx="33845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Kolonien</a:t>
            </a:r>
          </a:p>
        </p:txBody>
      </p:sp>
      <p:sp>
        <p:nvSpPr>
          <p:cNvPr id="7" name="Text Box 10">
            <a:extLst>
              <a:ext uri="{FF2B5EF4-FFF2-40B4-BE49-F238E27FC236}">
                <a16:creationId xmlns:a16="http://schemas.microsoft.com/office/drawing/2014/main" id="{443362D2-6429-3BEF-4E70-F80F799928C8}"/>
              </a:ext>
            </a:extLst>
          </p:cNvPr>
          <p:cNvSpPr txBox="1">
            <a:spLocks noChangeArrowheads="1"/>
          </p:cNvSpPr>
          <p:nvPr/>
        </p:nvSpPr>
        <p:spPr bwMode="auto">
          <a:xfrm>
            <a:off x="5527675" y="2762250"/>
            <a:ext cx="302418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in</a:t>
            </a:r>
          </a:p>
          <a:p>
            <a:pPr algn="ctr" eaLnBrk="1" hangingPunct="1"/>
            <a:r>
              <a:rPr lang="de-DE" altLang="de-DE" sz="2400">
                <a:solidFill>
                  <a:srgbClr val="333333"/>
                </a:solidFill>
                <a:latin typeface="Calibri" panose="020F0502020204030204" pitchFamily="34" charset="0"/>
              </a:rPr>
              <a:t>Afrika</a:t>
            </a:r>
          </a:p>
          <a:p>
            <a:pPr algn="ctr" eaLnBrk="1" hangingPunct="1"/>
            <a:r>
              <a:rPr lang="de-DE" altLang="de-DE" sz="2400">
                <a:solidFill>
                  <a:srgbClr val="333333"/>
                </a:solidFill>
                <a:latin typeface="Calibri" panose="020F0502020204030204" pitchFamily="34" charset="0"/>
              </a:rPr>
              <a:t>Asien</a:t>
            </a:r>
          </a:p>
          <a:p>
            <a:pPr algn="ctr" eaLnBrk="1" hangingPunct="1"/>
            <a:r>
              <a:rPr lang="de-DE" altLang="de-DE" sz="2400">
                <a:solidFill>
                  <a:srgbClr val="333333"/>
                </a:solidFill>
                <a:latin typeface="Calibri" panose="020F0502020204030204" pitchFamily="34" charset="0"/>
              </a:rPr>
              <a:t>Australien</a:t>
            </a:r>
          </a:p>
          <a:p>
            <a:pPr algn="ctr" eaLnBrk="1" hangingPunct="1"/>
            <a:r>
              <a:rPr lang="de-DE" altLang="de-DE" sz="2400">
                <a:solidFill>
                  <a:srgbClr val="333333"/>
                </a:solidFill>
                <a:latin typeface="Calibri" panose="020F0502020204030204" pitchFamily="34" charset="0"/>
              </a:rPr>
              <a:t>Amerika</a:t>
            </a:r>
          </a:p>
        </p:txBody>
      </p:sp>
      <p:sp>
        <p:nvSpPr>
          <p:cNvPr id="8" name="Text Box 10">
            <a:extLst>
              <a:ext uri="{FF2B5EF4-FFF2-40B4-BE49-F238E27FC236}">
                <a16:creationId xmlns:a16="http://schemas.microsoft.com/office/drawing/2014/main" id="{7005315B-3848-2E14-4E98-74491D573E9E}"/>
              </a:ext>
            </a:extLst>
          </p:cNvPr>
          <p:cNvSpPr txBox="1">
            <a:spLocks noChangeArrowheads="1"/>
          </p:cNvSpPr>
          <p:nvPr/>
        </p:nvSpPr>
        <p:spPr bwMode="auto">
          <a:xfrm>
            <a:off x="3059113" y="2276475"/>
            <a:ext cx="30241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gründen</a:t>
            </a:r>
          </a:p>
        </p:txBody>
      </p:sp>
      <p:sp>
        <p:nvSpPr>
          <p:cNvPr id="9" name="Nach oben gebogener Pfeil 23">
            <a:extLst>
              <a:ext uri="{FF2B5EF4-FFF2-40B4-BE49-F238E27FC236}">
                <a16:creationId xmlns:a16="http://schemas.microsoft.com/office/drawing/2014/main" id="{78ABD20C-CA90-78A9-68B1-68824D35EB7A}"/>
              </a:ext>
            </a:extLst>
          </p:cNvPr>
          <p:cNvSpPr/>
          <p:nvPr/>
        </p:nvSpPr>
        <p:spPr bwMode="auto">
          <a:xfrm flipH="1">
            <a:off x="1449388" y="4330091"/>
            <a:ext cx="6291262" cy="1873250"/>
          </a:xfrm>
          <a:prstGeom prst="bentUpArrow">
            <a:avLst>
              <a:gd name="adj1" fmla="val 36174"/>
              <a:gd name="adj2" fmla="val 33215"/>
              <a:gd name="adj3" fmla="val 39460"/>
            </a:avLst>
          </a:prstGeom>
          <a:solidFill>
            <a:schemeClr val="accent6">
              <a:lumMod val="40000"/>
              <a:lumOff val="60000"/>
            </a:schemeClr>
          </a:solidFill>
          <a:ln>
            <a:noFill/>
          </a:ln>
          <a:effectLst/>
        </p:spPr>
        <p:txBody>
          <a:bodyPr anchor="ctr"/>
          <a:lstStyle/>
          <a:p>
            <a:pPr>
              <a:defRPr/>
            </a:pPr>
            <a:endParaRPr lang="de-AT"/>
          </a:p>
        </p:txBody>
      </p:sp>
      <p:sp>
        <p:nvSpPr>
          <p:cNvPr id="10" name="Text Box 10">
            <a:extLst>
              <a:ext uri="{FF2B5EF4-FFF2-40B4-BE49-F238E27FC236}">
                <a16:creationId xmlns:a16="http://schemas.microsoft.com/office/drawing/2014/main" id="{492A453C-D008-E841-EF28-6212C2AF3596}"/>
              </a:ext>
            </a:extLst>
          </p:cNvPr>
          <p:cNvSpPr txBox="1">
            <a:spLocks noChangeArrowheads="1"/>
          </p:cNvSpPr>
          <p:nvPr/>
        </p:nvSpPr>
        <p:spPr bwMode="auto">
          <a:xfrm>
            <a:off x="2339975" y="5427531"/>
            <a:ext cx="5256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sichern Macht</a:t>
            </a:r>
          </a:p>
          <a:p>
            <a:pPr algn="ctr" eaLnBrk="1" hangingPunct="1"/>
            <a:r>
              <a:rPr lang="de-DE" altLang="de-DE" sz="2400" dirty="0">
                <a:solidFill>
                  <a:srgbClr val="333333"/>
                </a:solidFill>
                <a:latin typeface="Calibri" panose="020F0502020204030204" pitchFamily="34" charset="0"/>
              </a:rPr>
              <a:t>bringen Vorteile für die Wirtschaft</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p:bldP spid="7" grpId="0"/>
      <p:bldP spid="8"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„Die Welt wird aufgeteilt“ auf den Seiten 82 bis 83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Words>
  <Application>Microsoft Office PowerPoint</Application>
  <PresentationFormat>Bildschirmpräsentation (4:3)</PresentationFormat>
  <Paragraphs>34</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2023-11-23T19:30:57Z</dcterms:modified>
</cp:coreProperties>
</file>