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6" r:id="rId2"/>
    <p:sldId id="293"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CD0CE8-B043-CE02-6CB5-DF304C238A02}"/>
              </a:ext>
            </a:extLst>
          </p:cNvPr>
          <p:cNvSpPr>
            <a:spLocks noGrp="1"/>
          </p:cNvSpPr>
          <p:nvPr>
            <p:ph type="title"/>
          </p:nvPr>
        </p:nvSpPr>
        <p:spPr>
          <a:xfrm>
            <a:off x="539750" y="2708652"/>
            <a:ext cx="8229600" cy="677108"/>
          </a:xfrm>
        </p:spPr>
        <p:txBody>
          <a:bodyPr/>
          <a:lstStyle/>
          <a:p>
            <a:r>
              <a:rPr lang="de-AT" altLang="de-DE" dirty="0"/>
              <a:t>Formen des Wassers</a:t>
            </a:r>
          </a:p>
        </p:txBody>
      </p:sp>
    </p:spTree>
    <p:extLst>
      <p:ext uri="{BB962C8B-B14F-4D97-AF65-F5344CB8AC3E}">
        <p14:creationId xmlns:p14="http://schemas.microsoft.com/office/powerpoint/2010/main" val="2225484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40978826-DF3D-BADA-E161-749F358A830F}"/>
              </a:ext>
            </a:extLst>
          </p:cNvPr>
          <p:cNvSpPr>
            <a:spLocks noGrp="1"/>
          </p:cNvSpPr>
          <p:nvPr>
            <p:ph type="title"/>
          </p:nvPr>
        </p:nvSpPr>
        <p:spPr>
          <a:xfrm>
            <a:off x="1692276" y="1265238"/>
            <a:ext cx="5743574" cy="677862"/>
          </a:xfrm>
          <a:solidFill>
            <a:schemeClr val="bg1"/>
          </a:solidFill>
          <a:ln w="19050">
            <a:solidFill>
              <a:srgbClr val="FF9933"/>
            </a:solidFill>
            <a:miter lim="800000"/>
            <a:headEnd/>
            <a:tailEnd/>
          </a:ln>
        </p:spPr>
        <p:txBody>
          <a:bodyPr/>
          <a:lstStyle/>
          <a:p>
            <a:r>
              <a:rPr lang="de-AT" altLang="de-DE"/>
              <a:t>Formen des Wassers</a:t>
            </a:r>
          </a:p>
        </p:txBody>
      </p:sp>
      <p:sp>
        <p:nvSpPr>
          <p:cNvPr id="5" name="Textfeld 4">
            <a:extLst>
              <a:ext uri="{FF2B5EF4-FFF2-40B4-BE49-F238E27FC236}">
                <a16:creationId xmlns:a16="http://schemas.microsoft.com/office/drawing/2014/main" id="{76ACF806-9351-5752-8EB8-7323B1119754}"/>
              </a:ext>
            </a:extLst>
          </p:cNvPr>
          <p:cNvSpPr txBox="1">
            <a:spLocks noChangeArrowheads="1"/>
          </p:cNvSpPr>
          <p:nvPr/>
        </p:nvSpPr>
        <p:spPr bwMode="auto">
          <a:xfrm>
            <a:off x="987425" y="2976563"/>
            <a:ext cx="1296988" cy="400050"/>
          </a:xfrm>
          <a:prstGeom prst="rect">
            <a:avLst/>
          </a:prstGeom>
          <a:noFill/>
          <a:ln w="19050">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rgbClr val="000000"/>
                </a:solidFill>
                <a:latin typeface="Calibri" panose="020F0502020204030204" pitchFamily="34" charset="0"/>
              </a:rPr>
              <a:t>feste Form</a:t>
            </a:r>
          </a:p>
        </p:txBody>
      </p:sp>
      <p:sp>
        <p:nvSpPr>
          <p:cNvPr id="6" name="Textfeld 5">
            <a:extLst>
              <a:ext uri="{FF2B5EF4-FFF2-40B4-BE49-F238E27FC236}">
                <a16:creationId xmlns:a16="http://schemas.microsoft.com/office/drawing/2014/main" id="{2721142E-1DD8-6E17-F118-DD47AD2294D0}"/>
              </a:ext>
            </a:extLst>
          </p:cNvPr>
          <p:cNvSpPr txBox="1">
            <a:spLocks noChangeArrowheads="1"/>
          </p:cNvSpPr>
          <p:nvPr/>
        </p:nvSpPr>
        <p:spPr bwMode="auto">
          <a:xfrm>
            <a:off x="3851275" y="2976563"/>
            <a:ext cx="1568450" cy="400050"/>
          </a:xfrm>
          <a:prstGeom prst="rect">
            <a:avLst/>
          </a:prstGeom>
          <a:noFill/>
          <a:ln w="19050">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rgbClr val="000000"/>
                </a:solidFill>
                <a:latin typeface="Calibri" panose="020F0502020204030204" pitchFamily="34" charset="0"/>
              </a:rPr>
              <a:t>flüssige Form</a:t>
            </a:r>
          </a:p>
        </p:txBody>
      </p:sp>
      <p:sp>
        <p:nvSpPr>
          <p:cNvPr id="7" name="Textfeld 6">
            <a:extLst>
              <a:ext uri="{FF2B5EF4-FFF2-40B4-BE49-F238E27FC236}">
                <a16:creationId xmlns:a16="http://schemas.microsoft.com/office/drawing/2014/main" id="{92A68411-E712-3A47-C721-3401D7CF0B35}"/>
              </a:ext>
            </a:extLst>
          </p:cNvPr>
          <p:cNvSpPr txBox="1">
            <a:spLocks noChangeArrowheads="1"/>
          </p:cNvSpPr>
          <p:nvPr/>
        </p:nvSpPr>
        <p:spPr bwMode="auto">
          <a:xfrm>
            <a:off x="6913563" y="2976563"/>
            <a:ext cx="1257300" cy="400050"/>
          </a:xfrm>
          <a:prstGeom prst="rect">
            <a:avLst/>
          </a:prstGeom>
          <a:noFill/>
          <a:ln w="19050">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rgbClr val="000000"/>
                </a:solidFill>
                <a:latin typeface="Calibri" panose="020F0502020204030204" pitchFamily="34" charset="0"/>
              </a:rPr>
              <a:t> </a:t>
            </a:r>
            <a:r>
              <a:rPr lang="de-AT" altLang="de-DE" sz="2000" b="0">
                <a:solidFill>
                  <a:srgbClr val="000000"/>
                </a:solidFill>
                <a:latin typeface="Calibri" panose="020F0502020204030204" pitchFamily="34" charset="0"/>
              </a:rPr>
              <a:t>gasförmig</a:t>
            </a:r>
          </a:p>
        </p:txBody>
      </p:sp>
      <p:cxnSp>
        <p:nvCxnSpPr>
          <p:cNvPr id="8" name="Gerade Verbindung mit Pfeil 7">
            <a:extLst>
              <a:ext uri="{FF2B5EF4-FFF2-40B4-BE49-F238E27FC236}">
                <a16:creationId xmlns:a16="http://schemas.microsoft.com/office/drawing/2014/main" id="{033976D3-03E1-9B4A-14BF-100067C29571}"/>
              </a:ext>
            </a:extLst>
          </p:cNvPr>
          <p:cNvCxnSpPr/>
          <p:nvPr/>
        </p:nvCxnSpPr>
        <p:spPr>
          <a:xfrm>
            <a:off x="971550" y="3687763"/>
            <a:ext cx="360363" cy="0"/>
          </a:xfrm>
          <a:prstGeom prst="straightConnector1">
            <a:avLst/>
          </a:prstGeom>
          <a:ln w="28575">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D86B8682-23F0-6F9F-564C-0C61870018A5}"/>
              </a:ext>
            </a:extLst>
          </p:cNvPr>
          <p:cNvCxnSpPr/>
          <p:nvPr/>
        </p:nvCxnSpPr>
        <p:spPr>
          <a:xfrm>
            <a:off x="3851275" y="3689350"/>
            <a:ext cx="360363" cy="0"/>
          </a:xfrm>
          <a:prstGeom prst="straightConnector1">
            <a:avLst/>
          </a:prstGeom>
          <a:ln w="28575">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F703ED37-71F0-20A7-6630-107D80B2DD35}"/>
              </a:ext>
            </a:extLst>
          </p:cNvPr>
          <p:cNvCxnSpPr/>
          <p:nvPr/>
        </p:nvCxnSpPr>
        <p:spPr>
          <a:xfrm>
            <a:off x="6948488" y="3687763"/>
            <a:ext cx="360362" cy="0"/>
          </a:xfrm>
          <a:prstGeom prst="straightConnector1">
            <a:avLst/>
          </a:prstGeom>
          <a:ln w="28575">
            <a:solidFill>
              <a:srgbClr val="FF9933"/>
            </a:solidFill>
            <a:tailEnd type="arrow"/>
          </a:ln>
        </p:spPr>
        <p:style>
          <a:lnRef idx="1">
            <a:schemeClr val="accent1"/>
          </a:lnRef>
          <a:fillRef idx="0">
            <a:schemeClr val="accent1"/>
          </a:fillRef>
          <a:effectRef idx="0">
            <a:schemeClr val="accent1"/>
          </a:effectRef>
          <a:fontRef idx="minor">
            <a:schemeClr val="tx1"/>
          </a:fontRef>
        </p:style>
      </p:cxnSp>
      <p:sp>
        <p:nvSpPr>
          <p:cNvPr id="11" name="Textfeld 10">
            <a:extLst>
              <a:ext uri="{FF2B5EF4-FFF2-40B4-BE49-F238E27FC236}">
                <a16:creationId xmlns:a16="http://schemas.microsoft.com/office/drawing/2014/main" id="{229C7BD3-6675-A98C-F69A-AF5B274DF4E6}"/>
              </a:ext>
            </a:extLst>
          </p:cNvPr>
          <p:cNvSpPr txBox="1">
            <a:spLocks noChangeArrowheads="1"/>
          </p:cNvSpPr>
          <p:nvPr/>
        </p:nvSpPr>
        <p:spPr bwMode="auto">
          <a:xfrm>
            <a:off x="1403350" y="3505200"/>
            <a:ext cx="746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rgbClr val="000000"/>
                </a:solidFill>
                <a:latin typeface="Calibri" panose="020F0502020204030204" pitchFamily="34" charset="0"/>
              </a:rPr>
              <a:t>als Eis</a:t>
            </a:r>
          </a:p>
        </p:txBody>
      </p:sp>
      <p:sp>
        <p:nvSpPr>
          <p:cNvPr id="12" name="Textfeld 11">
            <a:extLst>
              <a:ext uri="{FF2B5EF4-FFF2-40B4-BE49-F238E27FC236}">
                <a16:creationId xmlns:a16="http://schemas.microsoft.com/office/drawing/2014/main" id="{93871691-A4C1-C201-2E12-F7357DD6AF22}"/>
              </a:ext>
            </a:extLst>
          </p:cNvPr>
          <p:cNvSpPr txBox="1">
            <a:spLocks noChangeArrowheads="1"/>
          </p:cNvSpPr>
          <p:nvPr/>
        </p:nvSpPr>
        <p:spPr bwMode="auto">
          <a:xfrm>
            <a:off x="4356100" y="3503613"/>
            <a:ext cx="1173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rgbClr val="000000"/>
                </a:solidFill>
                <a:latin typeface="Calibri" panose="020F0502020204030204" pitchFamily="34" charset="0"/>
              </a:rPr>
              <a:t>als Wasser</a:t>
            </a:r>
          </a:p>
        </p:txBody>
      </p:sp>
      <p:sp>
        <p:nvSpPr>
          <p:cNvPr id="13" name="Textfeld 12">
            <a:extLst>
              <a:ext uri="{FF2B5EF4-FFF2-40B4-BE49-F238E27FC236}">
                <a16:creationId xmlns:a16="http://schemas.microsoft.com/office/drawing/2014/main" id="{6C002A85-B8B0-8A6B-0036-4C8A48840FC1}"/>
              </a:ext>
            </a:extLst>
          </p:cNvPr>
          <p:cNvSpPr txBox="1">
            <a:spLocks noChangeArrowheads="1"/>
          </p:cNvSpPr>
          <p:nvPr/>
        </p:nvSpPr>
        <p:spPr bwMode="auto">
          <a:xfrm>
            <a:off x="7380288" y="3503613"/>
            <a:ext cx="11191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rgbClr val="000000"/>
                </a:solidFill>
                <a:latin typeface="Calibri" panose="020F0502020204030204" pitchFamily="34" charset="0"/>
              </a:rPr>
              <a:t>als Dampf</a:t>
            </a:r>
          </a:p>
        </p:txBody>
      </p:sp>
      <p:cxnSp>
        <p:nvCxnSpPr>
          <p:cNvPr id="14" name="Gerade Verbindung 14">
            <a:extLst>
              <a:ext uri="{FF2B5EF4-FFF2-40B4-BE49-F238E27FC236}">
                <a16:creationId xmlns:a16="http://schemas.microsoft.com/office/drawing/2014/main" id="{3A2034F3-84F1-17B8-72CB-275374C74E14}"/>
              </a:ext>
            </a:extLst>
          </p:cNvPr>
          <p:cNvCxnSpPr/>
          <p:nvPr/>
        </p:nvCxnSpPr>
        <p:spPr>
          <a:xfrm>
            <a:off x="4572000" y="1958975"/>
            <a:ext cx="0" cy="457200"/>
          </a:xfrm>
          <a:prstGeom prst="line">
            <a:avLst/>
          </a:prstGeom>
          <a:ln w="1905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15" name="Gerade Verbindung 17">
            <a:extLst>
              <a:ext uri="{FF2B5EF4-FFF2-40B4-BE49-F238E27FC236}">
                <a16:creationId xmlns:a16="http://schemas.microsoft.com/office/drawing/2014/main" id="{6843BF3D-0068-D52F-A7B2-5766CF205FBE}"/>
              </a:ext>
            </a:extLst>
          </p:cNvPr>
          <p:cNvCxnSpPr/>
          <p:nvPr/>
        </p:nvCxnSpPr>
        <p:spPr>
          <a:xfrm>
            <a:off x="1636713" y="2416175"/>
            <a:ext cx="5743575" cy="0"/>
          </a:xfrm>
          <a:prstGeom prst="line">
            <a:avLst/>
          </a:prstGeom>
          <a:ln w="1905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16" name="Gerade Verbindung 26">
            <a:extLst>
              <a:ext uri="{FF2B5EF4-FFF2-40B4-BE49-F238E27FC236}">
                <a16:creationId xmlns:a16="http://schemas.microsoft.com/office/drawing/2014/main" id="{D4AD5249-6BC9-7386-6E17-40C1652F0C52}"/>
              </a:ext>
            </a:extLst>
          </p:cNvPr>
          <p:cNvCxnSpPr>
            <a:endCxn id="5" idx="0"/>
          </p:cNvCxnSpPr>
          <p:nvPr/>
        </p:nvCxnSpPr>
        <p:spPr>
          <a:xfrm>
            <a:off x="1636713" y="2416175"/>
            <a:ext cx="0" cy="587375"/>
          </a:xfrm>
          <a:prstGeom prst="line">
            <a:avLst/>
          </a:prstGeom>
          <a:ln w="1905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17" name="Gerade Verbindung 28">
            <a:extLst>
              <a:ext uri="{FF2B5EF4-FFF2-40B4-BE49-F238E27FC236}">
                <a16:creationId xmlns:a16="http://schemas.microsoft.com/office/drawing/2014/main" id="{86E155E9-4A54-3F60-6726-7FED9CC68AAD}"/>
              </a:ext>
            </a:extLst>
          </p:cNvPr>
          <p:cNvCxnSpPr/>
          <p:nvPr/>
        </p:nvCxnSpPr>
        <p:spPr>
          <a:xfrm>
            <a:off x="4572000" y="2408238"/>
            <a:ext cx="0" cy="560387"/>
          </a:xfrm>
          <a:prstGeom prst="line">
            <a:avLst/>
          </a:prstGeom>
          <a:ln w="1905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18" name="Gerade Verbindung 29">
            <a:extLst>
              <a:ext uri="{FF2B5EF4-FFF2-40B4-BE49-F238E27FC236}">
                <a16:creationId xmlns:a16="http://schemas.microsoft.com/office/drawing/2014/main" id="{6BA22327-CD15-A465-B808-C6AE700D95E9}"/>
              </a:ext>
            </a:extLst>
          </p:cNvPr>
          <p:cNvCxnSpPr/>
          <p:nvPr/>
        </p:nvCxnSpPr>
        <p:spPr>
          <a:xfrm>
            <a:off x="7380288" y="2427288"/>
            <a:ext cx="0" cy="560387"/>
          </a:xfrm>
          <a:prstGeom prst="line">
            <a:avLst/>
          </a:prstGeom>
          <a:ln w="19050">
            <a:solidFill>
              <a:srgbClr val="FF9933"/>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a:t>
            </a:r>
            <a:r>
              <a:rPr lang="de-DE" altLang="de-DE" sz="1200" kern="0" dirty="0">
                <a:latin typeface="Arial" pitchFamily="34" charset="0"/>
              </a:rPr>
              <a:t>Tafelbild bezieht sich auf das Thema „Wasser – wichtigstes Lebensmittel“ auf den Seiten 28 und 29 </a:t>
            </a:r>
            <a:r>
              <a:rPr lang="de-DE" altLang="de-DE" sz="1200" kern="0" dirty="0">
                <a:solidFill>
                  <a:srgbClr val="000000"/>
                </a:solidFill>
                <a:latin typeface="Arial" pitchFamily="34" charset="0"/>
              </a:rPr>
              <a:t>im 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204</Words>
  <Application>Microsoft Office PowerPoint</Application>
  <PresentationFormat>Bildschirmpräsentation (4:3)</PresentationFormat>
  <Paragraphs>26</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Formen des Wassers</vt:lpstr>
      <vt:lpstr>Formen des Wassers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200</cp:revision>
  <dcterms:created xsi:type="dcterms:W3CDTF">2013-10-08T07:58:50Z</dcterms:created>
  <dcterms:modified xsi:type="dcterms:W3CDTF">2023-08-31T07:24:05Z</dcterms:modified>
</cp:coreProperties>
</file>