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Kriege in der Neuzeit</a:t>
            </a:r>
          </a:p>
        </p:txBody>
      </p:sp>
      <p:sp>
        <p:nvSpPr>
          <p:cNvPr id="16" name="Text Box 10">
            <a:extLst>
              <a:ext uri="{FF2B5EF4-FFF2-40B4-BE49-F238E27FC236}">
                <a16:creationId xmlns:a16="http://schemas.microsoft.com/office/drawing/2014/main" id="{924B89A9-FC37-BC72-8455-09A49B34ED97}"/>
              </a:ext>
            </a:extLst>
          </p:cNvPr>
          <p:cNvSpPr txBox="1">
            <a:spLocks noChangeArrowheads="1"/>
          </p:cNvSpPr>
          <p:nvPr/>
        </p:nvSpPr>
        <p:spPr bwMode="auto">
          <a:xfrm>
            <a:off x="4139830" y="2686697"/>
            <a:ext cx="4824536"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Auslöser:</a:t>
            </a:r>
          </a:p>
          <a:p>
            <a:pPr algn="ctr" eaLnBrk="1" hangingPunct="1">
              <a:spcBef>
                <a:spcPts val="0"/>
              </a:spcBef>
            </a:pPr>
            <a:r>
              <a:rPr lang="de-DE" altLang="de-DE" sz="2800" dirty="0">
                <a:solidFill>
                  <a:srgbClr val="333333"/>
                </a:solidFill>
                <a:latin typeface="Calibri" panose="020F0502020204030204" pitchFamily="34" charset="0"/>
              </a:rPr>
              <a:t>Spannungen zwischen Katholiken und Protestanten aufgrund von Macht und Religion führen 1618 zum Prager Fenstersturz</a:t>
            </a:r>
          </a:p>
        </p:txBody>
      </p:sp>
      <p:sp>
        <p:nvSpPr>
          <p:cNvPr id="17" name="Pfeil nach unten 3">
            <a:extLst>
              <a:ext uri="{FF2B5EF4-FFF2-40B4-BE49-F238E27FC236}">
                <a16:creationId xmlns:a16="http://schemas.microsoft.com/office/drawing/2014/main" id="{B2AA1B67-4004-0D72-8BFF-70F5507AC7C3}"/>
              </a:ext>
            </a:extLst>
          </p:cNvPr>
          <p:cNvSpPr>
            <a:spLocks noChangeArrowheads="1"/>
          </p:cNvSpPr>
          <p:nvPr/>
        </p:nvSpPr>
        <p:spPr bwMode="auto">
          <a:xfrm>
            <a:off x="2123007" y="1495737"/>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Pfeil nach unten 5">
            <a:extLst>
              <a:ext uri="{FF2B5EF4-FFF2-40B4-BE49-F238E27FC236}">
                <a16:creationId xmlns:a16="http://schemas.microsoft.com/office/drawing/2014/main" id="{CB4BA367-6412-07C5-AE9B-A90BACBD800B}"/>
              </a:ext>
            </a:extLst>
          </p:cNvPr>
          <p:cNvSpPr>
            <a:spLocks noChangeArrowheads="1"/>
          </p:cNvSpPr>
          <p:nvPr/>
        </p:nvSpPr>
        <p:spPr bwMode="auto">
          <a:xfrm>
            <a:off x="6408108" y="1495736"/>
            <a:ext cx="288925" cy="360363"/>
          </a:xfrm>
          <a:prstGeom prst="downArrow">
            <a:avLst>
              <a:gd name="adj1" fmla="val 50000"/>
              <a:gd name="adj2" fmla="val 4985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Pfeil nach unten 7">
            <a:extLst>
              <a:ext uri="{FF2B5EF4-FFF2-40B4-BE49-F238E27FC236}">
                <a16:creationId xmlns:a16="http://schemas.microsoft.com/office/drawing/2014/main" id="{25E88313-039B-F4DB-6E5B-5CC41CD11E11}"/>
              </a:ext>
            </a:extLst>
          </p:cNvPr>
          <p:cNvSpPr>
            <a:spLocks noChangeArrowheads="1"/>
          </p:cNvSpPr>
          <p:nvPr/>
        </p:nvSpPr>
        <p:spPr bwMode="auto">
          <a:xfrm>
            <a:off x="6407636" y="2275229"/>
            <a:ext cx="288925" cy="360363"/>
          </a:xfrm>
          <a:prstGeom prst="downArrow">
            <a:avLst>
              <a:gd name="adj1" fmla="val 50000"/>
              <a:gd name="adj2" fmla="val 4985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Text Box 10">
            <a:extLst>
              <a:ext uri="{FF2B5EF4-FFF2-40B4-BE49-F238E27FC236}">
                <a16:creationId xmlns:a16="http://schemas.microsoft.com/office/drawing/2014/main" id="{46450221-709D-05F4-82BD-C60C04AAD567}"/>
              </a:ext>
            </a:extLst>
          </p:cNvPr>
          <p:cNvSpPr txBox="1">
            <a:spLocks noChangeArrowheads="1"/>
          </p:cNvSpPr>
          <p:nvPr/>
        </p:nvSpPr>
        <p:spPr bwMode="auto">
          <a:xfrm>
            <a:off x="4624184" y="5634616"/>
            <a:ext cx="385582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Westfälischer Frieden (1648)</a:t>
            </a:r>
          </a:p>
        </p:txBody>
      </p:sp>
      <p:sp>
        <p:nvSpPr>
          <p:cNvPr id="21" name="Text Box 10">
            <a:extLst>
              <a:ext uri="{FF2B5EF4-FFF2-40B4-BE49-F238E27FC236}">
                <a16:creationId xmlns:a16="http://schemas.microsoft.com/office/drawing/2014/main" id="{19050E52-2FE2-3C14-CA34-5800AEDA756B}"/>
              </a:ext>
            </a:extLst>
          </p:cNvPr>
          <p:cNvSpPr txBox="1">
            <a:spLocks noChangeArrowheads="1"/>
          </p:cNvSpPr>
          <p:nvPr/>
        </p:nvSpPr>
        <p:spPr bwMode="auto">
          <a:xfrm>
            <a:off x="467544" y="1804054"/>
            <a:ext cx="359984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Bauernkriege</a:t>
            </a:r>
          </a:p>
        </p:txBody>
      </p:sp>
      <p:sp>
        <p:nvSpPr>
          <p:cNvPr id="22" name="Text Box 10">
            <a:extLst>
              <a:ext uri="{FF2B5EF4-FFF2-40B4-BE49-F238E27FC236}">
                <a16:creationId xmlns:a16="http://schemas.microsoft.com/office/drawing/2014/main" id="{1011C5B8-C222-0C67-8218-B9DF11A470A1}"/>
              </a:ext>
            </a:extLst>
          </p:cNvPr>
          <p:cNvSpPr txBox="1">
            <a:spLocks noChangeArrowheads="1"/>
          </p:cNvSpPr>
          <p:nvPr/>
        </p:nvSpPr>
        <p:spPr bwMode="auto">
          <a:xfrm>
            <a:off x="4752175" y="1804054"/>
            <a:ext cx="359984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Dreißigjähriger Krieg</a:t>
            </a:r>
          </a:p>
        </p:txBody>
      </p:sp>
      <p:sp>
        <p:nvSpPr>
          <p:cNvPr id="23" name="Pfeil nach unten 14">
            <a:extLst>
              <a:ext uri="{FF2B5EF4-FFF2-40B4-BE49-F238E27FC236}">
                <a16:creationId xmlns:a16="http://schemas.microsoft.com/office/drawing/2014/main" id="{711A6089-002D-B06C-EF87-046BDB10DAB4}"/>
              </a:ext>
            </a:extLst>
          </p:cNvPr>
          <p:cNvSpPr>
            <a:spLocks noChangeArrowheads="1"/>
          </p:cNvSpPr>
          <p:nvPr/>
        </p:nvSpPr>
        <p:spPr bwMode="auto">
          <a:xfrm>
            <a:off x="2123005" y="2326335"/>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4C20B3E3-BC0A-B472-B4D0-765D50867284}"/>
              </a:ext>
            </a:extLst>
          </p:cNvPr>
          <p:cNvSpPr txBox="1">
            <a:spLocks noChangeArrowheads="1"/>
          </p:cNvSpPr>
          <p:nvPr/>
        </p:nvSpPr>
        <p:spPr bwMode="auto">
          <a:xfrm>
            <a:off x="458088" y="2689811"/>
            <a:ext cx="3599849"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Auslöser:</a:t>
            </a:r>
          </a:p>
          <a:p>
            <a:pPr algn="ctr" eaLnBrk="1" hangingPunct="1">
              <a:spcBef>
                <a:spcPts val="0"/>
              </a:spcBef>
            </a:pPr>
            <a:r>
              <a:rPr lang="de-DE" altLang="de-DE" sz="2800" dirty="0">
                <a:solidFill>
                  <a:srgbClr val="333333"/>
                </a:solidFill>
                <a:latin typeface="Calibri" panose="020F0502020204030204" pitchFamily="34" charset="0"/>
              </a:rPr>
              <a:t>Bäuerinnen und Bauern wehren sich gegen die Unterdrückung</a:t>
            </a:r>
          </a:p>
        </p:txBody>
      </p:sp>
      <p:sp>
        <p:nvSpPr>
          <p:cNvPr id="25" name="Pfeil nach unten 16">
            <a:extLst>
              <a:ext uri="{FF2B5EF4-FFF2-40B4-BE49-F238E27FC236}">
                <a16:creationId xmlns:a16="http://schemas.microsoft.com/office/drawing/2014/main" id="{5405680B-5661-E34D-EAEC-FF1A82D59058}"/>
              </a:ext>
            </a:extLst>
          </p:cNvPr>
          <p:cNvSpPr>
            <a:spLocks noChangeArrowheads="1"/>
          </p:cNvSpPr>
          <p:nvPr/>
        </p:nvSpPr>
        <p:spPr bwMode="auto">
          <a:xfrm>
            <a:off x="6407636" y="5314134"/>
            <a:ext cx="288925" cy="360363"/>
          </a:xfrm>
          <a:prstGeom prst="downArrow">
            <a:avLst>
              <a:gd name="adj1" fmla="val 50000"/>
              <a:gd name="adj2" fmla="val 4985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18" grpId="0" animBg="1"/>
      <p:bldP spid="19" grpId="0" animBg="1"/>
      <p:bldP spid="20" grpId="0"/>
      <p:bldP spid="21" grpId="0"/>
      <p:bldP spid="22" grpId="0"/>
      <p:bldP spid="23" grpId="0" animBg="1"/>
      <p:bldP spid="24" grpId="0"/>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„Gegenreformation“ auf den Seiten 16 bis 17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Words>
  <Application>Microsoft Office PowerPoint</Application>
  <PresentationFormat>Bildschirmpräsentation (4:3)</PresentationFormat>
  <Paragraphs>27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2023-11-24T18:08:20Z</dcterms:modified>
</cp:coreProperties>
</file>