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56"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333333"/>
    <a:srgbClr val="CFD6A8"/>
    <a:srgbClr val="A5B75E"/>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12.12.2022</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23556"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F0AEC498-1BF3-495E-B7C5-DCC15B974CF9}" type="slidenum">
              <a:rPr lang="de-AT" altLang="de-DE" sz="1200" smtClean="0"/>
              <a:pPr eaLnBrk="1" hangingPunct="1"/>
              <a:t>1</a:t>
            </a:fld>
            <a:endParaRPr lang="de-AT" altLang="de-DE"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32884DC9-D284-5897-6930-CE8A5142091E}"/>
              </a:ext>
            </a:extLst>
          </p:cNvPr>
          <p:cNvSpPr txBox="1">
            <a:spLocks noChangeArrowheads="1"/>
          </p:cNvSpPr>
          <p:nvPr/>
        </p:nvSpPr>
        <p:spPr bwMode="auto">
          <a:xfrm>
            <a:off x="557720" y="746330"/>
            <a:ext cx="8028558"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Ägyptische Hierarchie</a:t>
            </a:r>
          </a:p>
        </p:txBody>
      </p:sp>
      <p:grpSp>
        <p:nvGrpSpPr>
          <p:cNvPr id="3" name="Group 2">
            <a:extLst>
              <a:ext uri="{FF2B5EF4-FFF2-40B4-BE49-F238E27FC236}">
                <a16:creationId xmlns:a16="http://schemas.microsoft.com/office/drawing/2014/main" id="{D9B63C29-CB5A-A778-4CC4-3F5BD61CBB32}"/>
              </a:ext>
            </a:extLst>
          </p:cNvPr>
          <p:cNvGrpSpPr>
            <a:grpSpLocks/>
          </p:cNvGrpSpPr>
          <p:nvPr/>
        </p:nvGrpSpPr>
        <p:grpSpPr bwMode="auto">
          <a:xfrm>
            <a:off x="179388" y="3232150"/>
            <a:ext cx="8640762" cy="2200275"/>
            <a:chOff x="900" y="4770"/>
            <a:chExt cx="14955" cy="3765"/>
          </a:xfrm>
        </p:grpSpPr>
        <p:grpSp>
          <p:nvGrpSpPr>
            <p:cNvPr id="4" name="Group 3">
              <a:extLst>
                <a:ext uri="{FF2B5EF4-FFF2-40B4-BE49-F238E27FC236}">
                  <a16:creationId xmlns:a16="http://schemas.microsoft.com/office/drawing/2014/main" id="{536F4EFC-6534-F630-2E92-EEA17CD3DFBA}"/>
                </a:ext>
              </a:extLst>
            </p:cNvPr>
            <p:cNvGrpSpPr>
              <a:grpSpLocks/>
            </p:cNvGrpSpPr>
            <p:nvPr/>
          </p:nvGrpSpPr>
          <p:grpSpPr bwMode="auto">
            <a:xfrm>
              <a:off x="900" y="4770"/>
              <a:ext cx="3135" cy="750"/>
              <a:chOff x="900" y="4770"/>
              <a:chExt cx="3135" cy="750"/>
            </a:xfrm>
          </p:grpSpPr>
          <p:cxnSp>
            <p:nvCxnSpPr>
              <p:cNvPr id="24" name="AutoShape 4">
                <a:extLst>
                  <a:ext uri="{FF2B5EF4-FFF2-40B4-BE49-F238E27FC236}">
                    <a16:creationId xmlns:a16="http://schemas.microsoft.com/office/drawing/2014/main" id="{C68F4000-83B3-76BD-DF71-F6300B95A78B}"/>
                  </a:ext>
                </a:extLst>
              </p:cNvPr>
              <p:cNvCxnSpPr>
                <a:cxnSpLocks noChangeShapeType="1"/>
              </p:cNvCxnSpPr>
              <p:nvPr/>
            </p:nvCxnSpPr>
            <p:spPr bwMode="auto">
              <a:xfrm>
                <a:off x="900" y="4770"/>
                <a:ext cx="3135" cy="1"/>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cxnSp>
            <p:nvCxnSpPr>
              <p:cNvPr id="30" name="AutoShape 5">
                <a:extLst>
                  <a:ext uri="{FF2B5EF4-FFF2-40B4-BE49-F238E27FC236}">
                    <a16:creationId xmlns:a16="http://schemas.microsoft.com/office/drawing/2014/main" id="{59FEDF2E-784F-B9A2-2D22-2AD554F73132}"/>
                  </a:ext>
                </a:extLst>
              </p:cNvPr>
              <p:cNvCxnSpPr>
                <a:cxnSpLocks noChangeShapeType="1"/>
              </p:cNvCxnSpPr>
              <p:nvPr/>
            </p:nvCxnSpPr>
            <p:spPr bwMode="auto">
              <a:xfrm>
                <a:off x="4020" y="4785"/>
                <a:ext cx="0" cy="735"/>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grpSp>
        <p:grpSp>
          <p:nvGrpSpPr>
            <p:cNvPr id="5" name="Group 6">
              <a:extLst>
                <a:ext uri="{FF2B5EF4-FFF2-40B4-BE49-F238E27FC236}">
                  <a16:creationId xmlns:a16="http://schemas.microsoft.com/office/drawing/2014/main" id="{6FB7CC6E-F3AE-F016-40CD-A16DDC4AE34D}"/>
                </a:ext>
              </a:extLst>
            </p:cNvPr>
            <p:cNvGrpSpPr>
              <a:grpSpLocks/>
            </p:cNvGrpSpPr>
            <p:nvPr/>
          </p:nvGrpSpPr>
          <p:grpSpPr bwMode="auto">
            <a:xfrm>
              <a:off x="4020" y="5535"/>
              <a:ext cx="2430" cy="750"/>
              <a:chOff x="900" y="4770"/>
              <a:chExt cx="3135" cy="750"/>
            </a:xfrm>
          </p:grpSpPr>
          <p:cxnSp>
            <p:nvCxnSpPr>
              <p:cNvPr id="22" name="AutoShape 7">
                <a:extLst>
                  <a:ext uri="{FF2B5EF4-FFF2-40B4-BE49-F238E27FC236}">
                    <a16:creationId xmlns:a16="http://schemas.microsoft.com/office/drawing/2014/main" id="{71043B66-4E79-B9EF-0412-FA71D4D9A6CA}"/>
                  </a:ext>
                </a:extLst>
              </p:cNvPr>
              <p:cNvCxnSpPr>
                <a:cxnSpLocks noChangeShapeType="1"/>
              </p:cNvCxnSpPr>
              <p:nvPr/>
            </p:nvCxnSpPr>
            <p:spPr bwMode="auto">
              <a:xfrm>
                <a:off x="900" y="4770"/>
                <a:ext cx="3135" cy="1"/>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cxnSp>
            <p:nvCxnSpPr>
              <p:cNvPr id="23" name="AutoShape 8">
                <a:extLst>
                  <a:ext uri="{FF2B5EF4-FFF2-40B4-BE49-F238E27FC236}">
                    <a16:creationId xmlns:a16="http://schemas.microsoft.com/office/drawing/2014/main" id="{997A475A-6D15-7E1F-E66A-A02273AF35D1}"/>
                  </a:ext>
                </a:extLst>
              </p:cNvPr>
              <p:cNvCxnSpPr>
                <a:cxnSpLocks noChangeShapeType="1"/>
              </p:cNvCxnSpPr>
              <p:nvPr/>
            </p:nvCxnSpPr>
            <p:spPr bwMode="auto">
              <a:xfrm>
                <a:off x="4020" y="4785"/>
                <a:ext cx="0" cy="735"/>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grpSp>
        <p:grpSp>
          <p:nvGrpSpPr>
            <p:cNvPr id="6" name="Group 9">
              <a:extLst>
                <a:ext uri="{FF2B5EF4-FFF2-40B4-BE49-F238E27FC236}">
                  <a16:creationId xmlns:a16="http://schemas.microsoft.com/office/drawing/2014/main" id="{A52A7470-52B4-F586-5A54-87E04158AB42}"/>
                </a:ext>
              </a:extLst>
            </p:cNvPr>
            <p:cNvGrpSpPr>
              <a:grpSpLocks/>
            </p:cNvGrpSpPr>
            <p:nvPr/>
          </p:nvGrpSpPr>
          <p:grpSpPr bwMode="auto">
            <a:xfrm>
              <a:off x="6450" y="6285"/>
              <a:ext cx="3135" cy="750"/>
              <a:chOff x="900" y="4770"/>
              <a:chExt cx="3135" cy="750"/>
            </a:xfrm>
          </p:grpSpPr>
          <p:cxnSp>
            <p:nvCxnSpPr>
              <p:cNvPr id="20" name="AutoShape 10">
                <a:extLst>
                  <a:ext uri="{FF2B5EF4-FFF2-40B4-BE49-F238E27FC236}">
                    <a16:creationId xmlns:a16="http://schemas.microsoft.com/office/drawing/2014/main" id="{A149A1BC-04C3-64C6-5D5D-B143092442A6}"/>
                  </a:ext>
                </a:extLst>
              </p:cNvPr>
              <p:cNvCxnSpPr>
                <a:cxnSpLocks noChangeShapeType="1"/>
              </p:cNvCxnSpPr>
              <p:nvPr/>
            </p:nvCxnSpPr>
            <p:spPr bwMode="auto">
              <a:xfrm>
                <a:off x="900" y="4770"/>
                <a:ext cx="3135" cy="1"/>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cxnSp>
            <p:nvCxnSpPr>
              <p:cNvPr id="21" name="AutoShape 11">
                <a:extLst>
                  <a:ext uri="{FF2B5EF4-FFF2-40B4-BE49-F238E27FC236}">
                    <a16:creationId xmlns:a16="http://schemas.microsoft.com/office/drawing/2014/main" id="{A621BA21-4053-C4DE-E3DD-FCDB2A701C86}"/>
                  </a:ext>
                </a:extLst>
              </p:cNvPr>
              <p:cNvCxnSpPr>
                <a:cxnSpLocks noChangeShapeType="1"/>
              </p:cNvCxnSpPr>
              <p:nvPr/>
            </p:nvCxnSpPr>
            <p:spPr bwMode="auto">
              <a:xfrm>
                <a:off x="4020" y="4785"/>
                <a:ext cx="0" cy="735"/>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grpSp>
        <p:grpSp>
          <p:nvGrpSpPr>
            <p:cNvPr id="7" name="Group 12">
              <a:extLst>
                <a:ext uri="{FF2B5EF4-FFF2-40B4-BE49-F238E27FC236}">
                  <a16:creationId xmlns:a16="http://schemas.microsoft.com/office/drawing/2014/main" id="{5B5AA6EB-B5FA-CF07-855E-68BDF12D734E}"/>
                </a:ext>
              </a:extLst>
            </p:cNvPr>
            <p:cNvGrpSpPr>
              <a:grpSpLocks/>
            </p:cNvGrpSpPr>
            <p:nvPr/>
          </p:nvGrpSpPr>
          <p:grpSpPr bwMode="auto">
            <a:xfrm>
              <a:off x="9585" y="7035"/>
              <a:ext cx="3135" cy="750"/>
              <a:chOff x="900" y="4770"/>
              <a:chExt cx="3135" cy="750"/>
            </a:xfrm>
          </p:grpSpPr>
          <p:cxnSp>
            <p:nvCxnSpPr>
              <p:cNvPr id="18" name="AutoShape 13">
                <a:extLst>
                  <a:ext uri="{FF2B5EF4-FFF2-40B4-BE49-F238E27FC236}">
                    <a16:creationId xmlns:a16="http://schemas.microsoft.com/office/drawing/2014/main" id="{CD3822F0-FC4D-D32C-1DD9-81E8F3913C69}"/>
                  </a:ext>
                </a:extLst>
              </p:cNvPr>
              <p:cNvCxnSpPr>
                <a:cxnSpLocks noChangeShapeType="1"/>
              </p:cNvCxnSpPr>
              <p:nvPr/>
            </p:nvCxnSpPr>
            <p:spPr bwMode="auto">
              <a:xfrm>
                <a:off x="900" y="4770"/>
                <a:ext cx="3135" cy="1"/>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cxnSp>
            <p:nvCxnSpPr>
              <p:cNvPr id="19" name="AutoShape 14">
                <a:extLst>
                  <a:ext uri="{FF2B5EF4-FFF2-40B4-BE49-F238E27FC236}">
                    <a16:creationId xmlns:a16="http://schemas.microsoft.com/office/drawing/2014/main" id="{441D2E1B-0D9F-D898-CB7C-CE73E0FF795A}"/>
                  </a:ext>
                </a:extLst>
              </p:cNvPr>
              <p:cNvCxnSpPr>
                <a:cxnSpLocks noChangeShapeType="1"/>
              </p:cNvCxnSpPr>
              <p:nvPr/>
            </p:nvCxnSpPr>
            <p:spPr bwMode="auto">
              <a:xfrm>
                <a:off x="4020" y="4785"/>
                <a:ext cx="0" cy="735"/>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grpSp>
        <p:grpSp>
          <p:nvGrpSpPr>
            <p:cNvPr id="8" name="Group 15">
              <a:extLst>
                <a:ext uri="{FF2B5EF4-FFF2-40B4-BE49-F238E27FC236}">
                  <a16:creationId xmlns:a16="http://schemas.microsoft.com/office/drawing/2014/main" id="{F28FD494-011E-19A1-4ED2-BD00A0FED27F}"/>
                </a:ext>
              </a:extLst>
            </p:cNvPr>
            <p:cNvGrpSpPr>
              <a:grpSpLocks/>
            </p:cNvGrpSpPr>
            <p:nvPr/>
          </p:nvGrpSpPr>
          <p:grpSpPr bwMode="auto">
            <a:xfrm>
              <a:off x="12720" y="7785"/>
              <a:ext cx="3135" cy="750"/>
              <a:chOff x="900" y="4770"/>
              <a:chExt cx="3135" cy="750"/>
            </a:xfrm>
          </p:grpSpPr>
          <p:cxnSp>
            <p:nvCxnSpPr>
              <p:cNvPr id="9" name="AutoShape 16">
                <a:extLst>
                  <a:ext uri="{FF2B5EF4-FFF2-40B4-BE49-F238E27FC236}">
                    <a16:creationId xmlns:a16="http://schemas.microsoft.com/office/drawing/2014/main" id="{F89049D6-7BEB-E77E-6ADF-6E6794115046}"/>
                  </a:ext>
                </a:extLst>
              </p:cNvPr>
              <p:cNvCxnSpPr>
                <a:cxnSpLocks noChangeShapeType="1"/>
              </p:cNvCxnSpPr>
              <p:nvPr/>
            </p:nvCxnSpPr>
            <p:spPr bwMode="auto">
              <a:xfrm>
                <a:off x="900" y="4770"/>
                <a:ext cx="3135" cy="1"/>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cxnSp>
            <p:nvCxnSpPr>
              <p:cNvPr id="10" name="AutoShape 17">
                <a:extLst>
                  <a:ext uri="{FF2B5EF4-FFF2-40B4-BE49-F238E27FC236}">
                    <a16:creationId xmlns:a16="http://schemas.microsoft.com/office/drawing/2014/main" id="{E4F30FE8-03CB-9A21-FC22-46DF9D1D325B}"/>
                  </a:ext>
                </a:extLst>
              </p:cNvPr>
              <p:cNvCxnSpPr>
                <a:cxnSpLocks noChangeShapeType="1"/>
              </p:cNvCxnSpPr>
              <p:nvPr/>
            </p:nvCxnSpPr>
            <p:spPr bwMode="auto">
              <a:xfrm>
                <a:off x="4020" y="4785"/>
                <a:ext cx="0" cy="735"/>
              </a:xfrm>
              <a:prstGeom prst="straightConnector1">
                <a:avLst/>
              </a:prstGeom>
              <a:noFill/>
              <a:ln w="57150">
                <a:solidFill>
                  <a:srgbClr val="000000"/>
                </a:solidFill>
                <a:round/>
                <a:headEnd/>
                <a:tailEnd/>
              </a:ln>
              <a:extLst>
                <a:ext uri="{909E8E84-426E-40DD-AFC4-6F175D3DCCD1}">
                  <a14:hiddenFill xmlns:a14="http://schemas.microsoft.com/office/drawing/2010/main">
                    <a:noFill/>
                  </a14:hiddenFill>
                </a:ext>
              </a:extLst>
            </p:spPr>
          </p:cxnSp>
        </p:grpSp>
      </p:grpSp>
      <p:sp>
        <p:nvSpPr>
          <p:cNvPr id="31" name="AutoShape 2">
            <a:extLst>
              <a:ext uri="{FF2B5EF4-FFF2-40B4-BE49-F238E27FC236}">
                <a16:creationId xmlns:a16="http://schemas.microsoft.com/office/drawing/2014/main" id="{B89D9CE1-4C69-8BF3-F245-63174DAE3B0A}"/>
              </a:ext>
            </a:extLst>
          </p:cNvPr>
          <p:cNvSpPr>
            <a:spLocks noChangeArrowheads="1"/>
          </p:cNvSpPr>
          <p:nvPr/>
        </p:nvSpPr>
        <p:spPr bwMode="auto">
          <a:xfrm rot="1100300">
            <a:off x="5064952" y="1973090"/>
            <a:ext cx="3880589" cy="952499"/>
          </a:xfrm>
          <a:prstGeom prst="leftArrow">
            <a:avLst>
              <a:gd name="adj1" fmla="val 50000"/>
              <a:gd name="adj2" fmla="val 61500"/>
            </a:avLst>
          </a:prstGeom>
          <a:solidFill>
            <a:srgbClr val="FFFFFF"/>
          </a:solidFill>
          <a:ln w="9525">
            <a:solidFill>
              <a:srgbClr val="669900"/>
            </a:solidFill>
            <a:miter lim="800000"/>
            <a:headEnd/>
            <a:tailEnd/>
          </a:ln>
        </p:spPr>
        <p:txBody>
          <a:bodyPr/>
          <a:lstStyle/>
          <a:p>
            <a:pPr algn="ctr">
              <a:defRPr/>
            </a:pPr>
            <a:r>
              <a:rPr lang="de-AT" sz="2400" dirty="0">
                <a:ln w="1905"/>
                <a:solidFill>
                  <a:srgbClr val="000000"/>
                </a:solidFill>
                <a:effectLst>
                  <a:innerShdw blurRad="69850" dist="43180" dir="5400000">
                    <a:srgbClr val="000000">
                      <a:alpha val="65000"/>
                    </a:srgbClr>
                  </a:innerShdw>
                </a:effectLst>
                <a:latin typeface="Calibri" panose="020F0502020204030204" pitchFamily="34" charset="0"/>
              </a:rPr>
              <a:t>Abgaben, Dienste</a:t>
            </a:r>
          </a:p>
        </p:txBody>
      </p:sp>
      <p:sp>
        <p:nvSpPr>
          <p:cNvPr id="32" name="AutoShape 4">
            <a:extLst>
              <a:ext uri="{FF2B5EF4-FFF2-40B4-BE49-F238E27FC236}">
                <a16:creationId xmlns:a16="http://schemas.microsoft.com/office/drawing/2014/main" id="{6A87DFA3-1F96-B4C3-917E-7DE9B8B274B0}"/>
              </a:ext>
            </a:extLst>
          </p:cNvPr>
          <p:cNvSpPr>
            <a:spLocks noChangeArrowheads="1"/>
          </p:cNvSpPr>
          <p:nvPr/>
        </p:nvSpPr>
        <p:spPr bwMode="auto">
          <a:xfrm rot="1108346">
            <a:off x="535236" y="5008313"/>
            <a:ext cx="3307950" cy="965200"/>
          </a:xfrm>
          <a:prstGeom prst="rightArrow">
            <a:avLst>
              <a:gd name="adj1" fmla="val 50000"/>
              <a:gd name="adj2" fmla="val 60896"/>
            </a:avLst>
          </a:prstGeom>
          <a:solidFill>
            <a:srgbClr val="FFFFFF"/>
          </a:solidFill>
          <a:ln w="9525">
            <a:solidFill>
              <a:srgbClr val="669900"/>
            </a:solidFill>
            <a:miter lim="800000"/>
            <a:headEnd/>
            <a:tailEnd/>
          </a:ln>
        </p:spPr>
        <p:txBody>
          <a:bodyPr/>
          <a:lstStyle/>
          <a:p>
            <a:pPr algn="ctr">
              <a:defRPr/>
            </a:pPr>
            <a:r>
              <a:rPr lang="de-AT" sz="2400" dirty="0">
                <a:ln w="1905"/>
                <a:solidFill>
                  <a:srgbClr val="000000"/>
                </a:solidFill>
                <a:effectLst>
                  <a:innerShdw blurRad="69850" dist="43180" dir="5400000">
                    <a:srgbClr val="000000">
                      <a:alpha val="65000"/>
                    </a:srgbClr>
                  </a:innerShdw>
                </a:effectLst>
                <a:latin typeface="Calibri" panose="020F0502020204030204" pitchFamily="34" charset="0"/>
              </a:rPr>
              <a:t>Befehle, Schutz</a:t>
            </a:r>
          </a:p>
        </p:txBody>
      </p:sp>
      <p:sp>
        <p:nvSpPr>
          <p:cNvPr id="33" name="Text Box 10">
            <a:extLst>
              <a:ext uri="{FF2B5EF4-FFF2-40B4-BE49-F238E27FC236}">
                <a16:creationId xmlns:a16="http://schemas.microsoft.com/office/drawing/2014/main" id="{782A86A8-D896-73C6-28E4-40E1E4375D51}"/>
              </a:ext>
            </a:extLst>
          </p:cNvPr>
          <p:cNvSpPr txBox="1">
            <a:spLocks noChangeArrowheads="1"/>
          </p:cNvSpPr>
          <p:nvPr/>
        </p:nvSpPr>
        <p:spPr bwMode="auto">
          <a:xfrm>
            <a:off x="283840" y="3273425"/>
            <a:ext cx="144653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err="1">
                <a:solidFill>
                  <a:srgbClr val="333333"/>
                </a:solidFill>
                <a:latin typeface="Calibri" panose="020F0502020204030204" pitchFamily="34" charset="0"/>
              </a:rPr>
              <a:t>Pharaonin</a:t>
            </a:r>
            <a:r>
              <a:rPr lang="de-DE" altLang="de-DE" sz="2200" dirty="0">
                <a:solidFill>
                  <a:srgbClr val="333333"/>
                </a:solidFill>
                <a:latin typeface="Calibri" panose="020F0502020204030204" pitchFamily="34" charset="0"/>
              </a:rPr>
              <a:t>, Pharao</a:t>
            </a:r>
          </a:p>
        </p:txBody>
      </p:sp>
      <p:sp>
        <p:nvSpPr>
          <p:cNvPr id="34" name="Text Box 10">
            <a:extLst>
              <a:ext uri="{FF2B5EF4-FFF2-40B4-BE49-F238E27FC236}">
                <a16:creationId xmlns:a16="http://schemas.microsoft.com/office/drawing/2014/main" id="{1B9FDDD0-47D7-6B77-DB14-62CEE42019F4}"/>
              </a:ext>
            </a:extLst>
          </p:cNvPr>
          <p:cNvSpPr txBox="1">
            <a:spLocks noChangeArrowheads="1"/>
          </p:cNvSpPr>
          <p:nvPr/>
        </p:nvSpPr>
        <p:spPr bwMode="auto">
          <a:xfrm>
            <a:off x="1979613" y="3789363"/>
            <a:ext cx="1296987"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Wesir</a:t>
            </a:r>
          </a:p>
        </p:txBody>
      </p:sp>
      <p:sp>
        <p:nvSpPr>
          <p:cNvPr id="35" name="Text Box 10">
            <a:extLst>
              <a:ext uri="{FF2B5EF4-FFF2-40B4-BE49-F238E27FC236}">
                <a16:creationId xmlns:a16="http://schemas.microsoft.com/office/drawing/2014/main" id="{C7EBD70F-8C6B-BFCF-B27F-1FC9D7425A8E}"/>
              </a:ext>
            </a:extLst>
          </p:cNvPr>
          <p:cNvSpPr txBox="1">
            <a:spLocks noChangeArrowheads="1"/>
          </p:cNvSpPr>
          <p:nvPr/>
        </p:nvSpPr>
        <p:spPr bwMode="auto">
          <a:xfrm>
            <a:off x="3441700" y="4652963"/>
            <a:ext cx="1512888"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Schreiberin</a:t>
            </a:r>
          </a:p>
        </p:txBody>
      </p:sp>
      <p:sp>
        <p:nvSpPr>
          <p:cNvPr id="36" name="Text Box 10">
            <a:extLst>
              <a:ext uri="{FF2B5EF4-FFF2-40B4-BE49-F238E27FC236}">
                <a16:creationId xmlns:a16="http://schemas.microsoft.com/office/drawing/2014/main" id="{F8283B5E-FE26-5B3C-756A-FB27A04474E9}"/>
              </a:ext>
            </a:extLst>
          </p:cNvPr>
          <p:cNvSpPr txBox="1">
            <a:spLocks noChangeArrowheads="1"/>
          </p:cNvSpPr>
          <p:nvPr/>
        </p:nvSpPr>
        <p:spPr bwMode="auto">
          <a:xfrm>
            <a:off x="5090715" y="4652963"/>
            <a:ext cx="1835104"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Handwerkerin</a:t>
            </a:r>
          </a:p>
        </p:txBody>
      </p:sp>
      <p:sp>
        <p:nvSpPr>
          <p:cNvPr id="37" name="Text Box 10">
            <a:extLst>
              <a:ext uri="{FF2B5EF4-FFF2-40B4-BE49-F238E27FC236}">
                <a16:creationId xmlns:a16="http://schemas.microsoft.com/office/drawing/2014/main" id="{1F290A32-21FD-DFF6-5E38-91728A924C0A}"/>
              </a:ext>
            </a:extLst>
          </p:cNvPr>
          <p:cNvSpPr txBox="1">
            <a:spLocks noChangeArrowheads="1"/>
          </p:cNvSpPr>
          <p:nvPr/>
        </p:nvSpPr>
        <p:spPr bwMode="auto">
          <a:xfrm>
            <a:off x="5084809" y="5044156"/>
            <a:ext cx="18002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Händler</a:t>
            </a:r>
          </a:p>
        </p:txBody>
      </p:sp>
      <p:sp>
        <p:nvSpPr>
          <p:cNvPr id="38" name="Text Box 10">
            <a:extLst>
              <a:ext uri="{FF2B5EF4-FFF2-40B4-BE49-F238E27FC236}">
                <a16:creationId xmlns:a16="http://schemas.microsoft.com/office/drawing/2014/main" id="{219E4E5D-8E2E-8FCC-7E6F-066DF9E78AE7}"/>
              </a:ext>
            </a:extLst>
          </p:cNvPr>
          <p:cNvSpPr txBox="1">
            <a:spLocks noChangeArrowheads="1"/>
          </p:cNvSpPr>
          <p:nvPr/>
        </p:nvSpPr>
        <p:spPr bwMode="auto">
          <a:xfrm>
            <a:off x="6885034" y="5088736"/>
            <a:ext cx="192644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Bäuerin, Bauer</a:t>
            </a:r>
          </a:p>
        </p:txBody>
      </p:sp>
      <p:sp>
        <p:nvSpPr>
          <p:cNvPr id="39" name="Text Box 10">
            <a:extLst>
              <a:ext uri="{FF2B5EF4-FFF2-40B4-BE49-F238E27FC236}">
                <a16:creationId xmlns:a16="http://schemas.microsoft.com/office/drawing/2014/main" id="{65380DE8-4AEF-206B-CA82-9B48BA999F3A}"/>
              </a:ext>
            </a:extLst>
          </p:cNvPr>
          <p:cNvSpPr txBox="1">
            <a:spLocks noChangeArrowheads="1"/>
          </p:cNvSpPr>
          <p:nvPr/>
        </p:nvSpPr>
        <p:spPr bwMode="auto">
          <a:xfrm>
            <a:off x="3293548" y="4149725"/>
            <a:ext cx="182382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Priester</a:t>
            </a:r>
          </a:p>
        </p:txBody>
      </p:sp>
      <p:sp>
        <p:nvSpPr>
          <p:cNvPr id="40" name="Text Box 10">
            <a:extLst>
              <a:ext uri="{FF2B5EF4-FFF2-40B4-BE49-F238E27FC236}">
                <a16:creationId xmlns:a16="http://schemas.microsoft.com/office/drawing/2014/main" id="{CB0C941C-0F14-12B8-ED1A-E45414992BE0}"/>
              </a:ext>
            </a:extLst>
          </p:cNvPr>
          <p:cNvSpPr txBox="1">
            <a:spLocks noChangeArrowheads="1"/>
          </p:cNvSpPr>
          <p:nvPr/>
        </p:nvSpPr>
        <p:spPr bwMode="auto">
          <a:xfrm>
            <a:off x="4572000" y="6162347"/>
            <a:ext cx="267289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200" dirty="0">
                <a:solidFill>
                  <a:srgbClr val="333333"/>
                </a:solidFill>
                <a:latin typeface="Calibri" panose="020F0502020204030204" pitchFamily="34" charset="0"/>
              </a:rPr>
              <a:t>Sklavinnen, Sklaven</a:t>
            </a:r>
          </a:p>
        </p:txBody>
      </p:sp>
      <p:pic>
        <p:nvPicPr>
          <p:cNvPr id="41" name="Grafik 40">
            <a:extLst>
              <a:ext uri="{FF2B5EF4-FFF2-40B4-BE49-F238E27FC236}">
                <a16:creationId xmlns:a16="http://schemas.microsoft.com/office/drawing/2014/main" id="{F8A207C1-B9F9-C012-F279-5ACCF3199B09}"/>
              </a:ext>
            </a:extLst>
          </p:cNvPr>
          <p:cNvPicPr>
            <a:picLocks noChangeAspect="1"/>
          </p:cNvPicPr>
          <p:nvPr/>
        </p:nvPicPr>
        <p:blipFill>
          <a:blip r:embed="rId3"/>
          <a:stretch>
            <a:fillRect/>
          </a:stretch>
        </p:blipFill>
        <p:spPr>
          <a:xfrm>
            <a:off x="203607" y="1006912"/>
            <a:ext cx="1735869" cy="2184547"/>
          </a:xfrm>
          <a:prstGeom prst="rect">
            <a:avLst/>
          </a:prstGeom>
        </p:spPr>
      </p:pic>
      <p:pic>
        <p:nvPicPr>
          <p:cNvPr id="42" name="Grafik 41">
            <a:extLst>
              <a:ext uri="{FF2B5EF4-FFF2-40B4-BE49-F238E27FC236}">
                <a16:creationId xmlns:a16="http://schemas.microsoft.com/office/drawing/2014/main" id="{88ADD4D7-2090-A6ED-6862-D00DEA164820}"/>
              </a:ext>
            </a:extLst>
          </p:cNvPr>
          <p:cNvPicPr>
            <a:picLocks noChangeAspect="1"/>
          </p:cNvPicPr>
          <p:nvPr/>
        </p:nvPicPr>
        <p:blipFill>
          <a:blip r:embed="rId4"/>
          <a:stretch>
            <a:fillRect/>
          </a:stretch>
        </p:blipFill>
        <p:spPr>
          <a:xfrm>
            <a:off x="2212993" y="2061106"/>
            <a:ext cx="1004014" cy="1569867"/>
          </a:xfrm>
          <a:prstGeom prst="rect">
            <a:avLst/>
          </a:prstGeom>
        </p:spPr>
      </p:pic>
      <p:pic>
        <p:nvPicPr>
          <p:cNvPr id="43" name="Grafik 42">
            <a:extLst>
              <a:ext uri="{FF2B5EF4-FFF2-40B4-BE49-F238E27FC236}">
                <a16:creationId xmlns:a16="http://schemas.microsoft.com/office/drawing/2014/main" id="{374E355A-F51E-F2C0-380A-C7F28044EBF1}"/>
              </a:ext>
            </a:extLst>
          </p:cNvPr>
          <p:cNvPicPr>
            <a:picLocks noChangeAspect="1"/>
          </p:cNvPicPr>
          <p:nvPr/>
        </p:nvPicPr>
        <p:blipFill>
          <a:blip r:embed="rId5"/>
          <a:stretch>
            <a:fillRect/>
          </a:stretch>
        </p:blipFill>
        <p:spPr>
          <a:xfrm>
            <a:off x="3545387" y="2604039"/>
            <a:ext cx="763583" cy="1456245"/>
          </a:xfrm>
          <a:prstGeom prst="rect">
            <a:avLst/>
          </a:prstGeom>
        </p:spPr>
      </p:pic>
      <p:pic>
        <p:nvPicPr>
          <p:cNvPr id="44" name="Grafik 43">
            <a:extLst>
              <a:ext uri="{FF2B5EF4-FFF2-40B4-BE49-F238E27FC236}">
                <a16:creationId xmlns:a16="http://schemas.microsoft.com/office/drawing/2014/main" id="{A2101F92-18B8-4EC5-62F4-829CB8C7AA51}"/>
              </a:ext>
            </a:extLst>
          </p:cNvPr>
          <p:cNvPicPr>
            <a:picLocks noChangeAspect="1"/>
          </p:cNvPicPr>
          <p:nvPr/>
        </p:nvPicPr>
        <p:blipFill>
          <a:blip r:embed="rId6"/>
          <a:stretch>
            <a:fillRect/>
          </a:stretch>
        </p:blipFill>
        <p:spPr>
          <a:xfrm>
            <a:off x="4351496" y="3056061"/>
            <a:ext cx="532056" cy="986805"/>
          </a:xfrm>
          <a:prstGeom prst="rect">
            <a:avLst/>
          </a:prstGeom>
        </p:spPr>
      </p:pic>
      <p:pic>
        <p:nvPicPr>
          <p:cNvPr id="45" name="Grafik 44">
            <a:extLst>
              <a:ext uri="{FF2B5EF4-FFF2-40B4-BE49-F238E27FC236}">
                <a16:creationId xmlns:a16="http://schemas.microsoft.com/office/drawing/2014/main" id="{C6285E6F-1F54-C7C5-21D1-DF6ED01A5687}"/>
              </a:ext>
            </a:extLst>
          </p:cNvPr>
          <p:cNvPicPr>
            <a:picLocks noChangeAspect="1"/>
          </p:cNvPicPr>
          <p:nvPr/>
        </p:nvPicPr>
        <p:blipFill>
          <a:blip r:embed="rId7"/>
          <a:stretch>
            <a:fillRect/>
          </a:stretch>
        </p:blipFill>
        <p:spPr>
          <a:xfrm>
            <a:off x="5397883" y="3463961"/>
            <a:ext cx="1352654" cy="1045158"/>
          </a:xfrm>
          <a:prstGeom prst="rect">
            <a:avLst/>
          </a:prstGeom>
        </p:spPr>
      </p:pic>
      <p:pic>
        <p:nvPicPr>
          <p:cNvPr id="46" name="Grafik 45">
            <a:extLst>
              <a:ext uri="{FF2B5EF4-FFF2-40B4-BE49-F238E27FC236}">
                <a16:creationId xmlns:a16="http://schemas.microsoft.com/office/drawing/2014/main" id="{17A81056-2B0D-E16A-D921-F92A1A2F1AE2}"/>
              </a:ext>
            </a:extLst>
          </p:cNvPr>
          <p:cNvPicPr>
            <a:picLocks noChangeAspect="1"/>
          </p:cNvPicPr>
          <p:nvPr/>
        </p:nvPicPr>
        <p:blipFill>
          <a:blip r:embed="rId8"/>
          <a:stretch>
            <a:fillRect/>
          </a:stretch>
        </p:blipFill>
        <p:spPr>
          <a:xfrm>
            <a:off x="7042993" y="3900109"/>
            <a:ext cx="1787455" cy="1066269"/>
          </a:xfrm>
          <a:prstGeom prst="rect">
            <a:avLst/>
          </a:prstGeom>
        </p:spPr>
      </p:pic>
      <p:pic>
        <p:nvPicPr>
          <p:cNvPr id="47" name="Grafik 46">
            <a:extLst>
              <a:ext uri="{FF2B5EF4-FFF2-40B4-BE49-F238E27FC236}">
                <a16:creationId xmlns:a16="http://schemas.microsoft.com/office/drawing/2014/main" id="{C9D72DD3-1567-F587-B7AA-222C27BCFD9D}"/>
              </a:ext>
            </a:extLst>
          </p:cNvPr>
          <p:cNvPicPr>
            <a:picLocks noChangeAspect="1"/>
          </p:cNvPicPr>
          <p:nvPr/>
        </p:nvPicPr>
        <p:blipFill>
          <a:blip r:embed="rId9"/>
          <a:stretch>
            <a:fillRect/>
          </a:stretch>
        </p:blipFill>
        <p:spPr>
          <a:xfrm>
            <a:off x="7107060" y="5616047"/>
            <a:ext cx="1569396" cy="90859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22" presetClass="entr" presetSubtype="4" fill="hold" grpId="0" nodeType="clickEffect">
                                  <p:stCondLst>
                                    <p:cond delay="0"/>
                                  </p:stCondLst>
                                  <p:childTnLst>
                                    <p:set>
                                      <p:cBhvr>
                                        <p:cTn id="58" dur="1" fill="hold">
                                          <p:stCondLst>
                                            <p:cond delay="0"/>
                                          </p:stCondLst>
                                        </p:cTn>
                                        <p:tgtEl>
                                          <p:spTgt spid="31"/>
                                        </p:tgtEl>
                                        <p:attrNameLst>
                                          <p:attrName>style.visibility</p:attrName>
                                        </p:attrNameLst>
                                      </p:cBhvr>
                                      <p:to>
                                        <p:strVal val="visible"/>
                                      </p:to>
                                    </p:set>
                                    <p:animEffect transition="in" filter="wipe(down)">
                                      <p:cBhvr>
                                        <p:cTn id="59" dur="500"/>
                                        <p:tgtEl>
                                          <p:spTgt spid="31"/>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1" fill="hold" grpId="0" nodeType="clickEffect">
                                  <p:stCondLst>
                                    <p:cond delay="0"/>
                                  </p:stCondLst>
                                  <p:childTnLst>
                                    <p:set>
                                      <p:cBhvr>
                                        <p:cTn id="63" dur="1" fill="hold">
                                          <p:stCondLst>
                                            <p:cond delay="0"/>
                                          </p:stCondLst>
                                        </p:cTn>
                                        <p:tgtEl>
                                          <p:spTgt spid="32"/>
                                        </p:tgtEl>
                                        <p:attrNameLst>
                                          <p:attrName>style.visibility</p:attrName>
                                        </p:attrNameLst>
                                      </p:cBhvr>
                                      <p:to>
                                        <p:strVal val="visible"/>
                                      </p:to>
                                    </p:set>
                                    <p:animEffect transition="in" filter="wipe(up)">
                                      <p:cBhvr>
                                        <p:cTn id="64" dur="500"/>
                                        <p:tgtEl>
                                          <p:spTgt spid="32"/>
                                        </p:tgtEl>
                                      </p:cBhvr>
                                    </p:animEffec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47"/>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p:bldP spid="34" grpId="0"/>
      <p:bldP spid="35" grpId="0"/>
      <p:bldP spid="36" grpId="0"/>
      <p:bldP spid="37" grpId="0"/>
      <p:bldP spid="38" grpId="0"/>
      <p:bldP spid="39" grpId="0"/>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„Jeder an seinen Platz“ auf den Seiten 26 bis 27 im Schulbuch Bausteine 2.</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2024</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 und Autoren: Michael Bachlechner, Conny </a:t>
            </a:r>
            <a:r>
              <a:rPr lang="de-DE" altLang="de-DE" sz="1200" b="0" dirty="0" err="1">
                <a:solidFill>
                  <a:schemeClr val="tx1"/>
                </a:solidFill>
                <a:cs typeface="Arial" charset="0"/>
              </a:rPr>
              <a:t>Benedik</a:t>
            </a:r>
            <a:r>
              <a:rPr lang="de-DE" altLang="de-DE" sz="1200" b="0" dirty="0">
                <a:solidFill>
                  <a:schemeClr val="tx1"/>
                </a:solidFill>
                <a:cs typeface="Arial" charset="0"/>
              </a:rPr>
              <a:t>, Johannes Fuchsberger, Franz Graf, Franz </a:t>
            </a:r>
            <a:r>
              <a:rPr lang="de-DE" altLang="de-DE" sz="1200" b="0" dirty="0" err="1">
                <a:solidFill>
                  <a:schemeClr val="tx1"/>
                </a:solidFill>
                <a:cs typeface="Arial" charset="0"/>
              </a:rPr>
              <a:t>Niedertscheider</a:t>
            </a:r>
            <a:r>
              <a:rPr lang="de-DE" altLang="de-DE" sz="1200" b="0" dirty="0">
                <a:solidFill>
                  <a:schemeClr val="tx1"/>
                </a:solidFill>
                <a:cs typeface="Arial" charset="0"/>
              </a:rPr>
              <a:t> und Michael </a:t>
            </a:r>
            <a:r>
              <a:rPr lang="de-DE" altLang="de-DE" sz="1200" b="0" dirty="0" err="1">
                <a:solidFill>
                  <a:schemeClr val="tx1"/>
                </a:solidFill>
                <a:cs typeface="Arial" charset="0"/>
              </a:rPr>
              <a:t>Senfter</a:t>
            </a:r>
            <a:endParaRPr lang="de-DE" altLang="de-DE" sz="1200" b="0" dirty="0">
              <a:solidFill>
                <a:schemeClr val="tx1"/>
              </a:solidFill>
              <a:cs typeface="Arial" charset="0"/>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rPr>
              <a:t>Gestaltung: Johannes Fuchsberger</a:t>
            </a:r>
            <a:r>
              <a:rPr lang="de-DE" altLang="de-DE" sz="1200" b="0">
                <a:solidFill>
                  <a:schemeClr val="tx1"/>
                </a:solidFill>
              </a:rPr>
              <a:t>, Bürmoos</a:t>
            </a:r>
            <a:endParaRPr lang="de-DE" altLang="de-DE" sz="1200" b="0" dirty="0">
              <a:solidFill>
                <a:schemeClr val="tx1"/>
              </a:solidFill>
            </a:endParaRP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211</Words>
  <Application>Microsoft Office PowerPoint</Application>
  <PresentationFormat>Bildschirmpräsentation (4:3)</PresentationFormat>
  <Paragraphs>31</Paragraphs>
  <Slides>2</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Peintinger MAS, Mag. Barbara</cp:lastModifiedBy>
  <cp:revision>62</cp:revision>
  <dcterms:created xsi:type="dcterms:W3CDTF">2011-07-14T19:54:09Z</dcterms:created>
  <dcterms:modified xsi:type="dcterms:W3CDTF">2022-12-12T08:37:58Z</dcterms:modified>
</cp:coreProperties>
</file>