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Umgang mit Minderheiten</a:t>
            </a:r>
          </a:p>
        </p:txBody>
      </p:sp>
      <p:sp>
        <p:nvSpPr>
          <p:cNvPr id="3" name="Text Box 10">
            <a:extLst>
              <a:ext uri="{FF2B5EF4-FFF2-40B4-BE49-F238E27FC236}">
                <a16:creationId xmlns:a16="http://schemas.microsoft.com/office/drawing/2014/main" id="{D282F797-D9E7-D097-F07F-68BABEC3E85E}"/>
              </a:ext>
            </a:extLst>
          </p:cNvPr>
          <p:cNvSpPr txBox="1">
            <a:spLocks noChangeArrowheads="1"/>
          </p:cNvSpPr>
          <p:nvPr/>
        </p:nvSpPr>
        <p:spPr bwMode="auto">
          <a:xfrm>
            <a:off x="478073" y="1711185"/>
            <a:ext cx="3744913" cy="523220"/>
          </a:xfrm>
          <a:prstGeom prst="rect">
            <a:avLst/>
          </a:prstGeom>
          <a:solidFill>
            <a:schemeClr val="accent6">
              <a:lumMod val="40000"/>
              <a:lumOff val="60000"/>
            </a:schemeClr>
          </a:solid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im Habsburgerreich</a:t>
            </a:r>
          </a:p>
        </p:txBody>
      </p:sp>
      <p:sp>
        <p:nvSpPr>
          <p:cNvPr id="4" name="Pfeil nach unten 3">
            <a:extLst>
              <a:ext uri="{FF2B5EF4-FFF2-40B4-BE49-F238E27FC236}">
                <a16:creationId xmlns:a16="http://schemas.microsoft.com/office/drawing/2014/main" id="{ED7BBBD0-9BAB-DCA1-1D9C-160B6D1704F3}"/>
              </a:ext>
            </a:extLst>
          </p:cNvPr>
          <p:cNvSpPr>
            <a:spLocks noChangeArrowheads="1"/>
          </p:cNvSpPr>
          <p:nvPr/>
        </p:nvSpPr>
        <p:spPr bwMode="auto">
          <a:xfrm>
            <a:off x="6601961" y="2462543"/>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C2AC75D7-B5E1-811E-0F0C-7B7445AB7CB3}"/>
              </a:ext>
            </a:extLst>
          </p:cNvPr>
          <p:cNvSpPr txBox="1">
            <a:spLocks noChangeArrowheads="1"/>
          </p:cNvSpPr>
          <p:nvPr/>
        </p:nvSpPr>
        <p:spPr bwMode="auto">
          <a:xfrm>
            <a:off x="4937361" y="1722298"/>
            <a:ext cx="3671887" cy="523220"/>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im Osmanischen Reich</a:t>
            </a:r>
          </a:p>
        </p:txBody>
      </p:sp>
      <p:sp>
        <p:nvSpPr>
          <p:cNvPr id="6" name="Text Box 10">
            <a:extLst>
              <a:ext uri="{FF2B5EF4-FFF2-40B4-BE49-F238E27FC236}">
                <a16:creationId xmlns:a16="http://schemas.microsoft.com/office/drawing/2014/main" id="{59E2BD56-0522-1527-B6CE-500EDED66C44}"/>
              </a:ext>
            </a:extLst>
          </p:cNvPr>
          <p:cNvSpPr txBox="1">
            <a:spLocks noChangeArrowheads="1"/>
          </p:cNvSpPr>
          <p:nvPr/>
        </p:nvSpPr>
        <p:spPr bwMode="auto">
          <a:xfrm>
            <a:off x="268993" y="3054836"/>
            <a:ext cx="399680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Großteil der Bevölkerung hat keine politische Mitsprache </a:t>
            </a:r>
          </a:p>
        </p:txBody>
      </p:sp>
      <p:sp>
        <p:nvSpPr>
          <p:cNvPr id="7" name="Text Box 10">
            <a:extLst>
              <a:ext uri="{FF2B5EF4-FFF2-40B4-BE49-F238E27FC236}">
                <a16:creationId xmlns:a16="http://schemas.microsoft.com/office/drawing/2014/main" id="{DA171329-4F87-D0AD-8DB9-923388CFA1B3}"/>
              </a:ext>
            </a:extLst>
          </p:cNvPr>
          <p:cNvSpPr txBox="1">
            <a:spLocks noChangeArrowheads="1"/>
          </p:cNvSpPr>
          <p:nvPr/>
        </p:nvSpPr>
        <p:spPr bwMode="auto">
          <a:xfrm>
            <a:off x="4805368" y="3066364"/>
            <a:ext cx="38877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Gesellschaftsordnung und Traditionen beherrschter Völker bleiben bestehen</a:t>
            </a:r>
          </a:p>
        </p:txBody>
      </p:sp>
      <p:sp>
        <p:nvSpPr>
          <p:cNvPr id="8" name="Pfeil nach unten 8">
            <a:extLst>
              <a:ext uri="{FF2B5EF4-FFF2-40B4-BE49-F238E27FC236}">
                <a16:creationId xmlns:a16="http://schemas.microsoft.com/office/drawing/2014/main" id="{059871CB-DB7B-9A49-FB7A-367EA770C833}"/>
              </a:ext>
            </a:extLst>
          </p:cNvPr>
          <p:cNvSpPr>
            <a:spLocks noChangeArrowheads="1"/>
          </p:cNvSpPr>
          <p:nvPr/>
        </p:nvSpPr>
        <p:spPr bwMode="auto">
          <a:xfrm>
            <a:off x="2123728" y="2462543"/>
            <a:ext cx="287337"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BA8D61F7-076D-DE5F-6EF1-7D3C2723E150}"/>
              </a:ext>
            </a:extLst>
          </p:cNvPr>
          <p:cNvSpPr txBox="1">
            <a:spLocks noChangeArrowheads="1"/>
          </p:cNvSpPr>
          <p:nvPr/>
        </p:nvSpPr>
        <p:spPr bwMode="auto">
          <a:xfrm>
            <a:off x="323501" y="5366167"/>
            <a:ext cx="38877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gewaltsames Niederschlagen von Unruhen</a:t>
            </a:r>
          </a:p>
        </p:txBody>
      </p:sp>
      <p:sp>
        <p:nvSpPr>
          <p:cNvPr id="11" name="Text Box 10">
            <a:extLst>
              <a:ext uri="{FF2B5EF4-FFF2-40B4-BE49-F238E27FC236}">
                <a16:creationId xmlns:a16="http://schemas.microsoft.com/office/drawing/2014/main" id="{9BA03A3D-1108-A051-21A7-54D5C369D7B3}"/>
              </a:ext>
            </a:extLst>
          </p:cNvPr>
          <p:cNvSpPr txBox="1">
            <a:spLocks noChangeArrowheads="1"/>
          </p:cNvSpPr>
          <p:nvPr/>
        </p:nvSpPr>
        <p:spPr bwMode="auto">
          <a:xfrm>
            <a:off x="791218" y="4015133"/>
            <a:ext cx="295235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a:solidFill>
                  <a:srgbClr val="333333"/>
                </a:solidFill>
                <a:latin typeface="Calibri" panose="020F0502020204030204" pitchFamily="34" charset="0"/>
              </a:rPr>
              <a:t>bevorzugte </a:t>
            </a:r>
            <a:r>
              <a:rPr lang="de-DE" altLang="de-DE" sz="2400" dirty="0">
                <a:solidFill>
                  <a:srgbClr val="333333"/>
                </a:solidFill>
                <a:latin typeface="Calibri" panose="020F0502020204030204" pitchFamily="34" charset="0"/>
              </a:rPr>
              <a:t>Sprachen: Deutsch und Ungarisch</a:t>
            </a:r>
          </a:p>
        </p:txBody>
      </p:sp>
      <p:sp>
        <p:nvSpPr>
          <p:cNvPr id="12" name="Text Box 10">
            <a:extLst>
              <a:ext uri="{FF2B5EF4-FFF2-40B4-BE49-F238E27FC236}">
                <a16:creationId xmlns:a16="http://schemas.microsoft.com/office/drawing/2014/main" id="{6D69AF75-E564-63F8-DCBB-7120C3C180C5}"/>
              </a:ext>
            </a:extLst>
          </p:cNvPr>
          <p:cNvSpPr txBox="1">
            <a:spLocks noChangeArrowheads="1"/>
          </p:cNvSpPr>
          <p:nvPr/>
        </p:nvSpPr>
        <p:spPr bwMode="auto">
          <a:xfrm>
            <a:off x="4916280" y="5656187"/>
            <a:ext cx="3776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Minderheiten teilweise </a:t>
            </a:r>
            <a:r>
              <a:rPr lang="de-DE" altLang="de-DE" sz="2400">
                <a:solidFill>
                  <a:srgbClr val="333333"/>
                </a:solidFill>
                <a:latin typeface="Calibri" panose="020F0502020204030204" pitchFamily="34" charset="0"/>
              </a:rPr>
              <a:t>gewalttätig verfolgt </a:t>
            </a:r>
            <a:endParaRPr lang="de-DE" altLang="de-DE" sz="2400" dirty="0">
              <a:solidFill>
                <a:srgbClr val="333333"/>
              </a:solidFill>
              <a:latin typeface="Calibri" panose="020F0502020204030204" pitchFamily="34" charset="0"/>
            </a:endParaRPr>
          </a:p>
        </p:txBody>
      </p:sp>
      <p:sp>
        <p:nvSpPr>
          <p:cNvPr id="13" name="Text Box 10">
            <a:extLst>
              <a:ext uri="{FF2B5EF4-FFF2-40B4-BE49-F238E27FC236}">
                <a16:creationId xmlns:a16="http://schemas.microsoft.com/office/drawing/2014/main" id="{BC0BFE69-2804-3789-BD63-65D1B506AF5E}"/>
              </a:ext>
            </a:extLst>
          </p:cNvPr>
          <p:cNvSpPr txBox="1">
            <a:spLocks noChangeArrowheads="1"/>
          </p:cNvSpPr>
          <p:nvPr/>
        </p:nvSpPr>
        <p:spPr bwMode="auto">
          <a:xfrm>
            <a:off x="4916280" y="4361275"/>
            <a:ext cx="365869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persönlicher Aufstieg in Verwaltung oder Heer nur für Muslime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p:bldP spid="7" grpId="0"/>
      <p:bldP spid="8" grpId="0" animBg="1"/>
      <p:bldP spid="9"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t>
            </a:r>
            <a:r>
              <a:rPr lang="de-DE" altLang="de-DE" sz="1100" b="0">
                <a:solidFill>
                  <a:schemeClr val="tx1"/>
                </a:solidFill>
                <a:latin typeface="Arial" charset="0"/>
                <a:cs typeface="Arial" charset="0"/>
              </a:rPr>
              <a:t>„Minderheiten“ </a:t>
            </a:r>
            <a:r>
              <a:rPr lang="de-DE" altLang="de-DE" sz="1100" b="0" dirty="0">
                <a:solidFill>
                  <a:schemeClr val="tx1"/>
                </a:solidFill>
                <a:latin typeface="Arial" charset="0"/>
                <a:cs typeface="Arial" charset="0"/>
              </a:rPr>
              <a:t>auf den Seiten 92 bis 93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2024-09-20T15:40:21Z</dcterms:modified>
</cp:coreProperties>
</file>