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292" r:id="rId2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9B7D980-BED1-DAA5-9BDE-BD7C24CBA6D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4A879DD-0023-D656-7BE1-43610968B14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09F583E-84E3-4D82-945D-4CA4E224EECE}" type="datetimeFigureOut">
              <a:rPr lang="de-AT"/>
              <a:pPr>
                <a:defRPr/>
              </a:pPr>
              <a:t>11.12.2025</a:t>
            </a:fld>
            <a:endParaRPr lang="de-AT"/>
          </a:p>
        </p:txBody>
      </p:sp>
      <p:sp>
        <p:nvSpPr>
          <p:cNvPr id="4" name="Fußzeilenplatzhalter 3">
            <a:extLst>
              <a:ext uri="{FF2B5EF4-FFF2-40B4-BE49-F238E27FC236}">
                <a16:creationId xmlns:a16="http://schemas.microsoft.com/office/drawing/2014/main" id="{12D9004C-274B-32B3-67ED-71D0574EF78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5EAC6B6-EC27-4170-DA12-8FECC4218D2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5B220C5-6A42-4853-A43D-A3399F91CE38}"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537D539-1F8C-FB19-13F3-47D93EDA58F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81692F9-FAB1-3DDA-9304-CDB98E8CE59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CF53515-F7BA-4EE4-98D9-85D25E99DDB1}" type="datetimeFigureOut">
              <a:rPr lang="de-AT"/>
              <a:pPr>
                <a:defRPr/>
              </a:pPr>
              <a:t>11.12.2025</a:t>
            </a:fld>
            <a:endParaRPr lang="de-AT"/>
          </a:p>
        </p:txBody>
      </p:sp>
      <p:sp>
        <p:nvSpPr>
          <p:cNvPr id="4" name="Folienbildplatzhalter 3">
            <a:extLst>
              <a:ext uri="{FF2B5EF4-FFF2-40B4-BE49-F238E27FC236}">
                <a16:creationId xmlns:a16="http://schemas.microsoft.com/office/drawing/2014/main" id="{889AEA48-48DE-EF1F-FA87-C08287C119E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95470C9-090B-0C4F-0BE0-C64B11F6601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966580E5-255F-48C2-0CAC-D2354D3146B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92375A1-305D-4F31-724B-60904914B5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BFC1EEF-42BF-4A45-A2AD-CB5B3A0E4B22}"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4670829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F29BF84-B812-7D21-E6CD-9C889AD319F6}"/>
              </a:ext>
            </a:extLst>
          </p:cNvPr>
          <p:cNvSpPr>
            <a:spLocks noGrp="1"/>
          </p:cNvSpPr>
          <p:nvPr>
            <p:ph type="dt" sz="half" idx="10"/>
          </p:nvPr>
        </p:nvSpPr>
        <p:spPr/>
        <p:txBody>
          <a:bodyPr/>
          <a:lstStyle>
            <a:lvl1pPr>
              <a:defRPr/>
            </a:lvl1pPr>
          </a:lstStyle>
          <a:p>
            <a:pPr>
              <a:defRPr/>
            </a:pPr>
            <a:fld id="{0DB3F19B-44D7-4DD4-BF5D-D16BBFA19200}" type="datetimeFigureOut">
              <a:rPr lang="de-AT"/>
              <a:pPr>
                <a:defRPr/>
              </a:pPr>
              <a:t>11.12.2025</a:t>
            </a:fld>
            <a:endParaRPr lang="de-AT"/>
          </a:p>
        </p:txBody>
      </p:sp>
      <p:sp>
        <p:nvSpPr>
          <p:cNvPr id="5" name="Fußzeilenplatzhalter 4">
            <a:extLst>
              <a:ext uri="{FF2B5EF4-FFF2-40B4-BE49-F238E27FC236}">
                <a16:creationId xmlns:a16="http://schemas.microsoft.com/office/drawing/2014/main" id="{9FF074DB-A26E-0CD6-2916-41AAFD4A8B2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F85ED31-667F-5A6C-B6DF-551F9CC52CD3}"/>
              </a:ext>
            </a:extLst>
          </p:cNvPr>
          <p:cNvSpPr>
            <a:spLocks noGrp="1"/>
          </p:cNvSpPr>
          <p:nvPr>
            <p:ph type="sldNum" sz="quarter" idx="12"/>
          </p:nvPr>
        </p:nvSpPr>
        <p:spPr/>
        <p:txBody>
          <a:bodyPr/>
          <a:lstStyle>
            <a:lvl1pPr>
              <a:defRPr/>
            </a:lvl1pPr>
          </a:lstStyle>
          <a:p>
            <a:fld id="{6F9A042E-BE65-4C14-B493-BEC1781A1D90}" type="slidenum">
              <a:rPr lang="de-AT" altLang="de-DE"/>
              <a:pPr/>
              <a:t>‹Nr.›</a:t>
            </a:fld>
            <a:endParaRPr lang="de-AT" altLang="de-DE"/>
          </a:p>
        </p:txBody>
      </p:sp>
    </p:spTree>
    <p:extLst>
      <p:ext uri="{BB962C8B-B14F-4D97-AF65-F5344CB8AC3E}">
        <p14:creationId xmlns:p14="http://schemas.microsoft.com/office/powerpoint/2010/main" val="401071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1EDB4D2-4B4E-48DE-E599-B851818871B7}"/>
              </a:ext>
            </a:extLst>
          </p:cNvPr>
          <p:cNvSpPr>
            <a:spLocks noGrp="1"/>
          </p:cNvSpPr>
          <p:nvPr>
            <p:ph type="dt" sz="half" idx="10"/>
          </p:nvPr>
        </p:nvSpPr>
        <p:spPr/>
        <p:txBody>
          <a:bodyPr/>
          <a:lstStyle>
            <a:lvl1pPr>
              <a:defRPr/>
            </a:lvl1pPr>
          </a:lstStyle>
          <a:p>
            <a:pPr>
              <a:defRPr/>
            </a:pPr>
            <a:fld id="{407D57FA-3FFC-42A2-8C09-008344A36DF4}" type="datetimeFigureOut">
              <a:rPr lang="de-AT"/>
              <a:pPr>
                <a:defRPr/>
              </a:pPr>
              <a:t>11.12.2025</a:t>
            </a:fld>
            <a:endParaRPr lang="de-AT"/>
          </a:p>
        </p:txBody>
      </p:sp>
      <p:sp>
        <p:nvSpPr>
          <p:cNvPr id="5" name="Fußzeilenplatzhalter 4">
            <a:extLst>
              <a:ext uri="{FF2B5EF4-FFF2-40B4-BE49-F238E27FC236}">
                <a16:creationId xmlns:a16="http://schemas.microsoft.com/office/drawing/2014/main" id="{CA48ADD2-8CC9-6DB6-BC5D-2F735BBA563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349BAC5-4408-30FC-7138-9E7A67355530}"/>
              </a:ext>
            </a:extLst>
          </p:cNvPr>
          <p:cNvSpPr>
            <a:spLocks noGrp="1"/>
          </p:cNvSpPr>
          <p:nvPr>
            <p:ph type="sldNum" sz="quarter" idx="12"/>
          </p:nvPr>
        </p:nvSpPr>
        <p:spPr/>
        <p:txBody>
          <a:bodyPr/>
          <a:lstStyle>
            <a:lvl1pPr>
              <a:defRPr/>
            </a:lvl1pPr>
          </a:lstStyle>
          <a:p>
            <a:fld id="{B15F3C14-4906-48C1-966B-5EE03B7CBD06}" type="slidenum">
              <a:rPr lang="de-AT" altLang="de-DE"/>
              <a:pPr/>
              <a:t>‹Nr.›</a:t>
            </a:fld>
            <a:endParaRPr lang="de-AT" altLang="de-DE"/>
          </a:p>
        </p:txBody>
      </p:sp>
    </p:spTree>
    <p:extLst>
      <p:ext uri="{BB962C8B-B14F-4D97-AF65-F5344CB8AC3E}">
        <p14:creationId xmlns:p14="http://schemas.microsoft.com/office/powerpoint/2010/main" val="206186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9E491F1-DAD2-385D-0606-B3831BB00347}"/>
              </a:ext>
            </a:extLst>
          </p:cNvPr>
          <p:cNvSpPr>
            <a:spLocks noGrp="1"/>
          </p:cNvSpPr>
          <p:nvPr>
            <p:ph type="dt" sz="half" idx="10"/>
          </p:nvPr>
        </p:nvSpPr>
        <p:spPr/>
        <p:txBody>
          <a:bodyPr/>
          <a:lstStyle>
            <a:lvl1pPr>
              <a:defRPr/>
            </a:lvl1pPr>
          </a:lstStyle>
          <a:p>
            <a:pPr>
              <a:defRPr/>
            </a:pPr>
            <a:fld id="{82DA7081-E0D9-46B2-BB2E-A0FCEE0A7707}" type="datetimeFigureOut">
              <a:rPr lang="de-AT"/>
              <a:pPr>
                <a:defRPr/>
              </a:pPr>
              <a:t>11.12.2025</a:t>
            </a:fld>
            <a:endParaRPr lang="de-AT"/>
          </a:p>
        </p:txBody>
      </p:sp>
      <p:sp>
        <p:nvSpPr>
          <p:cNvPr id="5" name="Fußzeilenplatzhalter 4">
            <a:extLst>
              <a:ext uri="{FF2B5EF4-FFF2-40B4-BE49-F238E27FC236}">
                <a16:creationId xmlns:a16="http://schemas.microsoft.com/office/drawing/2014/main" id="{9DBADFD4-3532-986B-77B2-EAB9BA88CA5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3EF8476-0C8C-820D-5A58-0E11E663E3A1}"/>
              </a:ext>
            </a:extLst>
          </p:cNvPr>
          <p:cNvSpPr>
            <a:spLocks noGrp="1"/>
          </p:cNvSpPr>
          <p:nvPr>
            <p:ph type="sldNum" sz="quarter" idx="12"/>
          </p:nvPr>
        </p:nvSpPr>
        <p:spPr/>
        <p:txBody>
          <a:bodyPr/>
          <a:lstStyle>
            <a:lvl1pPr>
              <a:defRPr/>
            </a:lvl1pPr>
          </a:lstStyle>
          <a:p>
            <a:fld id="{254E5B08-293D-455D-885A-E23679721927}" type="slidenum">
              <a:rPr lang="de-AT" altLang="de-DE"/>
              <a:pPr/>
              <a:t>‹Nr.›</a:t>
            </a:fld>
            <a:endParaRPr lang="de-AT" altLang="de-DE"/>
          </a:p>
        </p:txBody>
      </p:sp>
    </p:spTree>
    <p:extLst>
      <p:ext uri="{BB962C8B-B14F-4D97-AF65-F5344CB8AC3E}">
        <p14:creationId xmlns:p14="http://schemas.microsoft.com/office/powerpoint/2010/main" val="104853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744326F0-0BAF-6E69-DCA8-B14EF44042C8}"/>
              </a:ext>
            </a:extLst>
          </p:cNvPr>
          <p:cNvSpPr>
            <a:spLocks noGrp="1"/>
          </p:cNvSpPr>
          <p:nvPr>
            <p:ph type="dt" sz="half" idx="10"/>
          </p:nvPr>
        </p:nvSpPr>
        <p:spPr/>
        <p:txBody>
          <a:bodyPr/>
          <a:lstStyle>
            <a:lvl1pPr>
              <a:defRPr/>
            </a:lvl1pPr>
          </a:lstStyle>
          <a:p>
            <a:pPr>
              <a:defRPr/>
            </a:pPr>
            <a:fld id="{423599B1-D73E-469A-BF87-1F6637A1A85C}" type="datetimeFigureOut">
              <a:rPr lang="de-AT"/>
              <a:pPr>
                <a:defRPr/>
              </a:pPr>
              <a:t>11.12.2025</a:t>
            </a:fld>
            <a:endParaRPr lang="de-AT"/>
          </a:p>
        </p:txBody>
      </p:sp>
      <p:sp>
        <p:nvSpPr>
          <p:cNvPr id="5" name="Fußzeilenplatzhalter 4">
            <a:extLst>
              <a:ext uri="{FF2B5EF4-FFF2-40B4-BE49-F238E27FC236}">
                <a16:creationId xmlns:a16="http://schemas.microsoft.com/office/drawing/2014/main" id="{9A9DCF8D-70E0-1C2E-63D2-36B0060B843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4E7BCE1-C1F6-8B98-4DC2-74C60EE1528D}"/>
              </a:ext>
            </a:extLst>
          </p:cNvPr>
          <p:cNvSpPr>
            <a:spLocks noGrp="1"/>
          </p:cNvSpPr>
          <p:nvPr>
            <p:ph type="sldNum" sz="quarter" idx="12"/>
          </p:nvPr>
        </p:nvSpPr>
        <p:spPr/>
        <p:txBody>
          <a:bodyPr/>
          <a:lstStyle>
            <a:lvl1pPr>
              <a:defRPr/>
            </a:lvl1pPr>
          </a:lstStyle>
          <a:p>
            <a:fld id="{3500015E-9AF2-44E0-8EBF-9FB755154B7B}" type="slidenum">
              <a:rPr lang="de-AT" altLang="de-DE"/>
              <a:pPr/>
              <a:t>‹Nr.›</a:t>
            </a:fld>
            <a:endParaRPr lang="de-AT" altLang="de-DE"/>
          </a:p>
        </p:txBody>
      </p:sp>
    </p:spTree>
    <p:extLst>
      <p:ext uri="{BB962C8B-B14F-4D97-AF65-F5344CB8AC3E}">
        <p14:creationId xmlns:p14="http://schemas.microsoft.com/office/powerpoint/2010/main" val="269102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1A096107-227E-EED9-9100-2DAB45B52DE7}"/>
              </a:ext>
            </a:extLst>
          </p:cNvPr>
          <p:cNvSpPr>
            <a:spLocks noGrp="1"/>
          </p:cNvSpPr>
          <p:nvPr>
            <p:ph type="dt" sz="half" idx="10"/>
          </p:nvPr>
        </p:nvSpPr>
        <p:spPr/>
        <p:txBody>
          <a:bodyPr/>
          <a:lstStyle>
            <a:lvl1pPr>
              <a:defRPr/>
            </a:lvl1pPr>
          </a:lstStyle>
          <a:p>
            <a:pPr>
              <a:defRPr/>
            </a:pPr>
            <a:fld id="{092219BF-1A6A-4B30-BF2D-5F8FD13BBB35}" type="datetimeFigureOut">
              <a:rPr lang="de-AT"/>
              <a:pPr>
                <a:defRPr/>
              </a:pPr>
              <a:t>11.12.2025</a:t>
            </a:fld>
            <a:endParaRPr lang="de-AT"/>
          </a:p>
        </p:txBody>
      </p:sp>
      <p:sp>
        <p:nvSpPr>
          <p:cNvPr id="6" name="Fußzeilenplatzhalter 4">
            <a:extLst>
              <a:ext uri="{FF2B5EF4-FFF2-40B4-BE49-F238E27FC236}">
                <a16:creationId xmlns:a16="http://schemas.microsoft.com/office/drawing/2014/main" id="{E18D7405-A95E-2B3F-916C-CA97C3D90D5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FCBC392-FB15-D04A-0D1F-F1DFB0B6228A}"/>
              </a:ext>
            </a:extLst>
          </p:cNvPr>
          <p:cNvSpPr>
            <a:spLocks noGrp="1"/>
          </p:cNvSpPr>
          <p:nvPr>
            <p:ph type="sldNum" sz="quarter" idx="12"/>
          </p:nvPr>
        </p:nvSpPr>
        <p:spPr/>
        <p:txBody>
          <a:bodyPr/>
          <a:lstStyle>
            <a:lvl1pPr>
              <a:defRPr/>
            </a:lvl1pPr>
          </a:lstStyle>
          <a:p>
            <a:fld id="{E558A0DC-B62B-46DE-8DBC-066BD91C9869}" type="slidenum">
              <a:rPr lang="de-AT" altLang="de-DE"/>
              <a:pPr/>
              <a:t>‹Nr.›</a:t>
            </a:fld>
            <a:endParaRPr lang="de-AT" altLang="de-DE"/>
          </a:p>
        </p:txBody>
      </p:sp>
    </p:spTree>
    <p:extLst>
      <p:ext uri="{BB962C8B-B14F-4D97-AF65-F5344CB8AC3E}">
        <p14:creationId xmlns:p14="http://schemas.microsoft.com/office/powerpoint/2010/main" val="4130719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F887373-D351-3069-CB64-969B67F93E56}"/>
              </a:ext>
            </a:extLst>
          </p:cNvPr>
          <p:cNvSpPr>
            <a:spLocks noGrp="1"/>
          </p:cNvSpPr>
          <p:nvPr>
            <p:ph type="dt" sz="half" idx="10"/>
          </p:nvPr>
        </p:nvSpPr>
        <p:spPr/>
        <p:txBody>
          <a:bodyPr/>
          <a:lstStyle>
            <a:lvl1pPr>
              <a:defRPr/>
            </a:lvl1pPr>
          </a:lstStyle>
          <a:p>
            <a:pPr>
              <a:defRPr/>
            </a:pPr>
            <a:fld id="{29C1C520-D5EA-477A-B9B0-456584BA2051}" type="datetimeFigureOut">
              <a:rPr lang="de-AT"/>
              <a:pPr>
                <a:defRPr/>
              </a:pPr>
              <a:t>11.12.2025</a:t>
            </a:fld>
            <a:endParaRPr lang="de-AT"/>
          </a:p>
        </p:txBody>
      </p:sp>
      <p:sp>
        <p:nvSpPr>
          <p:cNvPr id="8" name="Fußzeilenplatzhalter 4">
            <a:extLst>
              <a:ext uri="{FF2B5EF4-FFF2-40B4-BE49-F238E27FC236}">
                <a16:creationId xmlns:a16="http://schemas.microsoft.com/office/drawing/2014/main" id="{98EE6058-1063-E4F5-B3E8-5A59DC112A2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445F537-E83F-1726-9EAD-6AC905CB5AAE}"/>
              </a:ext>
            </a:extLst>
          </p:cNvPr>
          <p:cNvSpPr>
            <a:spLocks noGrp="1"/>
          </p:cNvSpPr>
          <p:nvPr>
            <p:ph type="sldNum" sz="quarter" idx="12"/>
          </p:nvPr>
        </p:nvSpPr>
        <p:spPr/>
        <p:txBody>
          <a:bodyPr/>
          <a:lstStyle>
            <a:lvl1pPr>
              <a:defRPr/>
            </a:lvl1pPr>
          </a:lstStyle>
          <a:p>
            <a:fld id="{3FA5A6B7-6A29-475D-9485-9394AB124702}" type="slidenum">
              <a:rPr lang="de-AT" altLang="de-DE"/>
              <a:pPr/>
              <a:t>‹Nr.›</a:t>
            </a:fld>
            <a:endParaRPr lang="de-AT" altLang="de-DE"/>
          </a:p>
        </p:txBody>
      </p:sp>
    </p:spTree>
    <p:extLst>
      <p:ext uri="{BB962C8B-B14F-4D97-AF65-F5344CB8AC3E}">
        <p14:creationId xmlns:p14="http://schemas.microsoft.com/office/powerpoint/2010/main" val="876014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3057033-9CB4-664E-DB81-9FBF0E9184EC}"/>
              </a:ext>
            </a:extLst>
          </p:cNvPr>
          <p:cNvSpPr>
            <a:spLocks noGrp="1"/>
          </p:cNvSpPr>
          <p:nvPr>
            <p:ph type="dt" sz="half" idx="10"/>
          </p:nvPr>
        </p:nvSpPr>
        <p:spPr/>
        <p:txBody>
          <a:bodyPr/>
          <a:lstStyle>
            <a:lvl1pPr>
              <a:defRPr/>
            </a:lvl1pPr>
          </a:lstStyle>
          <a:p>
            <a:pPr>
              <a:defRPr/>
            </a:pPr>
            <a:fld id="{23798CE4-627A-4B56-9232-6D9AD0ED152C}" type="datetimeFigureOut">
              <a:rPr lang="de-AT"/>
              <a:pPr>
                <a:defRPr/>
              </a:pPr>
              <a:t>11.12.2025</a:t>
            </a:fld>
            <a:endParaRPr lang="de-AT"/>
          </a:p>
        </p:txBody>
      </p:sp>
      <p:sp>
        <p:nvSpPr>
          <p:cNvPr id="4" name="Fußzeilenplatzhalter 4">
            <a:extLst>
              <a:ext uri="{FF2B5EF4-FFF2-40B4-BE49-F238E27FC236}">
                <a16:creationId xmlns:a16="http://schemas.microsoft.com/office/drawing/2014/main" id="{261FC7E3-DA0C-A2AF-0EFD-9091C58FCA6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FF48350-156A-53C5-D20E-D0937BE10049}"/>
              </a:ext>
            </a:extLst>
          </p:cNvPr>
          <p:cNvSpPr>
            <a:spLocks noGrp="1"/>
          </p:cNvSpPr>
          <p:nvPr>
            <p:ph type="sldNum" sz="quarter" idx="12"/>
          </p:nvPr>
        </p:nvSpPr>
        <p:spPr/>
        <p:txBody>
          <a:bodyPr/>
          <a:lstStyle>
            <a:lvl1pPr>
              <a:defRPr/>
            </a:lvl1pPr>
          </a:lstStyle>
          <a:p>
            <a:fld id="{98FFC651-B208-4FD7-BC6E-C82784188583}" type="slidenum">
              <a:rPr lang="de-AT" altLang="de-DE"/>
              <a:pPr/>
              <a:t>‹Nr.›</a:t>
            </a:fld>
            <a:endParaRPr lang="de-AT" altLang="de-DE"/>
          </a:p>
        </p:txBody>
      </p:sp>
    </p:spTree>
    <p:extLst>
      <p:ext uri="{BB962C8B-B14F-4D97-AF65-F5344CB8AC3E}">
        <p14:creationId xmlns:p14="http://schemas.microsoft.com/office/powerpoint/2010/main" val="16140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A0D0527-EA92-21C1-8523-01F392EDFC4C}"/>
              </a:ext>
            </a:extLst>
          </p:cNvPr>
          <p:cNvSpPr>
            <a:spLocks noGrp="1"/>
          </p:cNvSpPr>
          <p:nvPr>
            <p:ph type="dt" sz="half" idx="10"/>
          </p:nvPr>
        </p:nvSpPr>
        <p:spPr/>
        <p:txBody>
          <a:bodyPr/>
          <a:lstStyle>
            <a:lvl1pPr>
              <a:defRPr/>
            </a:lvl1pPr>
          </a:lstStyle>
          <a:p>
            <a:pPr>
              <a:defRPr/>
            </a:pPr>
            <a:fld id="{4DED6486-B9F9-4D40-94FA-F001DD71F3DA}" type="datetimeFigureOut">
              <a:rPr lang="de-AT"/>
              <a:pPr>
                <a:defRPr/>
              </a:pPr>
              <a:t>11.12.2025</a:t>
            </a:fld>
            <a:endParaRPr lang="de-AT"/>
          </a:p>
        </p:txBody>
      </p:sp>
      <p:sp>
        <p:nvSpPr>
          <p:cNvPr id="3" name="Fußzeilenplatzhalter 4">
            <a:extLst>
              <a:ext uri="{FF2B5EF4-FFF2-40B4-BE49-F238E27FC236}">
                <a16:creationId xmlns:a16="http://schemas.microsoft.com/office/drawing/2014/main" id="{4BD76EB3-1A24-8173-10A8-58CB2D75E49C}"/>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1400800-D428-7BCA-E5CB-113A804D1EE0}"/>
              </a:ext>
            </a:extLst>
          </p:cNvPr>
          <p:cNvSpPr>
            <a:spLocks noGrp="1"/>
          </p:cNvSpPr>
          <p:nvPr>
            <p:ph type="sldNum" sz="quarter" idx="12"/>
          </p:nvPr>
        </p:nvSpPr>
        <p:spPr/>
        <p:txBody>
          <a:bodyPr/>
          <a:lstStyle>
            <a:lvl1pPr>
              <a:defRPr/>
            </a:lvl1pPr>
          </a:lstStyle>
          <a:p>
            <a:fld id="{FC05D7BF-6CE0-4B2F-93D1-DA9BBC39653E}" type="slidenum">
              <a:rPr lang="de-AT" altLang="de-DE"/>
              <a:pPr/>
              <a:t>‹Nr.›</a:t>
            </a:fld>
            <a:endParaRPr lang="de-AT" altLang="de-DE"/>
          </a:p>
        </p:txBody>
      </p:sp>
    </p:spTree>
    <p:extLst>
      <p:ext uri="{BB962C8B-B14F-4D97-AF65-F5344CB8AC3E}">
        <p14:creationId xmlns:p14="http://schemas.microsoft.com/office/powerpoint/2010/main" val="3977355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2CCBF28-C26F-9EA2-7214-A8B8EFB28434}"/>
              </a:ext>
            </a:extLst>
          </p:cNvPr>
          <p:cNvSpPr>
            <a:spLocks noGrp="1"/>
          </p:cNvSpPr>
          <p:nvPr>
            <p:ph type="dt" sz="half" idx="10"/>
          </p:nvPr>
        </p:nvSpPr>
        <p:spPr/>
        <p:txBody>
          <a:bodyPr/>
          <a:lstStyle>
            <a:lvl1pPr>
              <a:defRPr/>
            </a:lvl1pPr>
          </a:lstStyle>
          <a:p>
            <a:pPr>
              <a:defRPr/>
            </a:pPr>
            <a:fld id="{FA41485E-DC8A-4A91-9203-9D38B497611D}" type="datetimeFigureOut">
              <a:rPr lang="de-AT"/>
              <a:pPr>
                <a:defRPr/>
              </a:pPr>
              <a:t>11.12.2025</a:t>
            </a:fld>
            <a:endParaRPr lang="de-AT"/>
          </a:p>
        </p:txBody>
      </p:sp>
      <p:sp>
        <p:nvSpPr>
          <p:cNvPr id="6" name="Fußzeilenplatzhalter 4">
            <a:extLst>
              <a:ext uri="{FF2B5EF4-FFF2-40B4-BE49-F238E27FC236}">
                <a16:creationId xmlns:a16="http://schemas.microsoft.com/office/drawing/2014/main" id="{087B8F78-D157-4C0F-1F63-834D7C24E97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E1945A7-04B6-B8F9-7FF5-7DFA17B02F2C}"/>
              </a:ext>
            </a:extLst>
          </p:cNvPr>
          <p:cNvSpPr>
            <a:spLocks noGrp="1"/>
          </p:cNvSpPr>
          <p:nvPr>
            <p:ph type="sldNum" sz="quarter" idx="12"/>
          </p:nvPr>
        </p:nvSpPr>
        <p:spPr/>
        <p:txBody>
          <a:bodyPr/>
          <a:lstStyle>
            <a:lvl1pPr>
              <a:defRPr/>
            </a:lvl1pPr>
          </a:lstStyle>
          <a:p>
            <a:fld id="{7C6A2F71-42D4-42E9-9F91-3D392FB845D6}" type="slidenum">
              <a:rPr lang="de-AT" altLang="de-DE"/>
              <a:pPr/>
              <a:t>‹Nr.›</a:t>
            </a:fld>
            <a:endParaRPr lang="de-AT" altLang="de-DE"/>
          </a:p>
        </p:txBody>
      </p:sp>
    </p:spTree>
    <p:extLst>
      <p:ext uri="{BB962C8B-B14F-4D97-AF65-F5344CB8AC3E}">
        <p14:creationId xmlns:p14="http://schemas.microsoft.com/office/powerpoint/2010/main" val="3503189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AAB5757-F59F-5F7E-42CE-81151B6263DA}"/>
              </a:ext>
            </a:extLst>
          </p:cNvPr>
          <p:cNvSpPr>
            <a:spLocks noGrp="1"/>
          </p:cNvSpPr>
          <p:nvPr>
            <p:ph type="dt" sz="half" idx="10"/>
          </p:nvPr>
        </p:nvSpPr>
        <p:spPr/>
        <p:txBody>
          <a:bodyPr/>
          <a:lstStyle>
            <a:lvl1pPr>
              <a:defRPr/>
            </a:lvl1pPr>
          </a:lstStyle>
          <a:p>
            <a:pPr>
              <a:defRPr/>
            </a:pPr>
            <a:fld id="{0B8675BD-86FF-46D5-B8E6-6BD3F25FD2F5}" type="datetimeFigureOut">
              <a:rPr lang="de-AT"/>
              <a:pPr>
                <a:defRPr/>
              </a:pPr>
              <a:t>11.12.2025</a:t>
            </a:fld>
            <a:endParaRPr lang="de-AT"/>
          </a:p>
        </p:txBody>
      </p:sp>
      <p:sp>
        <p:nvSpPr>
          <p:cNvPr id="6" name="Fußzeilenplatzhalter 4">
            <a:extLst>
              <a:ext uri="{FF2B5EF4-FFF2-40B4-BE49-F238E27FC236}">
                <a16:creationId xmlns:a16="http://schemas.microsoft.com/office/drawing/2014/main" id="{176A3106-9DAE-25B5-21B5-83D4016A248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5CD837B-F174-24DA-4243-5407AB8A8401}"/>
              </a:ext>
            </a:extLst>
          </p:cNvPr>
          <p:cNvSpPr>
            <a:spLocks noGrp="1"/>
          </p:cNvSpPr>
          <p:nvPr>
            <p:ph type="sldNum" sz="quarter" idx="12"/>
          </p:nvPr>
        </p:nvSpPr>
        <p:spPr/>
        <p:txBody>
          <a:bodyPr/>
          <a:lstStyle>
            <a:lvl1pPr>
              <a:defRPr/>
            </a:lvl1pPr>
          </a:lstStyle>
          <a:p>
            <a:fld id="{5B24C59D-4745-4E81-971F-2E23C6BA4B12}" type="slidenum">
              <a:rPr lang="de-AT" altLang="de-DE"/>
              <a:pPr/>
              <a:t>‹Nr.›</a:t>
            </a:fld>
            <a:endParaRPr lang="de-AT" altLang="de-DE"/>
          </a:p>
        </p:txBody>
      </p:sp>
    </p:spTree>
    <p:extLst>
      <p:ext uri="{BB962C8B-B14F-4D97-AF65-F5344CB8AC3E}">
        <p14:creationId xmlns:p14="http://schemas.microsoft.com/office/powerpoint/2010/main" val="2252699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C68A18A6-2C73-D8E8-00CF-6C9C9F3BD69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02AF6C8-FC88-E780-1952-558A9FEC82CB}"/>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9B041D4F-290C-7152-28B1-502BCAE1687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FDD41E8-EF4B-1BE5-8318-0480E022673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87F67F5-0080-4667-8209-FD62D55DD878}" type="datetimeFigureOut">
              <a:rPr lang="de-AT"/>
              <a:pPr>
                <a:defRPr/>
              </a:pPr>
              <a:t>11.12.2025</a:t>
            </a:fld>
            <a:endParaRPr lang="de-AT"/>
          </a:p>
        </p:txBody>
      </p:sp>
      <p:sp>
        <p:nvSpPr>
          <p:cNvPr id="5" name="Fußzeilenplatzhalter 4">
            <a:extLst>
              <a:ext uri="{FF2B5EF4-FFF2-40B4-BE49-F238E27FC236}">
                <a16:creationId xmlns:a16="http://schemas.microsoft.com/office/drawing/2014/main" id="{5E9DCBE1-391F-DEA4-D2D6-3C5B5CA9014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49E5000C-B51C-310D-4277-FC5C57A9195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77CB67D-93E4-4E5C-97AB-54E9E6AC83C2}" type="slidenum">
              <a:rPr lang="de-AT" altLang="de-DE"/>
              <a:pPr/>
              <a:t>‹Nr.›</a:t>
            </a:fld>
            <a:endParaRPr lang="de-AT" altLang="de-DE"/>
          </a:p>
        </p:txBody>
      </p:sp>
      <p:pic>
        <p:nvPicPr>
          <p:cNvPr id="1032" name="Picture 19">
            <a:extLst>
              <a:ext uri="{FF2B5EF4-FFF2-40B4-BE49-F238E27FC236}">
                <a16:creationId xmlns:a16="http://schemas.microsoft.com/office/drawing/2014/main" id="{EDA5D2C8-3299-FB15-6588-38D38294FC7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C67402A-762B-4B2C-5B1C-96CFD6DBE53B}"/>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AA780343-6E2A-5C73-FFB5-81E11635FA31}"/>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ADE07839-9A0B-74DC-E14D-2E293E78303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794EEBE-292B-FB8D-0A42-1EEC4438D2B6}"/>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F0709550-CA3C-3345-23BC-F6B72B0771B7}"/>
              </a:ext>
            </a:extLst>
          </p:cNvPr>
          <p:cNvSpPr>
            <a:spLocks noGrp="1"/>
          </p:cNvSpPr>
          <p:nvPr>
            <p:ph idx="1"/>
          </p:nvPr>
        </p:nvSpPr>
        <p:spPr>
          <a:xfrm>
            <a:off x="0" y="3068638"/>
            <a:ext cx="9056688" cy="1152525"/>
          </a:xfrm>
        </p:spPr>
        <p:txBody>
          <a:bodyPr/>
          <a:lstStyle/>
          <a:p>
            <a:pPr marL="0" indent="0" algn="ctr">
              <a:buFont typeface="Arial" panose="020B0604020202020204" pitchFamily="34" charset="0"/>
              <a:buNone/>
            </a:pPr>
            <a:r>
              <a:rPr altLang="de-DE" dirty="0"/>
              <a:t>Tourismus auf Zakynthos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8BEB4083-CCE2-D65D-67EB-78291FCEEFA6}"/>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8A5289A8-5253-FB79-9BA7-D531D240C5B0}"/>
              </a:ext>
            </a:extLst>
          </p:cNvPr>
          <p:cNvSpPr>
            <a:spLocks noGrp="1"/>
          </p:cNvSpPr>
          <p:nvPr>
            <p:ph type="body" sz="half" idx="2"/>
          </p:nvPr>
        </p:nvSpPr>
        <p:spPr>
          <a:xfrm>
            <a:off x="841375" y="5732463"/>
            <a:ext cx="7475538"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Unter diesem </a:t>
            </a:r>
            <a:r>
              <a:rPr altLang="de-DE" dirty="0">
                <a:solidFill>
                  <a:srgbClr val="000000"/>
                </a:solidFill>
                <a:latin typeface="Arial" charset="0"/>
                <a:ea typeface="+mn-ea"/>
                <a:cs typeface="+mn-cs"/>
              </a:rPr>
              <a:t>Schutzkäfig</a:t>
            </a:r>
            <a:r>
              <a:rPr altLang="de-DE" b="0" dirty="0">
                <a:solidFill>
                  <a:srgbClr val="000000"/>
                </a:solidFill>
                <a:latin typeface="Arial" charset="0"/>
                <a:ea typeface="+mn-ea"/>
                <a:cs typeface="+mn-cs"/>
              </a:rPr>
              <a:t> liegt ein Nest mit Eiern der Unechten Karettschildkröte, die vom Aussterben bedroht ist. Menschen ist es also verboten, in diesem Bereich im Sand zu graben oder auf diese Stelle zu steigen.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2292" name="Picture 2" descr="I:\xxx-transfer\Gregori\Bilder_unterwegs\unterwegs 4\Bilder reduziert\9-korb.jpg">
            <a:extLst>
              <a:ext uri="{FF2B5EF4-FFF2-40B4-BE49-F238E27FC236}">
                <a16:creationId xmlns:a16="http://schemas.microsoft.com/office/drawing/2014/main" id="{F669ABF7-8EC7-D00F-DEA7-557B264F92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538"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8277DEF7-B98B-B3E4-5D49-182E9A578BCC}"/>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E260435E-10FD-6C2C-3914-BA6634393DBB}"/>
              </a:ext>
            </a:extLst>
          </p:cNvPr>
          <p:cNvSpPr>
            <a:spLocks noGrp="1"/>
          </p:cNvSpPr>
          <p:nvPr>
            <p:ph type="body" sz="half" idx="2"/>
          </p:nvPr>
        </p:nvSpPr>
        <p:spPr>
          <a:xfrm>
            <a:off x="827088" y="5753100"/>
            <a:ext cx="7705725" cy="844550"/>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Manche </a:t>
            </a:r>
            <a:r>
              <a:rPr altLang="de-DE" dirty="0">
                <a:solidFill>
                  <a:srgbClr val="000000"/>
                </a:solidFill>
                <a:latin typeface="Arial" charset="0"/>
                <a:ea typeface="+mn-ea"/>
                <a:cs typeface="+mn-cs"/>
              </a:rPr>
              <a:t>Bootsfirmen</a:t>
            </a:r>
            <a:r>
              <a:rPr altLang="de-DE" b="0" dirty="0">
                <a:solidFill>
                  <a:srgbClr val="000000"/>
                </a:solidFill>
                <a:latin typeface="Arial" charset="0"/>
                <a:ea typeface="+mn-ea"/>
                <a:cs typeface="+mn-cs"/>
              </a:rPr>
              <a:t> machen Werbung mit der Erkundung von Meeresschildkröten. Von diesen Schildkrötenbooten aus können interessierte Menschen beobachten, wie die Unechten Karettschildkröten (</a:t>
            </a:r>
            <a:r>
              <a:rPr altLang="de-DE" b="0" dirty="0" err="1">
                <a:solidFill>
                  <a:srgbClr val="000000"/>
                </a:solidFill>
                <a:latin typeface="Arial" charset="0"/>
                <a:ea typeface="+mn-ea"/>
                <a:cs typeface="+mn-cs"/>
              </a:rPr>
              <a:t>caretta</a:t>
            </a:r>
            <a:r>
              <a:rPr altLang="de-DE" b="0" dirty="0">
                <a:solidFill>
                  <a:srgbClr val="000000"/>
                </a:solidFill>
                <a:latin typeface="Arial" charset="0"/>
                <a:ea typeface="+mn-ea"/>
                <a:cs typeface="+mn-cs"/>
              </a:rPr>
              <a:t> </a:t>
            </a:r>
            <a:r>
              <a:rPr altLang="de-DE" b="0" dirty="0" err="1">
                <a:solidFill>
                  <a:srgbClr val="000000"/>
                </a:solidFill>
                <a:latin typeface="Arial" charset="0"/>
                <a:ea typeface="+mn-ea"/>
                <a:cs typeface="+mn-cs"/>
              </a:rPr>
              <a:t>caretta</a:t>
            </a:r>
            <a:r>
              <a:rPr altLang="de-DE" b="0" dirty="0">
                <a:solidFill>
                  <a:srgbClr val="000000"/>
                </a:solidFill>
                <a:latin typeface="Arial" charset="0"/>
                <a:ea typeface="+mn-ea"/>
                <a:cs typeface="+mn-cs"/>
              </a:rPr>
              <a:t>) im Wasser schwimmen und zum Luftholen auftauchen.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3316" name="Picture 2" descr="I:\xxx-transfer\Gregori\Bilder_unterwegs\unterwegs 4\Bilder reduziert\10-werbeschild.jpg">
            <a:extLst>
              <a:ext uri="{FF2B5EF4-FFF2-40B4-BE49-F238E27FC236}">
                <a16:creationId xmlns:a16="http://schemas.microsoft.com/office/drawing/2014/main" id="{8C939D7E-49F1-A447-EC8A-362911B0E0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88CC9425-9C9A-C50A-F24B-4DA2907CB856}"/>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A7BF48D7-C3C3-20F2-215A-1FC12D07247C}"/>
              </a:ext>
            </a:extLst>
          </p:cNvPr>
          <p:cNvSpPr>
            <a:spLocks noGrp="1"/>
          </p:cNvSpPr>
          <p:nvPr>
            <p:ph type="body" sz="half" idx="2"/>
          </p:nvPr>
        </p:nvSpPr>
        <p:spPr>
          <a:xfrm>
            <a:off x="755650" y="5805488"/>
            <a:ext cx="7704138"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Meeresschildkröten sind </a:t>
            </a:r>
            <a:r>
              <a:rPr altLang="de-DE" dirty="0">
                <a:solidFill>
                  <a:srgbClr val="000000"/>
                </a:solidFill>
                <a:latin typeface="Arial" charset="0"/>
                <a:ea typeface="+mn-ea"/>
                <a:cs typeface="+mn-cs"/>
              </a:rPr>
              <a:t>Lungenatmer</a:t>
            </a:r>
            <a:r>
              <a:rPr altLang="de-DE" b="0" dirty="0">
                <a:solidFill>
                  <a:srgbClr val="000000"/>
                </a:solidFill>
                <a:latin typeface="Arial" charset="0"/>
                <a:ea typeface="+mn-ea"/>
                <a:cs typeface="+mn-cs"/>
              </a:rPr>
              <a:t>. Das heißt, sie müssen in Abständen von einigen Minuten auftauchen, um Luft zu holen. Dabei dürfen sie jedoch von Menschen nicht gestört werden.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4340" name="Picture 2" descr="I:\xxx-transfer\Gregori\Bilder_unterwegs\unterwegs 4\Bilder reduziert\11-auftauchend.jpg">
            <a:extLst>
              <a:ext uri="{FF2B5EF4-FFF2-40B4-BE49-F238E27FC236}">
                <a16:creationId xmlns:a16="http://schemas.microsoft.com/office/drawing/2014/main" id="{BD34C7D1-F813-FDC8-A102-DC74B35B2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4A3EC0A1-85C5-D6BC-9F4C-14DCEB1ADF49}"/>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3286E987-B371-4B3B-F2FF-0D205219DF77}"/>
              </a:ext>
            </a:extLst>
          </p:cNvPr>
          <p:cNvSpPr>
            <a:spLocks noGrp="1"/>
          </p:cNvSpPr>
          <p:nvPr>
            <p:ph type="body" sz="half" idx="2"/>
          </p:nvPr>
        </p:nvSpPr>
        <p:spPr>
          <a:xfrm>
            <a:off x="1187450" y="5753100"/>
            <a:ext cx="7056438" cy="804863"/>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Meeresschildkröten sind exzellente Schwimmer und besiedeln unseren Planeten schon seit </a:t>
            </a:r>
            <a:r>
              <a:rPr altLang="de-DE" dirty="0">
                <a:solidFill>
                  <a:srgbClr val="000000"/>
                </a:solidFill>
                <a:latin typeface="Arial" charset="0"/>
                <a:ea typeface="+mn-ea"/>
                <a:cs typeface="+mn-cs"/>
              </a:rPr>
              <a:t>Jahrmillionen</a:t>
            </a:r>
            <a:r>
              <a:rPr altLang="de-DE" b="0" dirty="0">
                <a:solidFill>
                  <a:srgbClr val="000000"/>
                </a:solidFill>
                <a:latin typeface="Arial" charset="0"/>
                <a:ea typeface="+mn-ea"/>
                <a:cs typeface="+mn-cs"/>
              </a:rPr>
              <a:t>. Ausgewachsene Meeresschildkröten haben nur zwei Feinde: große Haie und dumme oder rücksichtslose Menschen.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5364" name="Picture 2" descr="I:\xxx-transfer\Gregori\Bilder_unterwegs\unterwegs 4\Bilder reduziert\12-portrait.jpg">
            <a:extLst>
              <a:ext uri="{FF2B5EF4-FFF2-40B4-BE49-F238E27FC236}">
                <a16:creationId xmlns:a16="http://schemas.microsoft.com/office/drawing/2014/main" id="{CEECCD89-A429-B0BC-3F9B-159AB0801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765175"/>
            <a:ext cx="6619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3BD6D88A-659C-3753-D945-60E49749EEC2}"/>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8CB03131-2781-2EA4-07A7-00286B61E939}"/>
              </a:ext>
            </a:extLst>
          </p:cNvPr>
          <p:cNvSpPr>
            <a:spLocks noGrp="1"/>
          </p:cNvSpPr>
          <p:nvPr>
            <p:ph type="body" sz="half" idx="2"/>
          </p:nvPr>
        </p:nvSpPr>
        <p:spPr>
          <a:xfrm>
            <a:off x="962025" y="5732463"/>
            <a:ext cx="6691313"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Um Aufschluss über die </a:t>
            </a:r>
            <a:r>
              <a:rPr altLang="de-DE" dirty="0">
                <a:solidFill>
                  <a:srgbClr val="000000"/>
                </a:solidFill>
                <a:latin typeface="Arial" charset="0"/>
                <a:ea typeface="+mn-ea"/>
                <a:cs typeface="+mn-cs"/>
              </a:rPr>
              <a:t>Lebensgewohnheiten</a:t>
            </a:r>
            <a:r>
              <a:rPr altLang="de-DE" b="0" dirty="0">
                <a:solidFill>
                  <a:srgbClr val="000000"/>
                </a:solidFill>
                <a:latin typeface="Arial" charset="0"/>
                <a:ea typeface="+mn-ea"/>
                <a:cs typeface="+mn-cs"/>
              </a:rPr>
              <a:t> zu bekommen, werden weibliche Meeresschildkröten bei der Eiablage von eingeschulten freiwilligen Helferinnen und Helfern mit Plastikabzeichen markiert.</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6388" name="Picture 2" descr="I:\xxx-transfer\Gregori\Bilder_unterwegs\unterwegs 4\Bilder reduziert\13-getaggt.jpg">
            <a:extLst>
              <a:ext uri="{FF2B5EF4-FFF2-40B4-BE49-F238E27FC236}">
                <a16:creationId xmlns:a16="http://schemas.microsoft.com/office/drawing/2014/main" id="{8270095B-1037-D730-073F-AAD429E3A9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463" y="765175"/>
            <a:ext cx="6619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5E01CE11-48F7-D0E2-C959-F550780878D6}"/>
              </a:ext>
            </a:extLst>
          </p:cNvPr>
          <p:cNvSpPr>
            <a:spLocks noGrp="1"/>
          </p:cNvSpPr>
          <p:nvPr>
            <p:ph type="body" sz="half" idx="2"/>
          </p:nvPr>
        </p:nvSpPr>
        <p:spPr>
          <a:xfrm>
            <a:off x="791368" y="5589240"/>
            <a:ext cx="7561263" cy="935385"/>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Durch diese Marken ist jedes Tier eindeutig identifizierbar. So weiß man, dass weibliche Meeresschildkröten nach über 20 Jahren und tausenden Kilometern im Meer wieder an jenen Strand zur Eiablage zurückkommen, an dem sie selbst geschlüpft sind. Dabei orientieren sie sich am </a:t>
            </a:r>
            <a:r>
              <a:rPr altLang="de-DE" dirty="0">
                <a:solidFill>
                  <a:srgbClr val="000000"/>
                </a:solidFill>
                <a:latin typeface="Arial" charset="0"/>
                <a:ea typeface="+mn-ea"/>
                <a:cs typeface="+mn-cs"/>
              </a:rPr>
              <a:t>Erdmagnetfeld</a:t>
            </a:r>
            <a:r>
              <a:rPr altLang="de-DE" b="0" dirty="0">
                <a:solidFill>
                  <a:srgbClr val="000000"/>
                </a:solidFill>
                <a:latin typeface="Arial" charset="0"/>
                <a:ea typeface="+mn-ea"/>
                <a:cs typeface="+mn-cs"/>
              </a:rPr>
              <a:t>.</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7412" name="Picture 2" descr="I:\xxx-transfer\Gregori\Bilder_unterwegs\unterwegs 4\Bilder reduziert\14-tag.jpg">
            <a:extLst>
              <a:ext uri="{FF2B5EF4-FFF2-40B4-BE49-F238E27FC236}">
                <a16:creationId xmlns:a16="http://schemas.microsoft.com/office/drawing/2014/main" id="{49FDF73C-C855-5746-0FB0-886A6A6D16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165"/>
          <a:stretch>
            <a:fillRect/>
          </a:stretch>
        </p:blipFill>
        <p:spPr bwMode="auto">
          <a:xfrm>
            <a:off x="822252" y="836712"/>
            <a:ext cx="741196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4981EF55-7BD6-1391-6DE1-45713AAEB55A}"/>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1B42DFA8-9D9F-66E5-F6D2-B62393662CD9}"/>
              </a:ext>
            </a:extLst>
          </p:cNvPr>
          <p:cNvSpPr>
            <a:spLocks noGrp="1"/>
          </p:cNvSpPr>
          <p:nvPr>
            <p:ph type="body" sz="half" idx="2"/>
          </p:nvPr>
        </p:nvSpPr>
        <p:spPr>
          <a:xfrm>
            <a:off x="731837" y="5792788"/>
            <a:ext cx="7368555"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Deswegen dürfen natürliche Strände nicht verbaut werden. Sehr wohl können die Sandstrände bei Rücksicht </a:t>
            </a:r>
            <a:r>
              <a:rPr altLang="de-DE" dirty="0">
                <a:solidFill>
                  <a:srgbClr val="000000"/>
                </a:solidFill>
                <a:latin typeface="Arial" charset="0"/>
                <a:ea typeface="+mn-ea"/>
                <a:cs typeface="+mn-cs"/>
              </a:rPr>
              <a:t>von beiden genützt</a:t>
            </a:r>
            <a:r>
              <a:rPr altLang="de-DE" b="0" dirty="0">
                <a:solidFill>
                  <a:srgbClr val="000000"/>
                </a:solidFill>
                <a:latin typeface="Arial" charset="0"/>
                <a:ea typeface="+mn-ea"/>
                <a:cs typeface="+mn-cs"/>
              </a:rPr>
              <a:t> werden: untertags von Menschen und in der Nacht von den eierlegenden Schildkröten.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8436" name="Picture 2" descr="I:\xxx-transfer\Gregori\Bilder_unterwegs\unterwegs 4\Bilder reduziert\15-skr.jpg">
            <a:extLst>
              <a:ext uri="{FF2B5EF4-FFF2-40B4-BE49-F238E27FC236}">
                <a16:creationId xmlns:a16="http://schemas.microsoft.com/office/drawing/2014/main" id="{AFEB64B8-7F15-75E7-3884-F7E92E6E7B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823913"/>
            <a:ext cx="6619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0F20AAF5-A621-B65D-A1C4-E815D9246998}"/>
              </a:ext>
            </a:extLst>
          </p:cNvPr>
          <p:cNvSpPr>
            <a:spLocks noGrp="1"/>
          </p:cNvSpPr>
          <p:nvPr>
            <p:ph type="body" sz="half" idx="2"/>
          </p:nvPr>
        </p:nvSpPr>
        <p:spPr>
          <a:xfrm>
            <a:off x="4572000" y="5157192"/>
            <a:ext cx="4177034" cy="1440160"/>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Nicht nur die </a:t>
            </a:r>
            <a:r>
              <a:rPr altLang="de-DE" dirty="0">
                <a:solidFill>
                  <a:srgbClr val="000000"/>
                </a:solidFill>
                <a:latin typeface="Arial" charset="0"/>
                <a:ea typeface="+mn-ea"/>
                <a:cs typeface="+mn-cs"/>
              </a:rPr>
              <a:t>Niststrände</a:t>
            </a:r>
            <a:r>
              <a:rPr altLang="de-DE" b="0" dirty="0">
                <a:solidFill>
                  <a:srgbClr val="000000"/>
                </a:solidFill>
                <a:latin typeface="Arial" charset="0"/>
                <a:ea typeface="+mn-ea"/>
                <a:cs typeface="+mn-cs"/>
              </a:rPr>
              <a:t> der Meeresschildkröten sind geschützt, sondern auch die Meeresgebiete in der Bucht. Dort dürfen keine Motorboote fahren. Dafür ist es dort ruhig und weder schwimmende Menschen noch Schildkröten werden durch Schiffsschrauben gefährdet.</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9459" name="Picture 2" descr="I:\xxx-transfer\Gregori\Bilder_unterwegs\unterwegs 4\Bilder reduziert\16-nestbeach.jpg">
            <a:extLst>
              <a:ext uri="{FF2B5EF4-FFF2-40B4-BE49-F238E27FC236}">
                <a16:creationId xmlns:a16="http://schemas.microsoft.com/office/drawing/2014/main" id="{59DD69BA-8B6C-9383-BE42-B26BAEB581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321" y="836712"/>
            <a:ext cx="3735784" cy="561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508C72E7-FEDE-E785-8B57-1D77C726CF15}"/>
              </a:ext>
            </a:extLst>
          </p:cNvPr>
          <p:cNvSpPr>
            <a:spLocks noGrp="1"/>
          </p:cNvSpPr>
          <p:nvPr>
            <p:ph type="body" sz="half" idx="2"/>
          </p:nvPr>
        </p:nvSpPr>
        <p:spPr>
          <a:xfrm>
            <a:off x="4643439" y="5085184"/>
            <a:ext cx="4105025" cy="1439863"/>
          </a:xfrm>
        </p:spPr>
        <p:txBody>
          <a:bodyPr/>
          <a:lstStyle/>
          <a:p>
            <a:pPr eaLnBrk="1" hangingPunct="1">
              <a:spcBef>
                <a:spcPct val="0"/>
              </a:spcBef>
              <a:buFont typeface="Arial" charset="0"/>
              <a:buNone/>
              <a:defRPr/>
            </a:pPr>
            <a:r>
              <a:rPr altLang="de-DE" dirty="0">
                <a:solidFill>
                  <a:srgbClr val="000000"/>
                </a:solidFill>
                <a:latin typeface="Arial" charset="0"/>
                <a:ea typeface="+mn-ea"/>
                <a:cs typeface="+mn-cs"/>
              </a:rPr>
              <a:t>Gefährdete Nester</a:t>
            </a:r>
            <a:r>
              <a:rPr altLang="de-DE" b="0" dirty="0">
                <a:solidFill>
                  <a:srgbClr val="000000"/>
                </a:solidFill>
                <a:latin typeface="Arial" charset="0"/>
                <a:ea typeface="+mn-ea"/>
                <a:cs typeface="+mn-cs"/>
              </a:rPr>
              <a:t> werden von den freiwilligen Mitarbeiterinnen und Mitarbeitern der Schildkrötenschutzgesellschaft </a:t>
            </a:r>
            <a:r>
              <a:rPr altLang="de-DE" b="0" dirty="0" err="1">
                <a:solidFill>
                  <a:srgbClr val="000000"/>
                </a:solidFill>
                <a:latin typeface="Arial" charset="0"/>
                <a:ea typeface="+mn-ea"/>
                <a:cs typeface="+mn-cs"/>
              </a:rPr>
              <a:t>Archelon</a:t>
            </a:r>
            <a:r>
              <a:rPr altLang="de-DE" b="0" dirty="0">
                <a:solidFill>
                  <a:srgbClr val="000000"/>
                </a:solidFill>
                <a:latin typeface="Arial" charset="0"/>
                <a:ea typeface="+mn-ea"/>
                <a:cs typeface="+mn-cs"/>
              </a:rPr>
              <a:t> ausgegraben und an einen anderen, sicheren Ort verlegt. Dieses Nest ist zu nahe am Wasser und könnte bei einer Sturmflut weggespült werden.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0483" name="Picture 2" descr="I:\xxx-transfer\Gregori\Bilder_unterwegs\unterwegs 4\Bilder reduziert\17-umsiedlung.jpg">
            <a:extLst>
              <a:ext uri="{FF2B5EF4-FFF2-40B4-BE49-F238E27FC236}">
                <a16:creationId xmlns:a16="http://schemas.microsoft.com/office/drawing/2014/main" id="{6D431A68-5496-7115-E6C1-3E8640E6A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300" y="836712"/>
            <a:ext cx="3688263" cy="5544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F7550E90-46B0-BCF4-588D-C44280172DA3}"/>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D6DA5371-EDB9-C366-899A-5A52969BA13D}"/>
              </a:ext>
            </a:extLst>
          </p:cNvPr>
          <p:cNvSpPr>
            <a:spLocks noGrp="1"/>
          </p:cNvSpPr>
          <p:nvPr>
            <p:ph type="body" sz="half" idx="2"/>
          </p:nvPr>
        </p:nvSpPr>
        <p:spPr>
          <a:xfrm>
            <a:off x="769938" y="5732463"/>
            <a:ext cx="7546975"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Vorsichtig wird jedes einzelne </a:t>
            </a:r>
            <a:r>
              <a:rPr altLang="de-DE" dirty="0" err="1">
                <a:solidFill>
                  <a:srgbClr val="000000"/>
                </a:solidFill>
                <a:latin typeface="Arial" charset="0"/>
                <a:ea typeface="+mn-ea"/>
                <a:cs typeface="+mn-cs"/>
              </a:rPr>
              <a:t>Schildkrötenei</a:t>
            </a:r>
            <a:r>
              <a:rPr altLang="de-DE" b="0" dirty="0">
                <a:solidFill>
                  <a:srgbClr val="000000"/>
                </a:solidFill>
                <a:latin typeface="Arial" charset="0"/>
                <a:ea typeface="+mn-ea"/>
                <a:cs typeface="+mn-cs"/>
              </a:rPr>
              <a:t> ausgegraben und an einer sicheren Stelle wieder eingegraben. Die Eier sind rund und haben die Größe eines Tischtennisballs. Nach ungefähr zwei Monaten Sonnenbestrahlung schlüpfen die Jungtiere.</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1508" name="Picture 2" descr="I:\xxx-transfer\Gregori\Bilder_unterwegs\unterwegs 4\Bilder reduziert\18-ausgraben.jpg">
            <a:extLst>
              <a:ext uri="{FF2B5EF4-FFF2-40B4-BE49-F238E27FC236}">
                <a16:creationId xmlns:a16="http://schemas.microsoft.com/office/drawing/2014/main" id="{E70D7610-37EF-E791-6410-FF4060CD0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9" y="765175"/>
            <a:ext cx="7366008" cy="4896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1BD79285-B60D-9DF7-5DEC-2189ADA47F00}"/>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E9E29495-ADDB-5309-11E1-117E3833CFE0}"/>
              </a:ext>
            </a:extLst>
          </p:cNvPr>
          <p:cNvSpPr>
            <a:spLocks noGrp="1"/>
          </p:cNvSpPr>
          <p:nvPr>
            <p:ph type="body" sz="half" idx="2"/>
          </p:nvPr>
        </p:nvSpPr>
        <p:spPr>
          <a:xfrm>
            <a:off x="739775" y="5792788"/>
            <a:ext cx="7361238"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Die griechische Insel </a:t>
            </a:r>
            <a:r>
              <a:rPr altLang="de-DE" dirty="0">
                <a:solidFill>
                  <a:srgbClr val="000000"/>
                </a:solidFill>
                <a:latin typeface="Arial" charset="0"/>
                <a:ea typeface="+mn-ea"/>
                <a:cs typeface="+mn-cs"/>
              </a:rPr>
              <a:t>Zakynthos</a:t>
            </a:r>
            <a:r>
              <a:rPr altLang="de-DE" b="0" dirty="0">
                <a:solidFill>
                  <a:srgbClr val="000000"/>
                </a:solidFill>
                <a:latin typeface="Arial" charset="0"/>
                <a:ea typeface="+mn-ea"/>
                <a:cs typeface="+mn-cs"/>
              </a:rPr>
              <a:t> ist im Sommer eine sehr beliebte Urlaubsinsel. Sie liegt westlich des griechischen Festlands im Mittelmeer. Das Mittelmeer wird auch als „Badewanne Europas“ bezeichnet.</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4100" name="Picture 24" descr="I:\xxx-transfer\Gregori\Bilder_unterwegs\unterwegs 4\Bilder reduziert\1-einführung.jpg">
            <a:extLst>
              <a:ext uri="{FF2B5EF4-FFF2-40B4-BE49-F238E27FC236}">
                <a16:creationId xmlns:a16="http://schemas.microsoft.com/office/drawing/2014/main" id="{620B6F12-8155-E8B2-2DA2-21B1B9BAC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3" y="763588"/>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C73EAE2-B4F3-D366-FDCE-8E83746E9401}"/>
              </a:ext>
            </a:extLst>
          </p:cNvPr>
          <p:cNvSpPr>
            <a:spLocks noGrp="1"/>
          </p:cNvSpPr>
          <p:nvPr>
            <p:ph type="body" sz="half" idx="2"/>
          </p:nvPr>
        </p:nvSpPr>
        <p:spPr>
          <a:xfrm>
            <a:off x="971551" y="5792489"/>
            <a:ext cx="7344866" cy="804863"/>
          </a:xfrm>
        </p:spPr>
        <p:txBody>
          <a:bodyPr/>
          <a:lstStyle/>
          <a:p>
            <a:pPr eaLnBrk="1" hangingPunct="1">
              <a:spcBef>
                <a:spcPct val="0"/>
              </a:spcBef>
              <a:buFont typeface="Arial" charset="0"/>
              <a:buNone/>
              <a:defRPr/>
            </a:pPr>
            <a:r>
              <a:rPr altLang="de-DE" dirty="0">
                <a:solidFill>
                  <a:srgbClr val="000000"/>
                </a:solidFill>
                <a:latin typeface="Arial" charset="0"/>
                <a:ea typeface="+mn-ea"/>
                <a:cs typeface="+mn-cs"/>
              </a:rPr>
              <a:t>Schildkrötenbabys</a:t>
            </a:r>
            <a:r>
              <a:rPr altLang="de-DE" b="0" dirty="0">
                <a:solidFill>
                  <a:srgbClr val="000000"/>
                </a:solidFill>
                <a:latin typeface="Arial" charset="0"/>
                <a:ea typeface="+mn-ea"/>
                <a:cs typeface="+mn-cs"/>
              </a:rPr>
              <a:t> leben gefährlich. Feinde an Land sind Vögel, Füchse und streunende Hunde, weswegen es die Tiere sehr eilig haben, ins Wasser zu gelangen. Dieses Baby hat es ins Flachwasser geschafft. Doch auch hier warten Feinde: Raubfische.</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2532" name="Picture 2" descr="I:\xxx-transfer\Gregori\Bilder_unterwegs\unterwegs 4\Bilder reduziert\19-babyflachwasser.jpg">
            <a:extLst>
              <a:ext uri="{FF2B5EF4-FFF2-40B4-BE49-F238E27FC236}">
                <a16:creationId xmlns:a16="http://schemas.microsoft.com/office/drawing/2014/main" id="{17070AF4-E7FF-00B7-CFF4-FAA10557DE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045"/>
          <a:stretch>
            <a:fillRect/>
          </a:stretch>
        </p:blipFill>
        <p:spPr bwMode="auto">
          <a:xfrm>
            <a:off x="1058188" y="847502"/>
            <a:ext cx="7171591" cy="4896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1B363BCA-96ED-A2AD-AE31-42CEA5D781D1}"/>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DFD7C3CB-C1FD-1D3A-5046-5CE45AF0EEBD}"/>
              </a:ext>
            </a:extLst>
          </p:cNvPr>
          <p:cNvSpPr>
            <a:spLocks noGrp="1"/>
          </p:cNvSpPr>
          <p:nvPr>
            <p:ph type="body" sz="half" idx="2"/>
          </p:nvPr>
        </p:nvSpPr>
        <p:spPr>
          <a:xfrm>
            <a:off x="942438" y="5661819"/>
            <a:ext cx="7416800" cy="865187"/>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Im tieferen Wasser angekommen, ist dieses Schildkrötenbaby schon sicherer. Rund </a:t>
            </a:r>
            <a:br>
              <a:rPr altLang="de-DE" b="0" dirty="0">
                <a:solidFill>
                  <a:srgbClr val="000000"/>
                </a:solidFill>
                <a:latin typeface="Arial" charset="0"/>
                <a:ea typeface="+mn-ea"/>
                <a:cs typeface="+mn-cs"/>
              </a:rPr>
            </a:br>
            <a:r>
              <a:rPr altLang="de-DE" dirty="0">
                <a:solidFill>
                  <a:srgbClr val="000000"/>
                </a:solidFill>
                <a:latin typeface="Arial" charset="0"/>
                <a:ea typeface="+mn-ea"/>
                <a:cs typeface="+mn-cs"/>
              </a:rPr>
              <a:t>20 Jahre</a:t>
            </a:r>
            <a:r>
              <a:rPr altLang="de-DE" b="0" dirty="0">
                <a:solidFill>
                  <a:srgbClr val="000000"/>
                </a:solidFill>
                <a:latin typeface="Arial" charset="0"/>
                <a:ea typeface="+mn-ea"/>
                <a:cs typeface="+mn-cs"/>
              </a:rPr>
              <a:t> wird es dauern, bis dieser Winzling zu einer ausgewachsenen, geschlechtsreifen Meeresschildkröte herangewachsen ist. Nur zwei von tausend Babys schaffen es – </a:t>
            </a:r>
            <a:br>
              <a:rPr altLang="de-DE" b="0" dirty="0">
                <a:solidFill>
                  <a:srgbClr val="000000"/>
                </a:solidFill>
                <a:latin typeface="Arial" charset="0"/>
                <a:ea typeface="+mn-ea"/>
                <a:cs typeface="+mn-cs"/>
              </a:rPr>
            </a:br>
            <a:r>
              <a:rPr altLang="de-DE" b="0" dirty="0">
                <a:solidFill>
                  <a:srgbClr val="000000"/>
                </a:solidFill>
                <a:latin typeface="Arial" charset="0"/>
                <a:ea typeface="+mn-ea"/>
                <a:cs typeface="+mn-cs"/>
              </a:rPr>
              <a:t>ihr Leben ist sehr gefährlich.</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3556" name="Picture 2" descr="I:\xxx-transfer\Gregori\Bilder_unterwegs\unterwegs 4\Bilder reduziert\20-babytief.jpg">
            <a:extLst>
              <a:ext uri="{FF2B5EF4-FFF2-40B4-BE49-F238E27FC236}">
                <a16:creationId xmlns:a16="http://schemas.microsoft.com/office/drawing/2014/main" id="{44F4BA4B-FD35-A60D-9FCB-A4AE207E30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348"/>
          <a:stretch>
            <a:fillRect/>
          </a:stretch>
        </p:blipFill>
        <p:spPr bwMode="auto">
          <a:xfrm>
            <a:off x="971600" y="763587"/>
            <a:ext cx="6912768" cy="4807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B210307A-3BC6-8243-72E7-862934121C5F}"/>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B7F67B64-73EC-6AE2-BF97-B9A6BA01768B}"/>
              </a:ext>
            </a:extLst>
          </p:cNvPr>
          <p:cNvSpPr>
            <a:spLocks noGrp="1"/>
          </p:cNvSpPr>
          <p:nvPr>
            <p:ph type="body" sz="half" idx="2"/>
          </p:nvPr>
        </p:nvSpPr>
        <p:spPr>
          <a:xfrm>
            <a:off x="827585" y="5700713"/>
            <a:ext cx="7344816" cy="896937"/>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Im Meer lauern zahlreiche </a:t>
            </a:r>
            <a:r>
              <a:rPr altLang="de-DE" dirty="0">
                <a:solidFill>
                  <a:srgbClr val="000000"/>
                </a:solidFill>
                <a:latin typeface="Arial" charset="0"/>
                <a:ea typeface="+mn-ea"/>
                <a:cs typeface="+mn-cs"/>
              </a:rPr>
              <a:t>Gefahren</a:t>
            </a:r>
            <a:r>
              <a:rPr altLang="de-DE" b="0" dirty="0">
                <a:solidFill>
                  <a:srgbClr val="000000"/>
                </a:solidFill>
                <a:latin typeface="Arial" charset="0"/>
                <a:ea typeface="+mn-ea"/>
                <a:cs typeface="+mn-cs"/>
              </a:rPr>
              <a:t> auf die Schildkröten: </a:t>
            </a:r>
            <a:r>
              <a:rPr altLang="de-DE" b="0" dirty="0" err="1">
                <a:solidFill>
                  <a:srgbClr val="000000"/>
                </a:solidFill>
                <a:latin typeface="Arial" charset="0"/>
                <a:ea typeface="+mn-ea"/>
                <a:cs typeface="+mn-cs"/>
              </a:rPr>
              <a:t>Plastiksackerl</a:t>
            </a:r>
            <a:r>
              <a:rPr altLang="de-DE" b="0" dirty="0">
                <a:solidFill>
                  <a:srgbClr val="000000"/>
                </a:solidFill>
                <a:latin typeface="Arial" charset="0"/>
                <a:ea typeface="+mn-ea"/>
                <a:cs typeface="+mn-cs"/>
              </a:rPr>
              <a:t> sehen dem Lieblingsfressen der Schildkröten, nämlich Quallen, zum Verwechseln ähnlich. Tausende Schildkröten werden jedes Jahr unabsichtlich in Fischernetzen gefangen, können nicht mehr auftauchen und ertrinken.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4580" name="Picture 2" descr="I:\xxx-transfer\Gregori\Bilder_unterwegs\unterwegs 4\Bilder reduziert\21-plastiksackerl.jpg">
            <a:extLst>
              <a:ext uri="{FF2B5EF4-FFF2-40B4-BE49-F238E27FC236}">
                <a16:creationId xmlns:a16="http://schemas.microsoft.com/office/drawing/2014/main" id="{867533F5-E9F6-A8AC-11CF-9005C729FA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07" b="3245"/>
          <a:stretch>
            <a:fillRect/>
          </a:stretch>
        </p:blipFill>
        <p:spPr bwMode="auto">
          <a:xfrm>
            <a:off x="880339" y="812238"/>
            <a:ext cx="6984776" cy="486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E3372E3-1628-D3E8-87EF-4B7876DEF81F}"/>
              </a:ext>
            </a:extLst>
          </p:cNvPr>
          <p:cNvSpPr>
            <a:spLocks noGrp="1"/>
          </p:cNvSpPr>
          <p:nvPr>
            <p:ph type="body" sz="half" idx="2"/>
          </p:nvPr>
        </p:nvSpPr>
        <p:spPr>
          <a:xfrm>
            <a:off x="888620" y="5589240"/>
            <a:ext cx="7499804" cy="865187"/>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Diese Meeresschildkröte hat es geschafft. Als eine der wenigen ist sie durchgekommen und zu einem </a:t>
            </a:r>
            <a:r>
              <a:rPr altLang="de-DE" dirty="0">
                <a:solidFill>
                  <a:srgbClr val="000000"/>
                </a:solidFill>
                <a:latin typeface="Arial" charset="0"/>
                <a:ea typeface="+mn-ea"/>
                <a:cs typeface="+mn-cs"/>
              </a:rPr>
              <a:t>Jungtier</a:t>
            </a:r>
            <a:r>
              <a:rPr altLang="de-DE" b="0" dirty="0">
                <a:solidFill>
                  <a:srgbClr val="000000"/>
                </a:solidFill>
                <a:latin typeface="Arial" charset="0"/>
                <a:ea typeface="+mn-ea"/>
                <a:cs typeface="+mn-cs"/>
              </a:rPr>
              <a:t> herangewachsen. Männchen bleiben für immer im Wasser. Weibchen gehen alle drei Jahre in der Nacht an Land, um ihre Eier abzulegen. Und eine neue Schildkrötengeneration beginnt!</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25604" name="Picture 2" descr="I:\xxx-transfer\Gregori\Bilder_unterwegs\unterwegs 4\Bilder reduziert\22-jungskr.jpg">
            <a:extLst>
              <a:ext uri="{FF2B5EF4-FFF2-40B4-BE49-F238E27FC236}">
                <a16:creationId xmlns:a16="http://schemas.microsoft.com/office/drawing/2014/main" id="{3A45B07B-744D-A78B-BF86-5E37F07E58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34" b="6241"/>
          <a:stretch>
            <a:fillRect/>
          </a:stretch>
        </p:blipFill>
        <p:spPr bwMode="auto">
          <a:xfrm>
            <a:off x="900978" y="908720"/>
            <a:ext cx="734204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E146A-C8FA-D735-D022-A8736EB9C4CB}"/>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450E1CF4-3DD0-651C-6A34-67DFA63FE457}"/>
              </a:ext>
            </a:extLst>
          </p:cNvPr>
          <p:cNvSpPr>
            <a:spLocks noGrp="1"/>
          </p:cNvSpPr>
          <p:nvPr>
            <p:ph type="body" sz="half" idx="2"/>
          </p:nvPr>
        </p:nvSpPr>
        <p:spPr>
          <a:xfrm>
            <a:off x="4139952" y="957699"/>
            <a:ext cx="4464496" cy="3479413"/>
          </a:xfrm>
        </p:spPr>
        <p:txBody>
          <a:bodyPr/>
          <a:lstStyle/>
          <a:p>
            <a:pPr eaLnBrk="1" hangingPunct="1">
              <a:spcBef>
                <a:spcPct val="0"/>
              </a:spcBef>
              <a:buFont typeface="Arial" charset="0"/>
              <a:buNone/>
              <a:defRPr/>
            </a:pPr>
            <a:r>
              <a:rPr lang="de-DE" altLang="de-DE" b="0" dirty="0">
                <a:solidFill>
                  <a:srgbClr val="000000"/>
                </a:solidFill>
                <a:latin typeface="Arial" charset="0"/>
                <a:ea typeface="+mn-ea"/>
                <a:cs typeface="+mn-cs"/>
              </a:rPr>
              <a:t>Verwende die Bildergalerie „Tourismus auf Zakynthos“ und dein Schulbuch auf Seite 18/19.</a:t>
            </a:r>
          </a:p>
          <a:p>
            <a:pPr eaLnBrk="1" hangingPunct="1">
              <a:spcBef>
                <a:spcPct val="0"/>
              </a:spcBef>
              <a:buFont typeface="Arial" charset="0"/>
              <a:buNone/>
              <a:defRPr/>
            </a:pPr>
            <a:endParaRPr lang="de-DE" altLang="de-DE" b="0" dirty="0">
              <a:solidFill>
                <a:srgbClr val="000000"/>
              </a:solidFill>
              <a:latin typeface="Arial" charset="0"/>
              <a:ea typeface="+mn-ea"/>
              <a:cs typeface="+mn-cs"/>
            </a:endParaRPr>
          </a:p>
          <a:p>
            <a:pPr eaLnBrk="1" hangingPunct="1">
              <a:spcBef>
                <a:spcPct val="0"/>
              </a:spcBef>
              <a:buFont typeface="Arial" charset="0"/>
              <a:buNone/>
              <a:defRPr/>
            </a:pPr>
            <a:r>
              <a:rPr lang="de-DE" altLang="de-DE" b="0" dirty="0">
                <a:solidFill>
                  <a:srgbClr val="000000"/>
                </a:solidFill>
                <a:latin typeface="Arial" charset="0"/>
                <a:ea typeface="+mn-ea"/>
                <a:cs typeface="+mn-cs"/>
              </a:rPr>
              <a:t>Nenne ein Beispiel für einen Konflikt zwischen Tourismus und Umweltschutz, den du schon selbst erlebt hast oder von dem du gelesen oder gehört hast.</a:t>
            </a:r>
          </a:p>
          <a:p>
            <a:pPr eaLnBrk="1" hangingPunct="1">
              <a:spcBef>
                <a:spcPct val="0"/>
              </a:spcBef>
              <a:buFont typeface="Arial" charset="0"/>
              <a:buNone/>
              <a:defRPr/>
            </a:pPr>
            <a:endParaRPr lang="de-DE" altLang="de-DE" b="0" dirty="0">
              <a:solidFill>
                <a:srgbClr val="000000"/>
              </a:solidFill>
              <a:latin typeface="Arial" charset="0"/>
              <a:ea typeface="+mn-ea"/>
              <a:cs typeface="+mn-cs"/>
            </a:endParaRPr>
          </a:p>
          <a:p>
            <a:pPr eaLnBrk="1" hangingPunct="1">
              <a:spcBef>
                <a:spcPct val="0"/>
              </a:spcBef>
              <a:buFont typeface="Arial" charset="0"/>
              <a:buNone/>
              <a:defRPr/>
            </a:pPr>
            <a:r>
              <a:rPr lang="de-DE" altLang="de-DE" b="0" dirty="0">
                <a:solidFill>
                  <a:srgbClr val="000000"/>
                </a:solidFill>
                <a:latin typeface="Arial" charset="0"/>
                <a:ea typeface="+mn-ea"/>
                <a:cs typeface="+mn-cs"/>
              </a:rPr>
              <a:t>Entwickle für dein Beispiel ähnliche Schutzmaßnahmen, wie sie auf Zakynthos umgesetzt wurden. Notiere in Stichwörtern.</a:t>
            </a:r>
          </a:p>
          <a:p>
            <a:pPr eaLnBrk="1" hangingPunct="1">
              <a:spcBef>
                <a:spcPct val="0"/>
              </a:spcBef>
              <a:buFont typeface="Arial" charset="0"/>
              <a:buNone/>
              <a:defRPr/>
            </a:pPr>
            <a:endParaRPr lang="de-DE" altLang="de-DE" b="0" dirty="0">
              <a:solidFill>
                <a:srgbClr val="000000"/>
              </a:solidFill>
              <a:latin typeface="Arial" charset="0"/>
              <a:ea typeface="+mn-ea"/>
              <a:cs typeface="+mn-cs"/>
            </a:endParaRPr>
          </a:p>
          <a:p>
            <a:pPr eaLnBrk="1" hangingPunct="1">
              <a:spcBef>
                <a:spcPct val="0"/>
              </a:spcBef>
              <a:buFont typeface="Arial" charset="0"/>
              <a:buNone/>
              <a:defRPr/>
            </a:pPr>
            <a:r>
              <a:rPr lang="de-DE" altLang="de-DE" b="0" dirty="0">
                <a:solidFill>
                  <a:srgbClr val="000000"/>
                </a:solidFill>
                <a:latin typeface="Arial" charset="0"/>
                <a:ea typeface="+mn-ea"/>
                <a:cs typeface="+mn-cs"/>
              </a:rPr>
              <a:t>Stellt eure Beispiele und mögliche Schutzmaßnahmen in der Klasse vor und diskutiert sie.</a:t>
            </a:r>
          </a:p>
          <a:p>
            <a:pPr>
              <a:buFont typeface="Arial" charset="0"/>
              <a:buNone/>
              <a:defRPr/>
            </a:pPr>
            <a:endParaRPr dirty="0"/>
          </a:p>
        </p:txBody>
      </p:sp>
      <p:pic>
        <p:nvPicPr>
          <p:cNvPr id="25604" name="Picture 2" descr="I:\xxx-transfer\Gregori\Bilder_unterwegs\unterwegs 4\Bilder reduziert\22-jungskr.jpg">
            <a:extLst>
              <a:ext uri="{FF2B5EF4-FFF2-40B4-BE49-F238E27FC236}">
                <a16:creationId xmlns:a16="http://schemas.microsoft.com/office/drawing/2014/main" id="{BBAB5427-3AE7-4F69-8044-EF9E7973E4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042" r="30995" b="15331"/>
          <a:stretch>
            <a:fillRect/>
          </a:stretch>
        </p:blipFill>
        <p:spPr bwMode="auto">
          <a:xfrm>
            <a:off x="387696" y="1052736"/>
            <a:ext cx="364148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a:extLst>
              <a:ext uri="{FF2B5EF4-FFF2-40B4-BE49-F238E27FC236}">
                <a16:creationId xmlns:a16="http://schemas.microsoft.com/office/drawing/2014/main" id="{A9FC3352-30DC-45E5-0B5C-B41BB2BA443E}"/>
              </a:ext>
            </a:extLst>
          </p:cNvPr>
          <p:cNvPicPr>
            <a:picLocks noChangeAspect="1"/>
          </p:cNvPicPr>
          <p:nvPr/>
        </p:nvPicPr>
        <p:blipFill>
          <a:blip r:embed="rId3">
            <a:extLst>
              <a:ext uri="{28A0092B-C50C-407E-A947-70E740481C1C}">
                <a14:useLocalDpi xmlns:a14="http://schemas.microsoft.com/office/drawing/2010/main" val="0"/>
              </a:ext>
            </a:extLst>
          </a:blip>
          <a:srcRect b="7720"/>
          <a:stretch>
            <a:fillRect/>
          </a:stretch>
        </p:blipFill>
        <p:spPr>
          <a:xfrm>
            <a:off x="387696" y="4005064"/>
            <a:ext cx="3641480" cy="2520280"/>
          </a:xfrm>
          <a:prstGeom prst="rect">
            <a:avLst/>
          </a:prstGeom>
        </p:spPr>
      </p:pic>
      <p:pic>
        <p:nvPicPr>
          <p:cNvPr id="6" name="Grafik 5">
            <a:extLst>
              <a:ext uri="{FF2B5EF4-FFF2-40B4-BE49-F238E27FC236}">
                <a16:creationId xmlns:a16="http://schemas.microsoft.com/office/drawing/2014/main" id="{5D6E6C43-408E-7228-B795-C651FE1F9CAD}"/>
              </a:ext>
            </a:extLst>
          </p:cNvPr>
          <p:cNvPicPr>
            <a:picLocks noChangeAspect="1"/>
          </p:cNvPicPr>
          <p:nvPr/>
        </p:nvPicPr>
        <p:blipFill>
          <a:blip r:embed="rId4">
            <a:extLst>
              <a:ext uri="{28A0092B-C50C-407E-A947-70E740481C1C}">
                <a14:useLocalDpi xmlns:a14="http://schemas.microsoft.com/office/drawing/2010/main" val="0"/>
              </a:ext>
            </a:extLst>
          </a:blip>
          <a:srcRect r="3675"/>
          <a:stretch>
            <a:fillRect/>
          </a:stretch>
        </p:blipFill>
        <p:spPr>
          <a:xfrm>
            <a:off x="4860032" y="4005064"/>
            <a:ext cx="3641480" cy="2520280"/>
          </a:xfrm>
          <a:prstGeom prst="rect">
            <a:avLst/>
          </a:prstGeom>
        </p:spPr>
      </p:pic>
    </p:spTree>
    <p:extLst>
      <p:ext uri="{BB962C8B-B14F-4D97-AF65-F5344CB8AC3E}">
        <p14:creationId xmlns:p14="http://schemas.microsoft.com/office/powerpoint/2010/main" val="1109102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5C36EED-AC57-75AB-EFF2-7DC367A530D5}"/>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r>
              <a:rPr lang="de-DE" altLang="de-DE" sz="1200" kern="0" dirty="0">
                <a:latin typeface="Arial" pitchFamily="34" charset="0"/>
              </a:rPr>
              <a:t>Massentourismus – und trotzdem nachhaltig</a:t>
            </a:r>
            <a:r>
              <a:rPr lang="de-DE" altLang="de-DE" sz="1200" kern="0" dirty="0">
                <a:solidFill>
                  <a:srgbClr val="000000"/>
                </a:solidFill>
                <a:latin typeface="Arial" pitchFamily="34" charset="0"/>
              </a:rPr>
              <a:t>“ auf den </a:t>
            </a:r>
            <a:r>
              <a:rPr lang="de-DE" altLang="de-DE" sz="1200" kern="0" dirty="0">
                <a:latin typeface="Arial" pitchFamily="34" charset="0"/>
              </a:rPr>
              <a:t>Seiten 18 und 19 im </a:t>
            </a:r>
            <a:r>
              <a:rPr lang="de-DE" altLang="de-DE" sz="1200" kern="0" dirty="0">
                <a:solidFill>
                  <a:srgbClr val="000000"/>
                </a:solidFill>
                <a:latin typeface="Arial" pitchFamily="34" charset="0"/>
              </a:rPr>
              <a:t>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3" name="Rectangle 6">
            <a:extLst>
              <a:ext uri="{FF2B5EF4-FFF2-40B4-BE49-F238E27FC236}">
                <a16:creationId xmlns:a16="http://schemas.microsoft.com/office/drawing/2014/main" id="{065DC2EB-2C11-79CF-CF18-794A8CDB2C2D}"/>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DE" altLang="de-DE" sz="1200" dirty="0">
                <a:cs typeface="Arial" charset="0"/>
              </a:rPr>
              <a:t>Christian Fridrich, </a:t>
            </a:r>
            <a:r>
              <a:rPr lang="de-DE" altLang="de-DE" sz="1200" dirty="0" err="1">
                <a:cs typeface="Arial" charset="0"/>
              </a:rPr>
              <a:t>Großweikersdorf</a:t>
            </a:r>
            <a:r>
              <a:rPr lang="de-DE" altLang="de-DE" sz="1200" dirty="0">
                <a:cs typeface="Arial" charset="0"/>
              </a:rPr>
              <a:t>; F24: </a:t>
            </a:r>
            <a:r>
              <a:rPr lang="de-DE" sz="1200" kern="0" dirty="0" err="1"/>
              <a:t>Meindert</a:t>
            </a:r>
            <a:r>
              <a:rPr lang="de-DE" sz="1200" kern="0" dirty="0"/>
              <a:t> van der Haven / Getty Images – </a:t>
            </a:r>
            <a:r>
              <a:rPr lang="de-DE" sz="1200" kern="0" dirty="0" err="1"/>
              <a:t>iStockphoto</a:t>
            </a:r>
            <a:r>
              <a:rPr lang="de-DE" sz="1200" kern="0" dirty="0"/>
              <a:t>; Stefanos </a:t>
            </a:r>
            <a:r>
              <a:rPr lang="de-DE" sz="1200" kern="0" dirty="0" err="1"/>
              <a:t>Kyriazis</a:t>
            </a:r>
            <a:r>
              <a:rPr lang="de-DE" sz="1200" kern="0" dirty="0"/>
              <a:t> / Shutterstock</a:t>
            </a: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07C3E05E-77BE-4FC4-0F0C-4D0E33D9B2BB}"/>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580B8119-3599-95BB-73D5-90D335E6BBA5}"/>
              </a:ext>
            </a:extLst>
          </p:cNvPr>
          <p:cNvSpPr>
            <a:spLocks noGrp="1"/>
          </p:cNvSpPr>
          <p:nvPr>
            <p:ph type="body" sz="half" idx="2"/>
          </p:nvPr>
        </p:nvSpPr>
        <p:spPr>
          <a:xfrm>
            <a:off x="755650" y="5805190"/>
            <a:ext cx="7546975" cy="7921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Die Insel </a:t>
            </a:r>
            <a:r>
              <a:rPr altLang="de-DE" b="0" dirty="0" err="1">
                <a:solidFill>
                  <a:srgbClr val="000000"/>
                </a:solidFill>
                <a:latin typeface="Arial" charset="0"/>
                <a:ea typeface="+mn-ea"/>
                <a:cs typeface="+mn-cs"/>
              </a:rPr>
              <a:t>Zakynthos</a:t>
            </a:r>
            <a:r>
              <a:rPr altLang="de-DE" b="0" dirty="0">
                <a:solidFill>
                  <a:srgbClr val="000000"/>
                </a:solidFill>
                <a:latin typeface="Arial" charset="0"/>
                <a:ea typeface="+mn-ea"/>
                <a:cs typeface="+mn-cs"/>
              </a:rPr>
              <a:t> ist mit einer Fläche von 410 km² etwa so groß wie Wien und die zehntgrößte griechische Insel. Auch der abgebildete </a:t>
            </a:r>
            <a:r>
              <a:rPr altLang="de-DE" dirty="0">
                <a:solidFill>
                  <a:srgbClr val="000000"/>
                </a:solidFill>
                <a:latin typeface="Arial" charset="0"/>
                <a:ea typeface="+mn-ea"/>
                <a:cs typeface="+mn-cs"/>
              </a:rPr>
              <a:t>Hauptort der Insel</a:t>
            </a:r>
            <a:r>
              <a:rPr altLang="de-DE" b="0" dirty="0">
                <a:solidFill>
                  <a:srgbClr val="000000"/>
                </a:solidFill>
                <a:latin typeface="Arial" charset="0"/>
                <a:ea typeface="+mn-ea"/>
                <a:cs typeface="+mn-cs"/>
              </a:rPr>
              <a:t> heißt </a:t>
            </a:r>
            <a:r>
              <a:rPr altLang="de-DE" b="0" dirty="0" err="1">
                <a:solidFill>
                  <a:srgbClr val="000000"/>
                </a:solidFill>
                <a:latin typeface="Arial" charset="0"/>
                <a:ea typeface="+mn-ea"/>
                <a:cs typeface="+mn-cs"/>
              </a:rPr>
              <a:t>Zakynthos</a:t>
            </a:r>
            <a:r>
              <a:rPr altLang="de-DE" b="0" dirty="0">
                <a:solidFill>
                  <a:srgbClr val="000000"/>
                </a:solidFill>
                <a:latin typeface="Arial" charset="0"/>
                <a:ea typeface="+mn-ea"/>
                <a:cs typeface="+mn-cs"/>
              </a:rPr>
              <a:t>. Die Menschen lebten früher meist von der Landwirtschaft, heute überwiegend vom Tourismus.</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5124" name="Picture 2" descr="I:\xxx-transfer\Gregori\Bilder_unterwegs\unterwegs 4\Bilder reduziert\2-hauptstadt.jpg">
            <a:extLst>
              <a:ext uri="{FF2B5EF4-FFF2-40B4-BE49-F238E27FC236}">
                <a16:creationId xmlns:a16="http://schemas.microsoft.com/office/drawing/2014/main" id="{0C41DBFE-9CB8-7E03-6335-2695179B8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36389"/>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C88C7326-96CF-BF3A-588E-D232755ADFD8}"/>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BB7AFBC6-798C-3C6D-368F-FBE71B4FBDC5}"/>
              </a:ext>
            </a:extLst>
          </p:cNvPr>
          <p:cNvSpPr>
            <a:spLocks noGrp="1"/>
          </p:cNvSpPr>
          <p:nvPr>
            <p:ph type="body" sz="half" idx="2"/>
          </p:nvPr>
        </p:nvSpPr>
        <p:spPr>
          <a:xfrm>
            <a:off x="787400" y="5792489"/>
            <a:ext cx="7385050" cy="804863"/>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Ein besonders bekanntes und beliebtes Fotomotiv ist die nur vom Meer zugängliche Bucht mit dem </a:t>
            </a:r>
            <a:r>
              <a:rPr altLang="de-DE" dirty="0">
                <a:solidFill>
                  <a:srgbClr val="000000"/>
                </a:solidFill>
                <a:latin typeface="Arial" charset="0"/>
                <a:ea typeface="+mn-ea"/>
                <a:cs typeface="+mn-cs"/>
              </a:rPr>
              <a:t>Schiffswrack</a:t>
            </a:r>
            <a:r>
              <a:rPr altLang="de-DE" b="0" dirty="0">
                <a:solidFill>
                  <a:srgbClr val="000000"/>
                </a:solidFill>
                <a:latin typeface="Arial" charset="0"/>
                <a:ea typeface="+mn-ea"/>
                <a:cs typeface="+mn-cs"/>
              </a:rPr>
              <a:t>. Vor einigen Jahrzehnten strandete dieses Schmuggler-Schiff bei einem Sturm.</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6148" name="Picture 2" descr="I:\xxx-transfer\Gregori\Bilder_unterwegs\unterwegs 4\Bilder reduziert\3-wreck.jpg">
            <a:extLst>
              <a:ext uri="{FF2B5EF4-FFF2-40B4-BE49-F238E27FC236}">
                <a16:creationId xmlns:a16="http://schemas.microsoft.com/office/drawing/2014/main" id="{5D30D05A-A664-009F-56EA-23CEC74D3F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838"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AF854F18-F3A0-96C0-BD68-BF50ED45DAD5}"/>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E5310082-795D-1AE5-971F-DBCEB8711383}"/>
              </a:ext>
            </a:extLst>
          </p:cNvPr>
          <p:cNvSpPr>
            <a:spLocks noGrp="1"/>
          </p:cNvSpPr>
          <p:nvPr>
            <p:ph type="body" sz="half" idx="2"/>
          </p:nvPr>
        </p:nvSpPr>
        <p:spPr>
          <a:xfrm>
            <a:off x="755650" y="5805488"/>
            <a:ext cx="7475538"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Besonders beliebt ist die </a:t>
            </a:r>
            <a:r>
              <a:rPr altLang="de-DE" dirty="0">
                <a:solidFill>
                  <a:srgbClr val="000000"/>
                </a:solidFill>
                <a:latin typeface="Arial" charset="0"/>
                <a:ea typeface="+mn-ea"/>
                <a:cs typeface="+mn-cs"/>
              </a:rPr>
              <a:t>Bucht von </a:t>
            </a:r>
            <a:r>
              <a:rPr altLang="de-DE" dirty="0" err="1">
                <a:solidFill>
                  <a:srgbClr val="000000"/>
                </a:solidFill>
                <a:latin typeface="Arial" charset="0"/>
                <a:ea typeface="+mn-ea"/>
                <a:cs typeface="+mn-cs"/>
              </a:rPr>
              <a:t>Laganas</a:t>
            </a:r>
            <a:r>
              <a:rPr altLang="de-DE" b="0" dirty="0">
                <a:solidFill>
                  <a:srgbClr val="000000"/>
                </a:solidFill>
                <a:latin typeface="Arial" charset="0"/>
                <a:ea typeface="+mn-ea"/>
                <a:cs typeface="+mn-cs"/>
              </a:rPr>
              <a:t> aufgrund ihres langen, flach abfallenden Sandstrandes: beliebt bei den Touristinnen und Touristen und beliebt bei den Meeresschildkröten, die hier am Sandstrand in der Nacht ihre Eier ablegen.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7172" name="Picture 2" descr="I:\xxx-transfer\Gregori\Bilder_unterwegs\unterwegs 4\Bilder reduziert\4-ferienanlagen.jpg">
            <a:extLst>
              <a:ext uri="{FF2B5EF4-FFF2-40B4-BE49-F238E27FC236}">
                <a16:creationId xmlns:a16="http://schemas.microsoft.com/office/drawing/2014/main" id="{A097299D-468D-B670-587E-81E6C711E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765175"/>
            <a:ext cx="74755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23F7F1D8-77E7-D692-A4A5-12ACE4A431A8}"/>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90E5BC04-AAED-DFD4-1B99-46BB59FFB8ED}"/>
              </a:ext>
            </a:extLst>
          </p:cNvPr>
          <p:cNvSpPr>
            <a:spLocks noGrp="1"/>
          </p:cNvSpPr>
          <p:nvPr>
            <p:ph type="body" sz="half" idx="2"/>
          </p:nvPr>
        </p:nvSpPr>
        <p:spPr>
          <a:xfrm>
            <a:off x="755650" y="5732463"/>
            <a:ext cx="7777163" cy="804862"/>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Ein Teil des Sandstrandes ist deswegen </a:t>
            </a:r>
            <a:r>
              <a:rPr altLang="de-DE" dirty="0">
                <a:solidFill>
                  <a:srgbClr val="000000"/>
                </a:solidFill>
                <a:latin typeface="Arial" charset="0"/>
                <a:ea typeface="+mn-ea"/>
                <a:cs typeface="+mn-cs"/>
              </a:rPr>
              <a:t>Schutzgebiet</a:t>
            </a:r>
            <a:r>
              <a:rPr altLang="de-DE" b="0" dirty="0">
                <a:solidFill>
                  <a:srgbClr val="000000"/>
                </a:solidFill>
                <a:latin typeface="Arial" charset="0"/>
                <a:ea typeface="+mn-ea"/>
                <a:cs typeface="+mn-cs"/>
              </a:rPr>
              <a:t>: Hier darf der Strand in der Nacht nicht von Menschen betreten werden, damit die Schildkrötenweibchen nicht bei der Eiablage gestört werden. Untertags dürfen jedoch Liegestühle am Wasser aufgestellt werden.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8196" name="Picture 2" descr="I:\xxx-transfer\Gregori\Bilder_unterwegs\unterwegs 4\Bilder reduziert\5-strandarten.jpg">
            <a:extLst>
              <a:ext uri="{FF2B5EF4-FFF2-40B4-BE49-F238E27FC236}">
                <a16:creationId xmlns:a16="http://schemas.microsoft.com/office/drawing/2014/main" id="{B5442A74-88F4-537B-9920-D008DBC8D5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3B2C1359-36D1-0A8A-3718-99CF5CFFC647}"/>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863C07CF-A7AC-76CD-0D86-706C27B6B5B8}"/>
              </a:ext>
            </a:extLst>
          </p:cNvPr>
          <p:cNvSpPr>
            <a:spLocks noGrp="1"/>
          </p:cNvSpPr>
          <p:nvPr>
            <p:ph type="body" sz="half" idx="2"/>
          </p:nvPr>
        </p:nvSpPr>
        <p:spPr>
          <a:xfrm>
            <a:off x="766763" y="5772150"/>
            <a:ext cx="7562850" cy="896938"/>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Manche </a:t>
            </a:r>
            <a:r>
              <a:rPr altLang="de-DE" dirty="0">
                <a:solidFill>
                  <a:srgbClr val="000000"/>
                </a:solidFill>
                <a:latin typeface="Arial" charset="0"/>
                <a:ea typeface="+mn-ea"/>
                <a:cs typeface="+mn-cs"/>
              </a:rPr>
              <a:t>Strandabschnitte</a:t>
            </a:r>
            <a:r>
              <a:rPr altLang="de-DE" b="0" dirty="0">
                <a:solidFill>
                  <a:srgbClr val="000000"/>
                </a:solidFill>
                <a:latin typeface="Arial" charset="0"/>
                <a:ea typeface="+mn-ea"/>
                <a:cs typeface="+mn-cs"/>
              </a:rPr>
              <a:t> sind für die Schildkröten verloren. Durch den verdichteten Sand und die massive Bebauung kommen diese Strände nicht für eine Eiablage der Meeresschildkröten in Frage. Außerdem ist es in der Nacht durch Lokale zu laut und zu hell.</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9220" name="Picture 2" descr="I:\xxx-transfer\Gregori\Bilder_unterwegs\unterwegs 4\Bilder reduziert\6-touristisch.jpg">
            <a:extLst>
              <a:ext uri="{FF2B5EF4-FFF2-40B4-BE49-F238E27FC236}">
                <a16:creationId xmlns:a16="http://schemas.microsoft.com/office/drawing/2014/main" id="{4930221A-EEBA-E5CE-62A9-95BC6A468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88" y="765175"/>
            <a:ext cx="7489825"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009F76A9-A109-0AAA-0747-8A7252D01A0C}"/>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63711244-6FA6-8B42-32BA-60589EF28EB6}"/>
              </a:ext>
            </a:extLst>
          </p:cNvPr>
          <p:cNvSpPr>
            <a:spLocks noGrp="1"/>
          </p:cNvSpPr>
          <p:nvPr>
            <p:ph type="body" sz="half" idx="2"/>
          </p:nvPr>
        </p:nvSpPr>
        <p:spPr>
          <a:xfrm>
            <a:off x="755650" y="5743575"/>
            <a:ext cx="7539038" cy="804863"/>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Das ist </a:t>
            </a:r>
            <a:r>
              <a:rPr altLang="de-DE" dirty="0">
                <a:solidFill>
                  <a:srgbClr val="000000"/>
                </a:solidFill>
                <a:latin typeface="Arial" charset="0"/>
                <a:ea typeface="+mn-ea"/>
                <a:cs typeface="+mn-cs"/>
              </a:rPr>
              <a:t>Massentourismus</a:t>
            </a:r>
            <a:r>
              <a:rPr altLang="de-DE" b="0" dirty="0">
                <a:solidFill>
                  <a:srgbClr val="000000"/>
                </a:solidFill>
                <a:latin typeface="Arial" charset="0"/>
                <a:ea typeface="+mn-ea"/>
                <a:cs typeface="+mn-cs"/>
              </a:rPr>
              <a:t> pur! Zugeparkte Strände, viele Menschen, viel Lärm und Trubel. Doch manchen Menschen gefällt das. Naturnaher, sanfter Tourismus sieht aber anders aus und nimmt Rücksicht  auf Tiere und Menschen, die hier leben.</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0244" name="Picture 2" descr="I:\xxx-transfer\Gregori\Bilder_unterwegs\unterwegs 4\Bilder reduziert\7-befahren.jpg">
            <a:extLst>
              <a:ext uri="{FF2B5EF4-FFF2-40B4-BE49-F238E27FC236}">
                <a16:creationId xmlns:a16="http://schemas.microsoft.com/office/drawing/2014/main" id="{7FFDFE10-BFF1-4B38-7775-C32B9380F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 y="765175"/>
            <a:ext cx="74755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6BBA77F3-9894-53F1-AAA0-E754C5F5FA24}"/>
              </a:ext>
            </a:extLst>
          </p:cNvPr>
          <p:cNvSpPr>
            <a:spLocks noGrp="1"/>
          </p:cNvSpPr>
          <p:nvPr>
            <p:ph type="title"/>
          </p:nvPr>
        </p:nvSpPr>
        <p:spPr/>
        <p:txBody>
          <a:bodyPr/>
          <a:lstStyle/>
          <a:p>
            <a:endParaRPr lang="de-AT" altLang="de-DE"/>
          </a:p>
        </p:txBody>
      </p:sp>
      <p:sp>
        <p:nvSpPr>
          <p:cNvPr id="4" name="Textplatzhalter 3">
            <a:extLst>
              <a:ext uri="{FF2B5EF4-FFF2-40B4-BE49-F238E27FC236}">
                <a16:creationId xmlns:a16="http://schemas.microsoft.com/office/drawing/2014/main" id="{D5AB9B02-2DAF-ED0A-6B8A-EA3EC248AD6A}"/>
              </a:ext>
            </a:extLst>
          </p:cNvPr>
          <p:cNvSpPr>
            <a:spLocks noGrp="1"/>
          </p:cNvSpPr>
          <p:nvPr>
            <p:ph type="body" sz="half" idx="2"/>
          </p:nvPr>
        </p:nvSpPr>
        <p:spPr>
          <a:xfrm>
            <a:off x="731838" y="5762625"/>
            <a:ext cx="7369175" cy="804863"/>
          </a:xfrm>
        </p:spPr>
        <p:txBody>
          <a:bodyPr/>
          <a:lstStyle/>
          <a:p>
            <a:pPr eaLnBrk="1" hangingPunct="1">
              <a:spcBef>
                <a:spcPct val="0"/>
              </a:spcBef>
              <a:buFont typeface="Arial" charset="0"/>
              <a:buNone/>
              <a:defRPr/>
            </a:pPr>
            <a:r>
              <a:rPr altLang="de-DE" b="0" dirty="0">
                <a:solidFill>
                  <a:srgbClr val="000000"/>
                </a:solidFill>
                <a:latin typeface="Arial" charset="0"/>
                <a:ea typeface="+mn-ea"/>
                <a:cs typeface="+mn-cs"/>
              </a:rPr>
              <a:t>Dieser Strand wird </a:t>
            </a:r>
            <a:r>
              <a:rPr altLang="de-DE" dirty="0">
                <a:solidFill>
                  <a:srgbClr val="000000"/>
                </a:solidFill>
                <a:latin typeface="Arial" charset="0"/>
                <a:ea typeface="+mn-ea"/>
                <a:cs typeface="+mn-cs"/>
              </a:rPr>
              <a:t>naturnah</a:t>
            </a:r>
            <a:r>
              <a:rPr altLang="de-DE" b="0" dirty="0">
                <a:solidFill>
                  <a:srgbClr val="000000"/>
                </a:solidFill>
                <a:latin typeface="Arial" charset="0"/>
                <a:ea typeface="+mn-ea"/>
                <a:cs typeface="+mn-cs"/>
              </a:rPr>
              <a:t> genutzt. Es dürfen tagsüber zwar Liegestühle aufgestellt werden, sie müssen aber am Abend wieder weggeräumt werden. Dann kommen im Schutz der Dunkelheit Schildkrötenweibchen an den Strand und legen ihre Eier ab.</a:t>
            </a:r>
            <a:endParaRPr lang="de-DE" altLang="de-DE" b="0" dirty="0">
              <a:solidFill>
                <a:srgbClr val="000000"/>
              </a:solidFill>
              <a:latin typeface="Arial" charset="0"/>
              <a:ea typeface="+mn-ea"/>
              <a:cs typeface="+mn-cs"/>
            </a:endParaRPr>
          </a:p>
          <a:p>
            <a:pPr>
              <a:buFont typeface="Arial" charset="0"/>
              <a:buNone/>
              <a:defRPr/>
            </a:pPr>
            <a:endParaRPr dirty="0"/>
          </a:p>
        </p:txBody>
      </p:sp>
      <p:pic>
        <p:nvPicPr>
          <p:cNvPr id="11268" name="Picture 2" descr="I:\xxx-transfer\Gregori\Bilder_unterwegs\unterwegs 4\Bilder reduziert\8-beidenutzung.jpg">
            <a:extLst>
              <a:ext uri="{FF2B5EF4-FFF2-40B4-BE49-F238E27FC236}">
                <a16:creationId xmlns:a16="http://schemas.microsoft.com/office/drawing/2014/main" id="{28C2A02F-D5C5-A3C0-939C-62A2EC784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63" y="765175"/>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1095</Words>
  <Application>Microsoft Office PowerPoint</Application>
  <PresentationFormat>Bildschirmpräsentation (4:3)</PresentationFormat>
  <Paragraphs>47</Paragraphs>
  <Slides>25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25</vt:i4>
      </vt:variant>
    </vt:vector>
  </HeadingPairs>
  <TitlesOfParts>
    <vt:vector size="31"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219</cp:revision>
  <dcterms:created xsi:type="dcterms:W3CDTF">2013-10-08T07:58:50Z</dcterms:created>
  <dcterms:modified xsi:type="dcterms:W3CDTF">2025-12-11T08:22:37Z</dcterms:modified>
</cp:coreProperties>
</file>