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06.11.2024</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Alltag im Deutschen Reich</a:t>
            </a:r>
          </a:p>
        </p:txBody>
      </p:sp>
      <p:sp>
        <p:nvSpPr>
          <p:cNvPr id="10" name="Gewitterblitz 9"/>
          <p:cNvSpPr/>
          <p:nvPr/>
        </p:nvSpPr>
        <p:spPr bwMode="auto">
          <a:xfrm rot="525551" flipH="1">
            <a:off x="6593692" y="5218566"/>
            <a:ext cx="2217309" cy="1070641"/>
          </a:xfrm>
          <a:prstGeom prst="lightningBolt">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3" name="Text Box 10"/>
          <p:cNvSpPr txBox="1">
            <a:spLocks noChangeArrowheads="1"/>
          </p:cNvSpPr>
          <p:nvPr/>
        </p:nvSpPr>
        <p:spPr bwMode="auto">
          <a:xfrm>
            <a:off x="2727337" y="1445434"/>
            <a:ext cx="381108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FF6600"/>
                </a:solidFill>
                <a:latin typeface="Calibri" panose="020F0502020204030204" pitchFamily="34" charset="0"/>
              </a:rPr>
              <a:t>„VOLKSGEMEINSCHAFT“</a:t>
            </a:r>
          </a:p>
        </p:txBody>
      </p:sp>
      <p:sp>
        <p:nvSpPr>
          <p:cNvPr id="4" name="Text Box 10"/>
          <p:cNvSpPr txBox="1">
            <a:spLocks noChangeArrowheads="1"/>
          </p:cNvSpPr>
          <p:nvPr/>
        </p:nvSpPr>
        <p:spPr bwMode="auto">
          <a:xfrm>
            <a:off x="2841273" y="1871976"/>
            <a:ext cx="33894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FF6600"/>
                </a:solidFill>
                <a:latin typeface="Calibri" panose="020F0502020204030204" pitchFamily="34" charset="0"/>
              </a:rPr>
              <a:t>Propaganda</a:t>
            </a:r>
            <a:endParaRPr lang="de-DE" altLang="de-DE" sz="2400" dirty="0">
              <a:solidFill>
                <a:srgbClr val="333333"/>
              </a:solidFill>
              <a:latin typeface="Calibri" panose="020F0502020204030204" pitchFamily="34" charset="0"/>
            </a:endParaRPr>
          </a:p>
        </p:txBody>
      </p:sp>
      <p:sp>
        <p:nvSpPr>
          <p:cNvPr id="5" name="Text Box 10"/>
          <p:cNvSpPr txBox="1">
            <a:spLocks noChangeArrowheads="1"/>
          </p:cNvSpPr>
          <p:nvPr/>
        </p:nvSpPr>
        <p:spPr bwMode="auto">
          <a:xfrm>
            <a:off x="2940603" y="4293183"/>
            <a:ext cx="33845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marL="342900" indent="-342900" eaLnBrk="1" hangingPunct="1">
              <a:buFont typeface="Wingdings" panose="05000000000000000000" pitchFamily="2" charset="2"/>
              <a:buChar char="à"/>
            </a:pPr>
            <a:r>
              <a:rPr lang="de-DE" altLang="de-DE" sz="2400" dirty="0">
                <a:solidFill>
                  <a:srgbClr val="333333"/>
                </a:solidFill>
                <a:latin typeface="Calibri" panose="020F0502020204030204" pitchFamily="34" charset="0"/>
              </a:rPr>
              <a:t>„Kraft durch Freude“: </a:t>
            </a:r>
          </a:p>
          <a:p>
            <a:pPr eaLnBrk="1" hangingPunct="1"/>
            <a:r>
              <a:rPr lang="de-DE" altLang="de-DE" sz="2400" dirty="0">
                <a:solidFill>
                  <a:srgbClr val="333333"/>
                </a:solidFill>
                <a:latin typeface="Calibri" panose="020F0502020204030204" pitchFamily="34" charset="0"/>
              </a:rPr>
              <a:t>    Urlaubsreisen, Autos</a:t>
            </a:r>
          </a:p>
        </p:txBody>
      </p:sp>
      <p:sp>
        <p:nvSpPr>
          <p:cNvPr id="6" name="Text Box 10"/>
          <p:cNvSpPr txBox="1">
            <a:spLocks noChangeArrowheads="1"/>
          </p:cNvSpPr>
          <p:nvPr/>
        </p:nvSpPr>
        <p:spPr bwMode="auto">
          <a:xfrm>
            <a:off x="2292618" y="5608451"/>
            <a:ext cx="46805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Druck auf Andersdenkende</a:t>
            </a:r>
          </a:p>
        </p:txBody>
      </p:sp>
      <p:sp>
        <p:nvSpPr>
          <p:cNvPr id="7" name="Text Box 10"/>
          <p:cNvSpPr txBox="1">
            <a:spLocks noChangeArrowheads="1"/>
          </p:cNvSpPr>
          <p:nvPr/>
        </p:nvSpPr>
        <p:spPr bwMode="auto">
          <a:xfrm>
            <a:off x="2022063" y="5158160"/>
            <a:ext cx="522163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Überwachung und Denunziation</a:t>
            </a:r>
          </a:p>
        </p:txBody>
      </p:sp>
      <p:sp>
        <p:nvSpPr>
          <p:cNvPr id="11" name="Text Box 10"/>
          <p:cNvSpPr txBox="1">
            <a:spLocks noChangeArrowheads="1"/>
          </p:cNvSpPr>
          <p:nvPr/>
        </p:nvSpPr>
        <p:spPr bwMode="auto">
          <a:xfrm>
            <a:off x="1661516" y="5997522"/>
            <a:ext cx="594272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Ausgrenzung von Jüdinnen und Juden</a:t>
            </a:r>
          </a:p>
        </p:txBody>
      </p:sp>
      <p:sp>
        <p:nvSpPr>
          <p:cNvPr id="12" name="Text Box 10"/>
          <p:cNvSpPr txBox="1">
            <a:spLocks noChangeArrowheads="1"/>
          </p:cNvSpPr>
          <p:nvPr/>
        </p:nvSpPr>
        <p:spPr bwMode="auto">
          <a:xfrm>
            <a:off x="2926159" y="3226154"/>
            <a:ext cx="27448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400" dirty="0">
                <a:solidFill>
                  <a:srgbClr val="333333"/>
                </a:solidFill>
                <a:latin typeface="Calibri" panose="020F0502020204030204" pitchFamily="34" charset="0"/>
                <a:sym typeface="Wingdings" panose="05000000000000000000" pitchFamily="2" charset="2"/>
              </a:rPr>
              <a:t></a:t>
            </a:r>
            <a:r>
              <a:rPr lang="de-DE" altLang="de-DE" sz="2400" dirty="0">
                <a:solidFill>
                  <a:srgbClr val="333333"/>
                </a:solidFill>
                <a:latin typeface="Calibri" panose="020F0502020204030204" pitchFamily="34" charset="0"/>
              </a:rPr>
              <a:t> Volksempfänger</a:t>
            </a:r>
          </a:p>
        </p:txBody>
      </p:sp>
      <p:sp>
        <p:nvSpPr>
          <p:cNvPr id="13" name="Text Box 10"/>
          <p:cNvSpPr txBox="1">
            <a:spLocks noChangeArrowheads="1"/>
          </p:cNvSpPr>
          <p:nvPr/>
        </p:nvSpPr>
        <p:spPr bwMode="auto">
          <a:xfrm>
            <a:off x="2935133" y="3613046"/>
            <a:ext cx="329558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marL="342900" indent="-342900" eaLnBrk="1" hangingPunct="1">
              <a:buFont typeface="Wingdings" panose="05000000000000000000" pitchFamily="2" charset="2"/>
              <a:buChar char="à"/>
            </a:pPr>
            <a:r>
              <a:rPr lang="de-DE" altLang="de-DE" sz="2400" dirty="0">
                <a:solidFill>
                  <a:srgbClr val="333333"/>
                </a:solidFill>
                <a:latin typeface="Calibri" panose="020F0502020204030204" pitchFamily="34" charset="0"/>
                <a:sym typeface="Wingdings" panose="05000000000000000000" pitchFamily="2" charset="2"/>
              </a:rPr>
              <a:t>Kontrolle von </a:t>
            </a:r>
            <a:r>
              <a:rPr lang="de-DE" altLang="de-DE" sz="2400" dirty="0">
                <a:solidFill>
                  <a:srgbClr val="333333"/>
                </a:solidFill>
                <a:latin typeface="Calibri" panose="020F0502020204030204" pitchFamily="34" charset="0"/>
              </a:rPr>
              <a:t>Kunst </a:t>
            </a:r>
          </a:p>
          <a:p>
            <a:pPr eaLnBrk="1" hangingPunct="1"/>
            <a:r>
              <a:rPr lang="de-DE" altLang="de-DE" sz="2400" dirty="0">
                <a:solidFill>
                  <a:srgbClr val="333333"/>
                </a:solidFill>
                <a:latin typeface="Calibri" panose="020F0502020204030204" pitchFamily="34" charset="0"/>
              </a:rPr>
              <a:t>     und Kultur</a:t>
            </a:r>
          </a:p>
        </p:txBody>
      </p:sp>
      <p:sp>
        <p:nvSpPr>
          <p:cNvPr id="14" name="Text Box 10"/>
          <p:cNvSpPr txBox="1">
            <a:spLocks noChangeArrowheads="1"/>
          </p:cNvSpPr>
          <p:nvPr/>
        </p:nvSpPr>
        <p:spPr bwMode="auto">
          <a:xfrm>
            <a:off x="418722" y="1894670"/>
            <a:ext cx="216840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FF6600"/>
                </a:solidFill>
                <a:latin typeface="Calibri" panose="020F0502020204030204" pitchFamily="34" charset="0"/>
              </a:rPr>
              <a:t>Schule</a:t>
            </a:r>
          </a:p>
        </p:txBody>
      </p:sp>
      <p:sp>
        <p:nvSpPr>
          <p:cNvPr id="15" name="Text Box 10"/>
          <p:cNvSpPr txBox="1">
            <a:spLocks noChangeArrowheads="1"/>
          </p:cNvSpPr>
          <p:nvPr/>
        </p:nvSpPr>
        <p:spPr bwMode="auto">
          <a:xfrm>
            <a:off x="456311" y="2398398"/>
            <a:ext cx="2244749"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auf Ziele der Partei abgestimmt</a:t>
            </a:r>
          </a:p>
        </p:txBody>
      </p:sp>
      <p:sp>
        <p:nvSpPr>
          <p:cNvPr id="16" name="Text Box 10"/>
          <p:cNvSpPr txBox="1">
            <a:spLocks noChangeArrowheads="1"/>
          </p:cNvSpPr>
          <p:nvPr/>
        </p:nvSpPr>
        <p:spPr bwMode="auto">
          <a:xfrm>
            <a:off x="6733534" y="1894670"/>
            <a:ext cx="216840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FF6600"/>
                </a:solidFill>
                <a:latin typeface="Calibri" panose="020F0502020204030204" pitchFamily="34" charset="0"/>
              </a:rPr>
              <a:t>Frauenbild</a:t>
            </a:r>
          </a:p>
        </p:txBody>
      </p:sp>
      <p:sp>
        <p:nvSpPr>
          <p:cNvPr id="17" name="Text Box 10"/>
          <p:cNvSpPr txBox="1">
            <a:spLocks noChangeArrowheads="1"/>
          </p:cNvSpPr>
          <p:nvPr/>
        </p:nvSpPr>
        <p:spPr bwMode="auto">
          <a:xfrm>
            <a:off x="6699181" y="2379675"/>
            <a:ext cx="2244749"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Hausfrau und Mutter vieler Kinder</a:t>
            </a:r>
          </a:p>
        </p:txBody>
      </p:sp>
      <p:sp>
        <p:nvSpPr>
          <p:cNvPr id="18" name="Rechteck 17"/>
          <p:cNvSpPr/>
          <p:nvPr/>
        </p:nvSpPr>
        <p:spPr bwMode="auto">
          <a:xfrm>
            <a:off x="231212" y="1445628"/>
            <a:ext cx="8750501" cy="3677818"/>
          </a:xfrm>
          <a:prstGeom prst="rect">
            <a:avLst/>
          </a:prstGeom>
          <a:noFill/>
          <a:ln w="9525" cap="flat" cmpd="sng" algn="ctr">
            <a:solidFill>
              <a:srgbClr val="FF66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8" name="Text Box 10">
            <a:extLst>
              <a:ext uri="{FF2B5EF4-FFF2-40B4-BE49-F238E27FC236}">
                <a16:creationId xmlns:a16="http://schemas.microsoft.com/office/drawing/2014/main" id="{28FA4E6D-D39B-5C1E-0E07-4952F0B0232E}"/>
              </a:ext>
            </a:extLst>
          </p:cNvPr>
          <p:cNvSpPr txBox="1">
            <a:spLocks noChangeArrowheads="1"/>
          </p:cNvSpPr>
          <p:nvPr/>
        </p:nvSpPr>
        <p:spPr bwMode="auto">
          <a:xfrm>
            <a:off x="3252403" y="2394667"/>
            <a:ext cx="263919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Beeinflussung im Alltag</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up)">
                                      <p:cBhvr>
                                        <p:cTn id="47" dur="10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7"/>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6"/>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 grpId="0"/>
      <p:bldP spid="4" grpId="0"/>
      <p:bldP spid="5" grpId="0"/>
      <p:bldP spid="6" grpId="0"/>
      <p:bldP spid="7" grpId="0"/>
      <p:bldP spid="11" grpId="0"/>
      <p:bldP spid="12" grpId="0"/>
      <p:bldP spid="13" grpId="0"/>
      <p:bldP spid="14" grpId="0"/>
      <p:bldP spid="15" grpId="0"/>
      <p:bldP spid="16" grpId="0"/>
      <p:bldP spid="1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„Alltag im Deutschen Reich“ auf den Seiten 32 bis 33 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223</Words>
  <Application>Microsoft Office PowerPoint</Application>
  <PresentationFormat>Bildschirmpräsentation (4:3)</PresentationFormat>
  <Paragraphs>35</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58</cp:revision>
  <dcterms:created xsi:type="dcterms:W3CDTF">2011-07-14T19:54:09Z</dcterms:created>
  <dcterms:modified xsi:type="dcterms:W3CDTF">2024-11-06T19:37:52Z</dcterms:modified>
</cp:coreProperties>
</file>