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totalitäre Staat</a:t>
            </a:r>
          </a:p>
        </p:txBody>
      </p:sp>
      <p:sp>
        <p:nvSpPr>
          <p:cNvPr id="4" name="Text Box 10">
            <a:extLst>
              <a:ext uri="{FF2B5EF4-FFF2-40B4-BE49-F238E27FC236}">
                <a16:creationId xmlns:a16="http://schemas.microsoft.com/office/drawing/2014/main" id="{2C8B99FD-DFE0-AD6D-E0F7-78901DBD27DF}"/>
              </a:ext>
            </a:extLst>
          </p:cNvPr>
          <p:cNvSpPr txBox="1">
            <a:spLocks noChangeArrowheads="1"/>
          </p:cNvSpPr>
          <p:nvPr/>
        </p:nvSpPr>
        <p:spPr bwMode="auto">
          <a:xfrm>
            <a:off x="522558" y="1361541"/>
            <a:ext cx="5991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hat eine starke Ideologie.</a:t>
            </a:r>
            <a:endParaRPr lang="de-DE" altLang="de-DE" sz="2800" dirty="0">
              <a:solidFill>
                <a:srgbClr val="333333"/>
              </a:solidFill>
              <a:latin typeface="Calibri" panose="020F0502020204030204" pitchFamily="34" charset="0"/>
            </a:endParaRPr>
          </a:p>
        </p:txBody>
      </p:sp>
      <p:sp>
        <p:nvSpPr>
          <p:cNvPr id="5" name="Text Box 10">
            <a:extLst>
              <a:ext uri="{FF2B5EF4-FFF2-40B4-BE49-F238E27FC236}">
                <a16:creationId xmlns:a16="http://schemas.microsoft.com/office/drawing/2014/main" id="{FC6FEA3E-868D-3C71-8C1A-BA7FEA3C7E50}"/>
              </a:ext>
            </a:extLst>
          </p:cNvPr>
          <p:cNvSpPr txBox="1">
            <a:spLocks noChangeArrowheads="1"/>
          </p:cNvSpPr>
          <p:nvPr/>
        </p:nvSpPr>
        <p:spPr bwMode="auto">
          <a:xfrm>
            <a:off x="522558" y="1788746"/>
            <a:ext cx="5399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greift in alle </a:t>
            </a:r>
            <a:r>
              <a:rPr lang="de-DE" altLang="de-DE" sz="2800">
                <a:solidFill>
                  <a:srgbClr val="333333"/>
                </a:solidFill>
                <a:latin typeface="Calibri" panose="020F0502020204030204" pitchFamily="34" charset="0"/>
              </a:rPr>
              <a:t>Lebensbereiche ein.</a:t>
            </a:r>
            <a:endParaRPr lang="de-DE" altLang="de-DE" sz="2800" dirty="0">
              <a:solidFill>
                <a:srgbClr val="333333"/>
              </a:solidFill>
              <a:latin typeface="Calibri" panose="020F0502020204030204" pitchFamily="34" charset="0"/>
            </a:endParaRPr>
          </a:p>
        </p:txBody>
      </p:sp>
      <p:sp>
        <p:nvSpPr>
          <p:cNvPr id="6" name="Pfeil nach unten 7">
            <a:extLst>
              <a:ext uri="{FF2B5EF4-FFF2-40B4-BE49-F238E27FC236}">
                <a16:creationId xmlns:a16="http://schemas.microsoft.com/office/drawing/2014/main" id="{BC8D0767-2905-538E-6115-04010F5D1B45}"/>
              </a:ext>
            </a:extLst>
          </p:cNvPr>
          <p:cNvSpPr>
            <a:spLocks noChangeArrowheads="1"/>
          </p:cNvSpPr>
          <p:nvPr/>
        </p:nvSpPr>
        <p:spPr bwMode="auto">
          <a:xfrm>
            <a:off x="4427538" y="2322087"/>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73646A3E-9A4F-F877-A40E-41A6830380F8}"/>
              </a:ext>
            </a:extLst>
          </p:cNvPr>
          <p:cNvSpPr txBox="1">
            <a:spLocks noChangeArrowheads="1"/>
          </p:cNvSpPr>
          <p:nvPr/>
        </p:nvSpPr>
        <p:spPr bwMode="auto">
          <a:xfrm>
            <a:off x="2195736" y="2841195"/>
            <a:ext cx="47525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Sowjetunion</a:t>
            </a:r>
            <a:endParaRPr lang="de-DE" altLang="de-DE" sz="2800" i="1" dirty="0">
              <a:solidFill>
                <a:srgbClr val="333333"/>
              </a:solidFill>
              <a:latin typeface="Calibri" panose="020F0502020204030204" pitchFamily="34" charset="0"/>
            </a:endParaRPr>
          </a:p>
        </p:txBody>
      </p:sp>
      <p:sp>
        <p:nvSpPr>
          <p:cNvPr id="18" name="Rechteck 17"/>
          <p:cNvSpPr/>
          <p:nvPr/>
        </p:nvSpPr>
        <p:spPr bwMode="auto">
          <a:xfrm>
            <a:off x="4716462" y="3797478"/>
            <a:ext cx="4032000" cy="1368000"/>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800" b="1" i="0" u="none" strike="noStrike" cap="none" normalizeH="0" baseline="0" dirty="0">
                <a:ln>
                  <a:noFill/>
                </a:ln>
                <a:solidFill>
                  <a:srgbClr val="333333"/>
                </a:solidFill>
                <a:effectLst/>
                <a:latin typeface="Calibri" panose="020F0502020204030204" pitchFamily="34" charset="0"/>
              </a:rPr>
              <a:t>Verfolgung politischer Gegnerinnen und</a:t>
            </a:r>
            <a:r>
              <a:rPr kumimoji="0" lang="de-AT" sz="2800" b="1" i="0" u="none" strike="noStrike" cap="none" normalizeH="0" dirty="0">
                <a:ln>
                  <a:noFill/>
                </a:ln>
                <a:solidFill>
                  <a:srgbClr val="333333"/>
                </a:solidFill>
                <a:effectLst/>
                <a:latin typeface="Calibri" panose="020F0502020204030204" pitchFamily="34" charset="0"/>
              </a:rPr>
              <a:t> Gegner</a:t>
            </a:r>
            <a:endParaRPr kumimoji="0" lang="de-AT" sz="2800" b="1" i="0" u="none" strike="noStrike" cap="none" normalizeH="0" baseline="0" dirty="0">
              <a:ln>
                <a:noFill/>
              </a:ln>
              <a:solidFill>
                <a:srgbClr val="333333"/>
              </a:solidFill>
              <a:effectLst/>
              <a:latin typeface="Calibri" panose="020F0502020204030204" pitchFamily="34" charset="0"/>
            </a:endParaRPr>
          </a:p>
        </p:txBody>
      </p:sp>
      <p:sp>
        <p:nvSpPr>
          <p:cNvPr id="19" name="Rechteck 18"/>
          <p:cNvSpPr/>
          <p:nvPr/>
        </p:nvSpPr>
        <p:spPr bwMode="auto">
          <a:xfrm>
            <a:off x="383530" y="3790332"/>
            <a:ext cx="4032000" cy="1368000"/>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AT" sz="2800" dirty="0">
                <a:solidFill>
                  <a:srgbClr val="333333"/>
                </a:solidFill>
                <a:latin typeface="Calibri" panose="020F0502020204030204" pitchFamily="34" charset="0"/>
              </a:rPr>
              <a:t>Personenkult und Propaganda</a:t>
            </a:r>
            <a:endParaRPr kumimoji="0" lang="de-AT" sz="2800" b="1" i="0" u="none" strike="noStrike" cap="none" normalizeH="0" baseline="0" dirty="0">
              <a:ln>
                <a:noFill/>
              </a:ln>
              <a:solidFill>
                <a:srgbClr val="333333"/>
              </a:solidFill>
              <a:effectLst/>
              <a:latin typeface="Calibri" panose="020F0502020204030204" pitchFamily="34" charset="0"/>
            </a:endParaRPr>
          </a:p>
        </p:txBody>
      </p:sp>
      <p:sp>
        <p:nvSpPr>
          <p:cNvPr id="20" name="Rechteck 19"/>
          <p:cNvSpPr/>
          <p:nvPr/>
        </p:nvSpPr>
        <p:spPr bwMode="auto">
          <a:xfrm>
            <a:off x="383530" y="5125917"/>
            <a:ext cx="4032000" cy="1368000"/>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de-AT" sz="2800" dirty="0">
                <a:solidFill>
                  <a:srgbClr val="333333"/>
                </a:solidFill>
                <a:latin typeface="Calibri" panose="020F0502020204030204" pitchFamily="34" charset="0"/>
              </a:rPr>
              <a:t>Planwirtschaft – Fünfjahrespläne</a:t>
            </a:r>
          </a:p>
        </p:txBody>
      </p:sp>
      <p:sp>
        <p:nvSpPr>
          <p:cNvPr id="21" name="Rechteck 20"/>
          <p:cNvSpPr/>
          <p:nvPr/>
        </p:nvSpPr>
        <p:spPr bwMode="auto">
          <a:xfrm>
            <a:off x="4710458" y="5125917"/>
            <a:ext cx="4032000" cy="1368000"/>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800" b="1" i="0" u="none" strike="noStrike" cap="none" normalizeH="0" baseline="0" dirty="0">
                <a:ln>
                  <a:noFill/>
                </a:ln>
                <a:solidFill>
                  <a:srgbClr val="333333"/>
                </a:solidFill>
                <a:effectLst/>
                <a:latin typeface="Calibri" panose="020F0502020204030204" pitchFamily="34" charset="0"/>
              </a:rPr>
              <a:t>Industrialisierung durch Zwangsarbeit und Freiwillige</a:t>
            </a:r>
          </a:p>
        </p:txBody>
      </p:sp>
      <p:sp>
        <p:nvSpPr>
          <p:cNvPr id="22" name="Text Box 10">
            <a:extLst>
              <a:ext uri="{FF2B5EF4-FFF2-40B4-BE49-F238E27FC236}">
                <a16:creationId xmlns:a16="http://schemas.microsoft.com/office/drawing/2014/main" id="{34CFDAC2-DF73-F7DC-3DEC-CE3582E726D4}"/>
              </a:ext>
            </a:extLst>
          </p:cNvPr>
          <p:cNvSpPr txBox="1">
            <a:spLocks noChangeArrowheads="1"/>
          </p:cNvSpPr>
          <p:nvPr/>
        </p:nvSpPr>
        <p:spPr bwMode="auto">
          <a:xfrm>
            <a:off x="2195736" y="3268400"/>
            <a:ext cx="47525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Stalinismus</a:t>
            </a:r>
            <a:endParaRPr lang="de-DE" altLang="de-DE" sz="2800" i="1"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8" grpId="0"/>
      <p:bldP spid="18" grpId="0" animBg="1"/>
      <p:bldP spid="19" grpId="0" animBg="1"/>
      <p:bldP spid="20" grpId="0" animBg="1"/>
      <p:bldP spid="21" grpId="0" animBg="1"/>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totalitäre Staat“ auf den Seiten 24 bis 25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58</cp:revision>
  <dcterms:created xsi:type="dcterms:W3CDTF">2011-07-14T19:54:09Z</dcterms:created>
  <dcterms:modified xsi:type="dcterms:W3CDTF">2025-05-08T11:47:13Z</dcterms:modified>
</cp:coreProperties>
</file>