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09.11.2022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Demokratie braucht Grundwerte</a:t>
            </a:r>
          </a:p>
        </p:txBody>
      </p:sp>
      <p:sp>
        <p:nvSpPr>
          <p:cNvPr id="12" name="Text Box 10">
            <a:extLst>
              <a:ext uri="{FF2B5EF4-FFF2-40B4-BE49-F238E27FC236}">
                <a16:creationId xmlns:a16="http://schemas.microsoft.com/office/drawing/2014/main" id="{81A4E858-A120-4F58-CC57-25DECA0FE190}"/>
              </a:ext>
            </a:extLst>
          </p:cNvPr>
          <p:cNvSpPr txBox="1">
            <a:spLocks noChangeArrowheads="1"/>
          </p:cNvSpPr>
          <p:nvPr/>
        </p:nvSpPr>
        <p:spPr bwMode="auto">
          <a:xfrm>
            <a:off x="355048" y="1491133"/>
            <a:ext cx="842281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In der Verfassung sind folgende Grundwerte festgelegt:</a:t>
            </a:r>
          </a:p>
        </p:txBody>
      </p:sp>
      <p:sp>
        <p:nvSpPr>
          <p:cNvPr id="9" name="Text Box 10">
            <a:extLst>
              <a:ext uri="{FF2B5EF4-FFF2-40B4-BE49-F238E27FC236}">
                <a16:creationId xmlns:a16="http://schemas.microsoft.com/office/drawing/2014/main" id="{8351F8D1-8168-6B1D-BCFA-0ACF5C68C684}"/>
              </a:ext>
            </a:extLst>
          </p:cNvPr>
          <p:cNvSpPr txBox="1">
            <a:spLocks noChangeArrowheads="1"/>
          </p:cNvSpPr>
          <p:nvPr/>
        </p:nvSpPr>
        <p:spPr bwMode="auto">
          <a:xfrm>
            <a:off x="3614599" y="2123849"/>
            <a:ext cx="1770785"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3800" dirty="0">
                <a:solidFill>
                  <a:srgbClr val="669900"/>
                </a:solidFill>
                <a:latin typeface="Calibri" panose="020F0502020204030204" pitchFamily="34" charset="0"/>
              </a:rPr>
              <a:t>Freiheit</a:t>
            </a:r>
          </a:p>
        </p:txBody>
      </p:sp>
      <p:sp>
        <p:nvSpPr>
          <p:cNvPr id="14" name="Text Box 10">
            <a:extLst>
              <a:ext uri="{FF2B5EF4-FFF2-40B4-BE49-F238E27FC236}">
                <a16:creationId xmlns:a16="http://schemas.microsoft.com/office/drawing/2014/main" id="{E93D0AB5-DA95-EA44-BF31-C6FE136FAB15}"/>
              </a:ext>
            </a:extLst>
          </p:cNvPr>
          <p:cNvSpPr txBox="1">
            <a:spLocks noChangeArrowheads="1"/>
          </p:cNvSpPr>
          <p:nvPr/>
        </p:nvSpPr>
        <p:spPr bwMode="auto">
          <a:xfrm>
            <a:off x="3421812" y="2842950"/>
            <a:ext cx="2289282"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3800" dirty="0">
                <a:solidFill>
                  <a:srgbClr val="669900"/>
                </a:solidFill>
                <a:latin typeface="Calibri" panose="020F0502020204030204" pitchFamily="34" charset="0"/>
              </a:rPr>
              <a:t>Gleichheit</a:t>
            </a:r>
          </a:p>
        </p:txBody>
      </p:sp>
      <p:sp>
        <p:nvSpPr>
          <p:cNvPr id="16" name="Text Box 10">
            <a:extLst>
              <a:ext uri="{FF2B5EF4-FFF2-40B4-BE49-F238E27FC236}">
                <a16:creationId xmlns:a16="http://schemas.microsoft.com/office/drawing/2014/main" id="{A45B6619-C4E1-247E-A377-9C52D45A420A}"/>
              </a:ext>
            </a:extLst>
          </p:cNvPr>
          <p:cNvSpPr txBox="1">
            <a:spLocks noChangeArrowheads="1"/>
          </p:cNvSpPr>
          <p:nvPr/>
        </p:nvSpPr>
        <p:spPr bwMode="auto">
          <a:xfrm>
            <a:off x="3421812" y="3562051"/>
            <a:ext cx="2289282"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3800" dirty="0">
                <a:solidFill>
                  <a:srgbClr val="669900"/>
                </a:solidFill>
                <a:latin typeface="Calibri" panose="020F0502020204030204" pitchFamily="34" charset="0"/>
              </a:rPr>
              <a:t>Solidarität</a:t>
            </a:r>
          </a:p>
        </p:txBody>
      </p:sp>
      <p:sp>
        <p:nvSpPr>
          <p:cNvPr id="19" name="Text Box 10">
            <a:extLst>
              <a:ext uri="{FF2B5EF4-FFF2-40B4-BE49-F238E27FC236}">
                <a16:creationId xmlns:a16="http://schemas.microsoft.com/office/drawing/2014/main" id="{8DF74FE4-5E51-90B9-05C1-1929267AD659}"/>
              </a:ext>
            </a:extLst>
          </p:cNvPr>
          <p:cNvSpPr txBox="1">
            <a:spLocks noChangeArrowheads="1"/>
          </p:cNvSpPr>
          <p:nvPr/>
        </p:nvSpPr>
        <p:spPr bwMode="auto">
          <a:xfrm>
            <a:off x="3112483" y="4281152"/>
            <a:ext cx="2907939"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3800" dirty="0">
                <a:solidFill>
                  <a:srgbClr val="669900"/>
                </a:solidFill>
                <a:latin typeface="Calibri" panose="020F0502020204030204" pitchFamily="34" charset="0"/>
              </a:rPr>
              <a:t>Gerechtigkeit</a:t>
            </a:r>
          </a:p>
        </p:txBody>
      </p:sp>
      <p:sp>
        <p:nvSpPr>
          <p:cNvPr id="21" name="Text Box 10">
            <a:extLst>
              <a:ext uri="{FF2B5EF4-FFF2-40B4-BE49-F238E27FC236}">
                <a16:creationId xmlns:a16="http://schemas.microsoft.com/office/drawing/2014/main" id="{9DFDD8C5-53C8-B2C9-E562-8D826251866E}"/>
              </a:ext>
            </a:extLst>
          </p:cNvPr>
          <p:cNvSpPr txBox="1">
            <a:spLocks noChangeArrowheads="1"/>
          </p:cNvSpPr>
          <p:nvPr/>
        </p:nvSpPr>
        <p:spPr bwMode="auto">
          <a:xfrm>
            <a:off x="3681059" y="4998127"/>
            <a:ext cx="1770785"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3800" dirty="0">
                <a:solidFill>
                  <a:srgbClr val="669900"/>
                </a:solidFill>
                <a:latin typeface="Calibri" panose="020F0502020204030204" pitchFamily="34" charset="0"/>
              </a:rPr>
              <a:t>Frieden</a:t>
            </a:r>
          </a:p>
        </p:txBody>
      </p:sp>
      <p:sp>
        <p:nvSpPr>
          <p:cNvPr id="22" name="Text Box 10">
            <a:extLst>
              <a:ext uri="{FF2B5EF4-FFF2-40B4-BE49-F238E27FC236}">
                <a16:creationId xmlns:a16="http://schemas.microsoft.com/office/drawing/2014/main" id="{EC51399F-65A3-8692-BAA3-00D1A2E9ACA7}"/>
              </a:ext>
            </a:extLst>
          </p:cNvPr>
          <p:cNvSpPr txBox="1">
            <a:spLocks noChangeArrowheads="1"/>
          </p:cNvSpPr>
          <p:nvPr/>
        </p:nvSpPr>
        <p:spPr bwMode="auto">
          <a:xfrm>
            <a:off x="355046" y="5804510"/>
            <a:ext cx="842281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Gesetze sollen ihre Einhaltung sicherstellen.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9" grpId="0"/>
      <p:bldP spid="14" grpId="0"/>
      <p:bldP spid="16" grpId="0"/>
      <p:bldP spid="19" grpId="0"/>
      <p:bldP spid="21" grpId="0"/>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„Demokratie braucht Grundwerte“ auf den Seiten 120 bis 121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195</Words>
  <Application>Microsoft Office PowerPoint</Application>
  <PresentationFormat>Bildschirmpräsentation (4:3)</PresentationFormat>
  <Paragraphs>28</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86</cp:revision>
  <dcterms:created xsi:type="dcterms:W3CDTF">2011-07-14T19:54:09Z</dcterms:created>
  <dcterms:modified xsi:type="dcterms:W3CDTF">2022-11-09T06:00:12Z</dcterms:modified>
</cp:coreProperties>
</file>