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0" r:id="rId3"/>
    <p:sldId id="281" r:id="rId4"/>
    <p:sldId id="282" r:id="rId5"/>
    <p:sldId id="287" r:id="rId6"/>
    <p:sldId id="286" r:id="rId7"/>
    <p:sldId id="285" r:id="rId8"/>
    <p:sldId id="284" r:id="rId9"/>
    <p:sldId id="288" r:id="rId10"/>
    <p:sldId id="289" r:id="rId11"/>
    <p:sldId id="290" r:id="rId12"/>
    <p:sldId id="293" r:id="rId13"/>
    <p:sldId id="291" r:id="rId14"/>
    <p:sldId id="279" r:id="rId15"/>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03.10.2022</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14</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1727993" y="2459504"/>
            <a:ext cx="56880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In den Thermen von Carnuntum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In vielen Thermen war das Frigidarium der größte Raum. Daran angeschlossen war oft ein Sportplatz. Große Thermen hatten sogar richtige Außenschwimmbecken. Diese waren jedoch nur so tief, dass man darin stehen konnte.</a:t>
            </a:r>
          </a:p>
        </p:txBody>
      </p:sp>
      <p:pic>
        <p:nvPicPr>
          <p:cNvPr id="3" name="Grafik 2" descr="Ein Bild, das Bogen enthält.&#10;&#10;Automatisch generierte Beschreibung">
            <a:extLst>
              <a:ext uri="{FF2B5EF4-FFF2-40B4-BE49-F238E27FC236}">
                <a16:creationId xmlns:a16="http://schemas.microsoft.com/office/drawing/2014/main" id="{C7A48546-3B59-F4E0-7953-167044EE31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435"/>
          <a:stretch/>
        </p:blipFill>
        <p:spPr>
          <a:xfrm>
            <a:off x="535594" y="620689"/>
            <a:ext cx="8107196" cy="5202698"/>
          </a:xfrm>
          <a:prstGeom prst="rect">
            <a:avLst/>
          </a:prstGeom>
        </p:spPr>
      </p:pic>
    </p:spTree>
    <p:extLst>
      <p:ext uri="{BB962C8B-B14F-4D97-AF65-F5344CB8AC3E}">
        <p14:creationId xmlns:p14="http://schemas.microsoft.com/office/powerpoint/2010/main" val="2378571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Als nächstes ging es ins Tepidarium. In diesem Wärmeraum gab es meist keine Becken. Im Caldarium befand sich das Heißwasserbecken. Dessen Boden konnte Temperaturen von bis zu 50 Grad erreichen. Deshalb trug man darin Holzschuhe. Noch heißer wurde es im Sudatorium, dem Dampfschwitzbad.</a:t>
            </a:r>
          </a:p>
        </p:txBody>
      </p:sp>
      <p:pic>
        <p:nvPicPr>
          <p:cNvPr id="3" name="Grafik 2" descr="Ein Bild, das Boot enthält.&#10;&#10;Automatisch generierte Beschreibung">
            <a:extLst>
              <a:ext uri="{FF2B5EF4-FFF2-40B4-BE49-F238E27FC236}">
                <a16:creationId xmlns:a16="http://schemas.microsoft.com/office/drawing/2014/main" id="{C38B8429-7A6B-FF01-8920-7166803C79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12" b="2764"/>
          <a:stretch/>
        </p:blipFill>
        <p:spPr>
          <a:xfrm>
            <a:off x="525803" y="618309"/>
            <a:ext cx="8111248" cy="5202698"/>
          </a:xfrm>
          <a:prstGeom prst="rect">
            <a:avLst/>
          </a:prstGeom>
        </p:spPr>
      </p:pic>
    </p:spTree>
    <p:extLst>
      <p:ext uri="{BB962C8B-B14F-4D97-AF65-F5344CB8AC3E}">
        <p14:creationId xmlns:p14="http://schemas.microsoft.com/office/powerpoint/2010/main" val="233854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Direkt neben den Thermen von Carnuntum befand sich ein Geschäft und eine Garküche.</a:t>
            </a:r>
          </a:p>
        </p:txBody>
      </p:sp>
      <p:pic>
        <p:nvPicPr>
          <p:cNvPr id="2" name="Grafik 1" descr="Ein Bild, das Gebäude, Veranda, Kolonnade, Stein enthält.&#10;&#10;Automatisch generierte Beschreibung">
            <a:extLst>
              <a:ext uri="{FF2B5EF4-FFF2-40B4-BE49-F238E27FC236}">
                <a16:creationId xmlns:a16="http://schemas.microsoft.com/office/drawing/2014/main" id="{700E2E2B-9616-9E72-2EC8-B0AF579FED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270" r="20194" b="14478"/>
          <a:stretch/>
        </p:blipFill>
        <p:spPr>
          <a:xfrm>
            <a:off x="528928" y="620688"/>
            <a:ext cx="8111248" cy="5202698"/>
          </a:xfrm>
          <a:prstGeom prst="rect">
            <a:avLst/>
          </a:prstGeom>
        </p:spPr>
      </p:pic>
    </p:spTree>
    <p:extLst>
      <p:ext uri="{BB962C8B-B14F-4D97-AF65-F5344CB8AC3E}">
        <p14:creationId xmlns:p14="http://schemas.microsoft.com/office/powerpoint/2010/main" val="254852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Von dort konnte man sich fertiges Essen nachhause mitnehmen. In den meisten Wohnungen gab es keine eigene Küche. Nur die Reichen verfügten über einen derartigen Luxus.</a:t>
            </a:r>
          </a:p>
        </p:txBody>
      </p:sp>
      <p:pic>
        <p:nvPicPr>
          <p:cNvPr id="3" name="Grafik 2" descr="Ein Bild, das Möbel enthält.&#10;&#10;Automatisch generierte Beschreibung">
            <a:extLst>
              <a:ext uri="{FF2B5EF4-FFF2-40B4-BE49-F238E27FC236}">
                <a16:creationId xmlns:a16="http://schemas.microsoft.com/office/drawing/2014/main" id="{5A2EFB52-FF97-6F28-1382-52A8241269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02" b="7376"/>
          <a:stretch/>
        </p:blipFill>
        <p:spPr>
          <a:xfrm>
            <a:off x="531542" y="620688"/>
            <a:ext cx="8111248" cy="5202698"/>
          </a:xfrm>
          <a:prstGeom prst="rect">
            <a:avLst/>
          </a:prstGeom>
        </p:spPr>
      </p:pic>
    </p:spTree>
    <p:extLst>
      <p:ext uri="{BB962C8B-B14F-4D97-AF65-F5344CB8AC3E}">
        <p14:creationId xmlns:p14="http://schemas.microsoft.com/office/powerpoint/2010/main" val="810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„In den Thermen von Carnuntum“ bietet sich als anschaulicher Einstieg zu Schulbuch Seite 44/45 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2024</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Gabriela Swoboda-</a:t>
            </a:r>
            <a:r>
              <a:rPr lang="de-DE" altLang="de-DE" sz="1200" b="0" dirty="0" err="1">
                <a:solidFill>
                  <a:schemeClr val="tx1"/>
                </a:solidFill>
              </a:rPr>
              <a:t>Asmera</a:t>
            </a:r>
            <a:r>
              <a:rPr lang="de-DE" altLang="de-DE" sz="1200" b="0" dirty="0">
                <a:solidFill>
                  <a:schemeClr val="tx1"/>
                </a:solidFill>
              </a:rPr>
              <a:t>, Wien</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12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1200" b="0" dirty="0">
              <a:solidFill>
                <a:schemeClr val="tx1"/>
              </a:solidFill>
            </a:endParaRPr>
          </a:p>
          <a:p>
            <a:pPr eaLnBrk="1" hangingPunct="1"/>
            <a:endParaRPr lang="de-DE" altLang="de-DE" sz="1200" dirty="0">
              <a:solidFill>
                <a:schemeClr val="tx1"/>
              </a:solidFill>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12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In Carnuntum in Niederösterreich wurden aufgrund von archäologischen Grabungen vor Ort und von Funden an anderen Orten die öffentlichen Badeanlagen der römischen Stadt nahe dem Militärlager rekonstruiert.</a:t>
            </a:r>
          </a:p>
        </p:txBody>
      </p:sp>
      <p:pic>
        <p:nvPicPr>
          <p:cNvPr id="2" name="Picture 4" descr="G:\BS_CD_ROM\CD_Bilder\BS2_neue Bilder für CD\Römische Antike\Bilder Herbsturlaub 2011 195.jpg">
            <a:extLst>
              <a:ext uri="{FF2B5EF4-FFF2-40B4-BE49-F238E27FC236}">
                <a16:creationId xmlns:a16="http://schemas.microsoft.com/office/drawing/2014/main" id="{F713B2DB-4756-FA3D-6F17-97CE7617CE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r="3913"/>
          <a:stretch/>
        </p:blipFill>
        <p:spPr bwMode="auto">
          <a:xfrm>
            <a:off x="528928" y="624996"/>
            <a:ext cx="8110742" cy="522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97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Dieses Bild zeigt die Überreste von Gebäudemauern auf der anderen Seite der Thermen. Wofür diese einzelnen kleinen Räume verwendet wurden, können wir nur vermuten: Vielleicht waren es Lagerräume oder sie dienten als Krankenzimmer für Soldaten.</a:t>
            </a:r>
          </a:p>
        </p:txBody>
      </p:sp>
      <p:pic>
        <p:nvPicPr>
          <p:cNvPr id="5" name="Grafik 4" descr="Ein Bild, das Gebäude, Haus, draußen, alt enthält.&#10;&#10;Automatisch generierte Beschreibung">
            <a:extLst>
              <a:ext uri="{FF2B5EF4-FFF2-40B4-BE49-F238E27FC236}">
                <a16:creationId xmlns:a16="http://schemas.microsoft.com/office/drawing/2014/main" id="{C729852D-F5A5-0485-7A40-B298007D52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610"/>
          <a:stretch/>
        </p:blipFill>
        <p:spPr>
          <a:xfrm>
            <a:off x="525566" y="617217"/>
            <a:ext cx="8123800" cy="5202699"/>
          </a:xfrm>
          <a:prstGeom prst="rect">
            <a:avLst/>
          </a:prstGeom>
        </p:spPr>
      </p:pic>
    </p:spTree>
    <p:extLst>
      <p:ext uri="{BB962C8B-B14F-4D97-AF65-F5344CB8AC3E}">
        <p14:creationId xmlns:p14="http://schemas.microsoft.com/office/powerpoint/2010/main" val="254483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Räume in den Thermen wurden mithilfe der „römischen Zentralheizung“ gewärmt. Das funktionierte so: An der Rückseite der Thermen befanden sich große mit Holz befeuerte Öfen. Die heiße Luft wurde in Hohlräume in den Böden und Wänden geleitet.</a:t>
            </a:r>
          </a:p>
        </p:txBody>
      </p:sp>
      <p:pic>
        <p:nvPicPr>
          <p:cNvPr id="5" name="Grafik 4" descr="Ein Bild, das Gebäude, draußen, Stein, Ziegelstein enthält.&#10;&#10;Automatisch generierte Beschreibung">
            <a:extLst>
              <a:ext uri="{FF2B5EF4-FFF2-40B4-BE49-F238E27FC236}">
                <a16:creationId xmlns:a16="http://schemas.microsoft.com/office/drawing/2014/main" id="{293662D6-2E4F-40E5-C885-FB2A6CD669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11" b="4566"/>
          <a:stretch/>
        </p:blipFill>
        <p:spPr>
          <a:xfrm>
            <a:off x="528928" y="620688"/>
            <a:ext cx="8111248" cy="5202698"/>
          </a:xfrm>
          <a:prstGeom prst="rect">
            <a:avLst/>
          </a:prstGeom>
        </p:spPr>
      </p:pic>
    </p:spTree>
    <p:extLst>
      <p:ext uri="{BB962C8B-B14F-4D97-AF65-F5344CB8AC3E}">
        <p14:creationId xmlns:p14="http://schemas.microsoft.com/office/powerpoint/2010/main" val="177840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Viele kleine Säulen trugen den Fußboden. Zwischen ihnen wurde die heiße Luft durchgeleitet. So wurde der Fußboden gleichmäßig erwärmt. Der Begriff „Thermen“ leitet sich vom griechischen Wort „</a:t>
            </a:r>
            <a:r>
              <a:rPr lang="de-DE" altLang="de-DE" sz="1400" dirty="0" err="1">
                <a:solidFill>
                  <a:srgbClr val="333333"/>
                </a:solidFill>
              </a:rPr>
              <a:t>thermos</a:t>
            </a:r>
            <a:r>
              <a:rPr lang="de-DE" altLang="de-DE" sz="1400" dirty="0">
                <a:solidFill>
                  <a:srgbClr val="333333"/>
                </a:solidFill>
              </a:rPr>
              <a:t>“ ab, was übersetzt „warm“ bedeutet.</a:t>
            </a:r>
          </a:p>
        </p:txBody>
      </p:sp>
      <p:pic>
        <p:nvPicPr>
          <p:cNvPr id="5" name="Grafik 4" descr="Ein Bild, das Boden enthält.&#10;&#10;Automatisch generierte Beschreibung">
            <a:extLst>
              <a:ext uri="{FF2B5EF4-FFF2-40B4-BE49-F238E27FC236}">
                <a16:creationId xmlns:a16="http://schemas.microsoft.com/office/drawing/2014/main" id="{2CE61EBB-F624-0D05-D9F5-16DDB958DB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577"/>
          <a:stretch/>
        </p:blipFill>
        <p:spPr>
          <a:xfrm>
            <a:off x="528928" y="626750"/>
            <a:ext cx="8111248" cy="5196636"/>
          </a:xfrm>
          <a:prstGeom prst="rect">
            <a:avLst/>
          </a:prstGeom>
        </p:spPr>
      </p:pic>
    </p:spTree>
    <p:extLst>
      <p:ext uri="{BB962C8B-B14F-4D97-AF65-F5344CB8AC3E}">
        <p14:creationId xmlns:p14="http://schemas.microsoft.com/office/powerpoint/2010/main" val="410859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Für den Besuch der Thermen mussten die Römerinnen und Römer keinen Eintritt zahlen. Die meisten hatten in ihrem Zuhause kein fließendes Wasser und nicht einmal eine Toilette. Nur die Reichen konnten sich das leisten.</a:t>
            </a:r>
          </a:p>
        </p:txBody>
      </p:sp>
      <p:pic>
        <p:nvPicPr>
          <p:cNvPr id="5" name="Grafik 4" descr="Ein Bild, das Gebäude, Veranda, Kolonnade, Stein enthält.&#10;&#10;Automatisch generierte Beschreibung">
            <a:extLst>
              <a:ext uri="{FF2B5EF4-FFF2-40B4-BE49-F238E27FC236}">
                <a16:creationId xmlns:a16="http://schemas.microsoft.com/office/drawing/2014/main" id="{29E676F8-188A-074F-8694-F2A12E4760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477"/>
          <a:stretch/>
        </p:blipFill>
        <p:spPr>
          <a:xfrm>
            <a:off x="528928" y="620688"/>
            <a:ext cx="8111248" cy="5202698"/>
          </a:xfrm>
          <a:prstGeom prst="rect">
            <a:avLst/>
          </a:prstGeom>
        </p:spPr>
      </p:pic>
    </p:spTree>
    <p:extLst>
      <p:ext uri="{BB962C8B-B14F-4D97-AF65-F5344CB8AC3E}">
        <p14:creationId xmlns:p14="http://schemas.microsoft.com/office/powerpoint/2010/main" val="15457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Männer und Frauen badeten getrennt. Vor dem Badevergnügen besuchten viele noch die öffentlichen Toiletten. Es war üblich, dass mehrere Personen diese gleichzeitig benützen. Hier erfuhr man oft Neuigkeiten.</a:t>
            </a:r>
          </a:p>
        </p:txBody>
      </p:sp>
      <p:pic>
        <p:nvPicPr>
          <p:cNvPr id="5" name="Grafik 4" descr="Ein Bild, das drinnen, Boden, Badezimmer enthält.&#10;&#10;Automatisch generierte Beschreibung">
            <a:extLst>
              <a:ext uri="{FF2B5EF4-FFF2-40B4-BE49-F238E27FC236}">
                <a16:creationId xmlns:a16="http://schemas.microsoft.com/office/drawing/2014/main" id="{4B589D38-3504-2D0D-CE72-1DB142CFBA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478"/>
          <a:stretch/>
        </p:blipFill>
        <p:spPr>
          <a:xfrm>
            <a:off x="531542" y="620688"/>
            <a:ext cx="8111248" cy="5202698"/>
          </a:xfrm>
          <a:prstGeom prst="rect">
            <a:avLst/>
          </a:prstGeom>
        </p:spPr>
      </p:pic>
    </p:spTree>
    <p:extLst>
      <p:ext uri="{BB962C8B-B14F-4D97-AF65-F5344CB8AC3E}">
        <p14:creationId xmlns:p14="http://schemas.microsoft.com/office/powerpoint/2010/main" val="188642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Im Umkleideraum, dem Apodyterium, zog man sich nackt aus. Die Kleider wurden in eines der Holzregale gelegt oder Sklaven übergeben.</a:t>
            </a:r>
          </a:p>
        </p:txBody>
      </p:sp>
      <p:pic>
        <p:nvPicPr>
          <p:cNvPr id="5" name="Grafik 4" descr="Ein Bild, das drinnen, Boden, Raum, Fenster enthält.&#10;&#10;Automatisch generierte Beschreibung">
            <a:extLst>
              <a:ext uri="{FF2B5EF4-FFF2-40B4-BE49-F238E27FC236}">
                <a16:creationId xmlns:a16="http://schemas.microsoft.com/office/drawing/2014/main" id="{9D4DC59A-DC37-CA90-9F5A-50488FD4C8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00" b="9176"/>
          <a:stretch/>
        </p:blipFill>
        <p:spPr>
          <a:xfrm>
            <a:off x="528928" y="620688"/>
            <a:ext cx="8111248" cy="5202699"/>
          </a:xfrm>
          <a:prstGeom prst="rect">
            <a:avLst/>
          </a:prstGeom>
        </p:spPr>
      </p:pic>
      <p:pic>
        <p:nvPicPr>
          <p:cNvPr id="7" name="Grafik 6" descr="Ein Bild, das Schuhe enthält.&#10;&#10;Automatisch generierte Beschreibung">
            <a:extLst>
              <a:ext uri="{FF2B5EF4-FFF2-40B4-BE49-F238E27FC236}">
                <a16:creationId xmlns:a16="http://schemas.microsoft.com/office/drawing/2014/main" id="{BB41DE30-218D-DDC6-512C-72EE5CCF4A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62" t="35300" r="28738" b="18500"/>
          <a:stretch/>
        </p:blipFill>
        <p:spPr>
          <a:xfrm>
            <a:off x="6590336" y="3933056"/>
            <a:ext cx="2049840" cy="1879020"/>
          </a:xfrm>
          <a:prstGeom prst="rect">
            <a:avLst/>
          </a:prstGeom>
          <a:ln>
            <a:solidFill>
              <a:srgbClr val="FF0000"/>
            </a:solidFill>
          </a:ln>
        </p:spPr>
      </p:pic>
    </p:spTree>
    <p:extLst>
      <p:ext uri="{BB962C8B-B14F-4D97-AF65-F5344CB8AC3E}">
        <p14:creationId xmlns:p14="http://schemas.microsoft.com/office/powerpoint/2010/main" val="308130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Üblicherweise ging man zuerst ins Frigidarium, dem Raum mit dem Kaltwasserbecken. Die Handtücher lagen in dem dafür vorgesehenen Holzregal.</a:t>
            </a:r>
          </a:p>
        </p:txBody>
      </p:sp>
      <p:pic>
        <p:nvPicPr>
          <p:cNvPr id="3" name="Grafik 2" descr="Ein Bild, das Boden, drinnen, Wand, Bett enthält.&#10;&#10;Automatisch generierte Beschreibung">
            <a:extLst>
              <a:ext uri="{FF2B5EF4-FFF2-40B4-BE49-F238E27FC236}">
                <a16:creationId xmlns:a16="http://schemas.microsoft.com/office/drawing/2014/main" id="{A4B723E4-D007-39B4-48B7-7D2750D58B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477"/>
          <a:stretch/>
        </p:blipFill>
        <p:spPr>
          <a:xfrm>
            <a:off x="531542" y="620688"/>
            <a:ext cx="8111248" cy="5202698"/>
          </a:xfrm>
          <a:prstGeom prst="rect">
            <a:avLst/>
          </a:prstGeom>
        </p:spPr>
      </p:pic>
    </p:spTree>
    <p:extLst>
      <p:ext uri="{BB962C8B-B14F-4D97-AF65-F5344CB8AC3E}">
        <p14:creationId xmlns:p14="http://schemas.microsoft.com/office/powerpoint/2010/main" val="2733547498"/>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585</Words>
  <Application>Microsoft Office PowerPoint</Application>
  <PresentationFormat>Bildschirmpräsentation (4:3)</PresentationFormat>
  <Paragraphs>33</Paragraphs>
  <Slides>14</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Peintinger MAS, Mag. Barbara</cp:lastModifiedBy>
  <cp:revision>62</cp:revision>
  <dcterms:created xsi:type="dcterms:W3CDTF">2011-07-14T19:54:09Z</dcterms:created>
  <dcterms:modified xsi:type="dcterms:W3CDTF">2022-10-03T05:01:14Z</dcterms:modified>
</cp:coreProperties>
</file>