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Einigkeit macht stark</a:t>
            </a:r>
          </a:p>
        </p:txBody>
      </p:sp>
      <p:sp>
        <p:nvSpPr>
          <p:cNvPr id="3" name="Text Box 10">
            <a:extLst>
              <a:ext uri="{FF2B5EF4-FFF2-40B4-BE49-F238E27FC236}">
                <a16:creationId xmlns:a16="http://schemas.microsoft.com/office/drawing/2014/main" id="{7342C863-7B1B-5C57-0B12-2EBFBBA85629}"/>
              </a:ext>
            </a:extLst>
          </p:cNvPr>
          <p:cNvSpPr txBox="1">
            <a:spLocks noChangeArrowheads="1"/>
          </p:cNvSpPr>
          <p:nvPr/>
        </p:nvSpPr>
        <p:spPr bwMode="auto">
          <a:xfrm>
            <a:off x="179438" y="4889600"/>
            <a:ext cx="3455987" cy="163121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Arbeitszeiten</a:t>
            </a:r>
          </a:p>
          <a:p>
            <a:pPr algn="ctr" eaLnBrk="1" hangingPunct="1"/>
            <a:r>
              <a:rPr lang="de-DE" altLang="de-DE" sz="2000" dirty="0">
                <a:solidFill>
                  <a:srgbClr val="333333"/>
                </a:solidFill>
                <a:latin typeface="Calibri" panose="020F0502020204030204" pitchFamily="34" charset="0"/>
              </a:rPr>
              <a:t>bis zu 18 Stunden pro Tag,       6 Tage die Woche;</a:t>
            </a:r>
          </a:p>
          <a:p>
            <a:pPr algn="ctr" eaLnBrk="1" hangingPunct="1"/>
            <a:r>
              <a:rPr lang="de-DE" altLang="de-DE" sz="2000" dirty="0">
                <a:solidFill>
                  <a:srgbClr val="333333"/>
                </a:solidFill>
                <a:latin typeface="Calibri" panose="020F0502020204030204" pitchFamily="34" charset="0"/>
              </a:rPr>
              <a:t>keine Krankenversicherung, kein Urlaub</a:t>
            </a:r>
          </a:p>
        </p:txBody>
      </p:sp>
      <p:sp>
        <p:nvSpPr>
          <p:cNvPr id="4" name="Text Box 10">
            <a:extLst>
              <a:ext uri="{FF2B5EF4-FFF2-40B4-BE49-F238E27FC236}">
                <a16:creationId xmlns:a16="http://schemas.microsoft.com/office/drawing/2014/main" id="{9C980E09-1D7B-B8C7-7458-3ED69543B3BB}"/>
              </a:ext>
            </a:extLst>
          </p:cNvPr>
          <p:cNvSpPr txBox="1">
            <a:spLocks noChangeArrowheads="1"/>
          </p:cNvSpPr>
          <p:nvPr/>
        </p:nvSpPr>
        <p:spPr bwMode="auto">
          <a:xfrm>
            <a:off x="2771800" y="3141624"/>
            <a:ext cx="3455988" cy="163121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Streiks, Sturm auf Fabriken, Verhandlungen</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Arbeitervereine und Gewerkschaften entstehen</a:t>
            </a:r>
          </a:p>
        </p:txBody>
      </p:sp>
      <p:sp>
        <p:nvSpPr>
          <p:cNvPr id="5" name="Text Box 10">
            <a:extLst>
              <a:ext uri="{FF2B5EF4-FFF2-40B4-BE49-F238E27FC236}">
                <a16:creationId xmlns:a16="http://schemas.microsoft.com/office/drawing/2014/main" id="{143FDDDC-9055-31E1-A18B-3ECEAC6DB0BE}"/>
              </a:ext>
            </a:extLst>
          </p:cNvPr>
          <p:cNvSpPr txBox="1">
            <a:spLocks noChangeArrowheads="1"/>
          </p:cNvSpPr>
          <p:nvPr/>
        </p:nvSpPr>
        <p:spPr bwMode="auto">
          <a:xfrm>
            <a:off x="5220072" y="1396033"/>
            <a:ext cx="3816350" cy="163121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Erfolge</a:t>
            </a:r>
          </a:p>
          <a:p>
            <a:pPr eaLnBrk="1" hangingPunct="1">
              <a:buFont typeface="Arial" panose="020B0604020202020204" pitchFamily="34" charset="0"/>
              <a:buChar char="•"/>
            </a:pPr>
            <a:r>
              <a:rPr lang="de-DE" altLang="de-DE" sz="2000" dirty="0">
                <a:solidFill>
                  <a:srgbClr val="333333"/>
                </a:solidFill>
                <a:latin typeface="Calibri" panose="020F0502020204030204" pitchFamily="34" charset="0"/>
              </a:rPr>
              <a:t> Schutzvorschriften</a:t>
            </a:r>
          </a:p>
          <a:p>
            <a:pPr eaLnBrk="1" hangingPunct="1">
              <a:buFont typeface="Arial" panose="020B0604020202020204" pitchFamily="34" charset="0"/>
              <a:buChar char="•"/>
            </a:pPr>
            <a:r>
              <a:rPr lang="de-DE" altLang="de-DE" sz="2000" dirty="0">
                <a:solidFill>
                  <a:srgbClr val="333333"/>
                </a:solidFill>
                <a:latin typeface="Calibri" panose="020F0502020204030204" pitchFamily="34" charset="0"/>
              </a:rPr>
              <a:t> Kranken-/Unfallversicherung</a:t>
            </a:r>
          </a:p>
          <a:p>
            <a:pPr eaLnBrk="1" hangingPunct="1">
              <a:buFont typeface="Arial" panose="020B0604020202020204" pitchFamily="34" charset="0"/>
              <a:buChar char="•"/>
            </a:pPr>
            <a:r>
              <a:rPr lang="de-DE" altLang="de-DE" sz="2000" dirty="0">
                <a:solidFill>
                  <a:srgbClr val="333333"/>
                </a:solidFill>
                <a:latin typeface="Calibri" panose="020F0502020204030204" pitchFamily="34" charset="0"/>
              </a:rPr>
              <a:t> Verbote:  Kinderarbeit unter 14   </a:t>
            </a:r>
          </a:p>
          <a:p>
            <a:pPr eaLnBrk="1" hangingPunct="1"/>
            <a:r>
              <a:rPr lang="de-DE" altLang="de-DE" sz="2000" dirty="0">
                <a:solidFill>
                  <a:srgbClr val="333333"/>
                </a:solidFill>
                <a:latin typeface="Calibri" panose="020F0502020204030204" pitchFamily="34" charset="0"/>
              </a:rPr>
              <a:t>                     und Frauennachtarbeit</a:t>
            </a:r>
          </a:p>
        </p:txBody>
      </p:sp>
      <p:sp>
        <p:nvSpPr>
          <p:cNvPr id="6" name="Pfeil nach unten 5">
            <a:extLst>
              <a:ext uri="{FF2B5EF4-FFF2-40B4-BE49-F238E27FC236}">
                <a16:creationId xmlns:a16="http://schemas.microsoft.com/office/drawing/2014/main" id="{ED2BBC5F-E4F5-20B7-281B-8B2AD5AA88D7}"/>
              </a:ext>
            </a:extLst>
          </p:cNvPr>
          <p:cNvSpPr>
            <a:spLocks noChangeArrowheads="1"/>
          </p:cNvSpPr>
          <p:nvPr/>
        </p:nvSpPr>
        <p:spPr bwMode="auto">
          <a:xfrm rot="14254468">
            <a:off x="1641525" y="3349725"/>
            <a:ext cx="288925" cy="1793875"/>
          </a:xfrm>
          <a:prstGeom prst="downArrow">
            <a:avLst>
              <a:gd name="adj1" fmla="val 50000"/>
              <a:gd name="adj2" fmla="val 4984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6">
            <a:extLst>
              <a:ext uri="{FF2B5EF4-FFF2-40B4-BE49-F238E27FC236}">
                <a16:creationId xmlns:a16="http://schemas.microsoft.com/office/drawing/2014/main" id="{DD14BC89-C74E-89DA-74DD-8EBE35D0ED97}"/>
              </a:ext>
            </a:extLst>
          </p:cNvPr>
          <p:cNvSpPr>
            <a:spLocks noChangeArrowheads="1"/>
          </p:cNvSpPr>
          <p:nvPr/>
        </p:nvSpPr>
        <p:spPr bwMode="auto">
          <a:xfrm rot="14254468">
            <a:off x="4229238" y="1644891"/>
            <a:ext cx="288925" cy="1793875"/>
          </a:xfrm>
          <a:prstGeom prst="downArrow">
            <a:avLst>
              <a:gd name="adj1" fmla="val 50000"/>
              <a:gd name="adj2" fmla="val 4984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„Einigkeit macht stark“ auf den Seiten 64 bis 65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Bildschirmpräsentation (4:3)</PresentationFormat>
  <Paragraphs>31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2023-11-23T19:10:28Z</dcterms:modified>
</cp:coreProperties>
</file>