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15.12.2023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Die Weißen brachten…</a:t>
            </a:r>
          </a:p>
        </p:txBody>
      </p:sp>
      <p:sp>
        <p:nvSpPr>
          <p:cNvPr id="3" name="Pfeil nach unten 12">
            <a:extLst>
              <a:ext uri="{FF2B5EF4-FFF2-40B4-BE49-F238E27FC236}">
                <a16:creationId xmlns:a16="http://schemas.microsoft.com/office/drawing/2014/main" id="{24EE8491-5653-82FE-95F7-F5333D237367}"/>
              </a:ext>
            </a:extLst>
          </p:cNvPr>
          <p:cNvSpPr>
            <a:spLocks noChangeArrowheads="1"/>
          </p:cNvSpPr>
          <p:nvPr/>
        </p:nvSpPr>
        <p:spPr bwMode="auto">
          <a:xfrm rot="2403804">
            <a:off x="3025254" y="1921741"/>
            <a:ext cx="288925" cy="893762"/>
          </a:xfrm>
          <a:prstGeom prst="downArrow">
            <a:avLst>
              <a:gd name="adj1" fmla="val 50000"/>
              <a:gd name="adj2" fmla="val 49810"/>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4" name="Pfeil nach unten 13">
            <a:extLst>
              <a:ext uri="{FF2B5EF4-FFF2-40B4-BE49-F238E27FC236}">
                <a16:creationId xmlns:a16="http://schemas.microsoft.com/office/drawing/2014/main" id="{D66D48D5-20E4-7A54-6E9F-D453CA7D47B9}"/>
              </a:ext>
            </a:extLst>
          </p:cNvPr>
          <p:cNvSpPr>
            <a:spLocks noChangeArrowheads="1"/>
          </p:cNvSpPr>
          <p:nvPr/>
        </p:nvSpPr>
        <p:spPr bwMode="auto">
          <a:xfrm rot="18837609">
            <a:off x="5959748" y="1911422"/>
            <a:ext cx="288925" cy="893763"/>
          </a:xfrm>
          <a:prstGeom prst="downArrow">
            <a:avLst>
              <a:gd name="adj1" fmla="val 50000"/>
              <a:gd name="adj2" fmla="val 49810"/>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07F24F8D-A194-05D1-ADDA-0816BBF6255D}"/>
              </a:ext>
            </a:extLst>
          </p:cNvPr>
          <p:cNvSpPr txBox="1">
            <a:spLocks noChangeArrowheads="1"/>
          </p:cNvSpPr>
          <p:nvPr/>
        </p:nvSpPr>
        <p:spPr bwMode="auto">
          <a:xfrm>
            <a:off x="1154105" y="2736128"/>
            <a:ext cx="33845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Ausbeutung</a:t>
            </a:r>
          </a:p>
        </p:txBody>
      </p:sp>
      <p:sp>
        <p:nvSpPr>
          <p:cNvPr id="6" name="Text Box 10">
            <a:extLst>
              <a:ext uri="{FF2B5EF4-FFF2-40B4-BE49-F238E27FC236}">
                <a16:creationId xmlns:a16="http://schemas.microsoft.com/office/drawing/2014/main" id="{3C85D0CF-34F0-6E96-BCC4-AD2ECC105B3D}"/>
              </a:ext>
            </a:extLst>
          </p:cNvPr>
          <p:cNvSpPr txBox="1">
            <a:spLocks noChangeArrowheads="1"/>
          </p:cNvSpPr>
          <p:nvPr/>
        </p:nvSpPr>
        <p:spPr bwMode="auto">
          <a:xfrm>
            <a:off x="1308373" y="3182736"/>
            <a:ext cx="3024188"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Sklaverei</a:t>
            </a:r>
          </a:p>
          <a:p>
            <a:pPr algn="ctr" eaLnBrk="1" hangingPunct="1"/>
            <a:r>
              <a:rPr lang="de-DE" altLang="de-DE" sz="2400" dirty="0">
                <a:solidFill>
                  <a:srgbClr val="333333"/>
                </a:solidFill>
                <a:latin typeface="Calibri" panose="020F0502020204030204" pitchFamily="34" charset="0"/>
              </a:rPr>
              <a:t>Zwangsarbeit</a:t>
            </a:r>
          </a:p>
          <a:p>
            <a:pPr algn="ctr" eaLnBrk="1" hangingPunct="1"/>
            <a:r>
              <a:rPr lang="de-DE" altLang="de-DE" sz="2400" dirty="0">
                <a:solidFill>
                  <a:srgbClr val="333333"/>
                </a:solidFill>
                <a:latin typeface="Calibri" panose="020F0502020204030204" pitchFamily="34" charset="0"/>
              </a:rPr>
              <a:t>Enteignung</a:t>
            </a:r>
          </a:p>
          <a:p>
            <a:pPr algn="ctr" eaLnBrk="1" hangingPunct="1"/>
            <a:r>
              <a:rPr lang="de-DE" altLang="de-DE" sz="2400" dirty="0">
                <a:solidFill>
                  <a:srgbClr val="333333"/>
                </a:solidFill>
                <a:latin typeface="Calibri" panose="020F0502020204030204" pitchFamily="34" charset="0"/>
              </a:rPr>
              <a:t>Unterdrückung</a:t>
            </a:r>
          </a:p>
        </p:txBody>
      </p:sp>
      <p:sp>
        <p:nvSpPr>
          <p:cNvPr id="7" name="Text Box 10">
            <a:extLst>
              <a:ext uri="{FF2B5EF4-FFF2-40B4-BE49-F238E27FC236}">
                <a16:creationId xmlns:a16="http://schemas.microsoft.com/office/drawing/2014/main" id="{270FE468-EFA3-018E-2EE2-7C306DB76646}"/>
              </a:ext>
            </a:extLst>
          </p:cNvPr>
          <p:cNvSpPr txBox="1">
            <a:spLocks noChangeArrowheads="1"/>
          </p:cNvSpPr>
          <p:nvPr/>
        </p:nvSpPr>
        <p:spPr bwMode="auto">
          <a:xfrm>
            <a:off x="4744749" y="2736128"/>
            <a:ext cx="33845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a:solidFill>
                  <a:srgbClr val="333333"/>
                </a:solidFill>
                <a:latin typeface="Calibri" panose="020F0502020204030204" pitchFamily="34" charset="0"/>
              </a:rPr>
              <a:t>Missionierung</a:t>
            </a:r>
            <a:endParaRPr lang="de-DE" altLang="de-DE" sz="2800" dirty="0">
              <a:solidFill>
                <a:srgbClr val="333333"/>
              </a:solidFill>
              <a:latin typeface="Calibri" panose="020F0502020204030204" pitchFamily="34" charset="0"/>
            </a:endParaRPr>
          </a:p>
        </p:txBody>
      </p:sp>
      <p:sp>
        <p:nvSpPr>
          <p:cNvPr id="8" name="Text Box 10">
            <a:extLst>
              <a:ext uri="{FF2B5EF4-FFF2-40B4-BE49-F238E27FC236}">
                <a16:creationId xmlns:a16="http://schemas.microsoft.com/office/drawing/2014/main" id="{6FDDF18C-7372-59A3-01FE-76A6E5DD4D6E}"/>
              </a:ext>
            </a:extLst>
          </p:cNvPr>
          <p:cNvSpPr txBox="1">
            <a:spLocks noChangeArrowheads="1"/>
          </p:cNvSpPr>
          <p:nvPr/>
        </p:nvSpPr>
        <p:spPr bwMode="auto">
          <a:xfrm>
            <a:off x="4924930" y="3239366"/>
            <a:ext cx="302418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ärztliche Versorgung</a:t>
            </a:r>
          </a:p>
          <a:p>
            <a:pPr algn="ctr" eaLnBrk="1" hangingPunct="1"/>
            <a:r>
              <a:rPr lang="de-DE" altLang="de-DE" sz="2400" dirty="0">
                <a:solidFill>
                  <a:srgbClr val="333333"/>
                </a:solidFill>
                <a:latin typeface="Calibri" panose="020F0502020204030204" pitchFamily="34" charset="0"/>
              </a:rPr>
              <a:t>Schulen</a:t>
            </a:r>
          </a:p>
        </p:txBody>
      </p:sp>
      <p:sp>
        <p:nvSpPr>
          <p:cNvPr id="9" name="Text Box 10">
            <a:extLst>
              <a:ext uri="{FF2B5EF4-FFF2-40B4-BE49-F238E27FC236}">
                <a16:creationId xmlns:a16="http://schemas.microsoft.com/office/drawing/2014/main" id="{50B470C6-26AB-9BEB-2325-54C5AF4FF15B}"/>
              </a:ext>
            </a:extLst>
          </p:cNvPr>
          <p:cNvSpPr txBox="1">
            <a:spLocks noChangeArrowheads="1"/>
          </p:cNvSpPr>
          <p:nvPr/>
        </p:nvSpPr>
        <p:spPr bwMode="auto">
          <a:xfrm>
            <a:off x="2248967" y="4753606"/>
            <a:ext cx="50419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FF0000"/>
                </a:solidFill>
                <a:latin typeface="Calibri" panose="020F0502020204030204" pitchFamily="34" charset="0"/>
              </a:rPr>
              <a:t>Motive der Kolonialherren</a:t>
            </a:r>
          </a:p>
        </p:txBody>
      </p:sp>
      <p:sp>
        <p:nvSpPr>
          <p:cNvPr id="10" name="Text Box 10">
            <a:extLst>
              <a:ext uri="{FF2B5EF4-FFF2-40B4-BE49-F238E27FC236}">
                <a16:creationId xmlns:a16="http://schemas.microsoft.com/office/drawing/2014/main" id="{A595F7E6-FDC7-C8F0-1BCD-33463440E8A3}"/>
              </a:ext>
            </a:extLst>
          </p:cNvPr>
          <p:cNvSpPr txBox="1">
            <a:spLocks noChangeArrowheads="1"/>
          </p:cNvSpPr>
          <p:nvPr/>
        </p:nvSpPr>
        <p:spPr bwMode="auto">
          <a:xfrm>
            <a:off x="892751" y="5766330"/>
            <a:ext cx="309721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Streben nach Reichtum</a:t>
            </a:r>
          </a:p>
        </p:txBody>
      </p:sp>
      <p:sp>
        <p:nvSpPr>
          <p:cNvPr id="11" name="Text Box 10">
            <a:extLst>
              <a:ext uri="{FF2B5EF4-FFF2-40B4-BE49-F238E27FC236}">
                <a16:creationId xmlns:a16="http://schemas.microsoft.com/office/drawing/2014/main" id="{4B826ACF-6626-7B26-2B8E-283E79D94435}"/>
              </a:ext>
            </a:extLst>
          </p:cNvPr>
          <p:cNvSpPr txBox="1">
            <a:spLocks noChangeArrowheads="1"/>
          </p:cNvSpPr>
          <p:nvPr/>
        </p:nvSpPr>
        <p:spPr bwMode="auto">
          <a:xfrm>
            <a:off x="5549871" y="5778029"/>
            <a:ext cx="30241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Rassismus</a:t>
            </a:r>
          </a:p>
        </p:txBody>
      </p:sp>
      <p:sp>
        <p:nvSpPr>
          <p:cNvPr id="12" name="Text Box 10">
            <a:extLst>
              <a:ext uri="{FF2B5EF4-FFF2-40B4-BE49-F238E27FC236}">
                <a16:creationId xmlns:a16="http://schemas.microsoft.com/office/drawing/2014/main" id="{D35189E8-81B1-B9A3-E697-AC6A6909732A}"/>
              </a:ext>
            </a:extLst>
          </p:cNvPr>
          <p:cNvSpPr txBox="1">
            <a:spLocks noChangeArrowheads="1"/>
          </p:cNvSpPr>
          <p:nvPr/>
        </p:nvSpPr>
        <p:spPr bwMode="auto">
          <a:xfrm>
            <a:off x="3574100" y="5766330"/>
            <a:ext cx="244291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Streben nach Macht</a:t>
            </a:r>
          </a:p>
        </p:txBody>
      </p:sp>
      <p:sp>
        <p:nvSpPr>
          <p:cNvPr id="13" name="Text Box 10">
            <a:extLst>
              <a:ext uri="{FF2B5EF4-FFF2-40B4-BE49-F238E27FC236}">
                <a16:creationId xmlns:a16="http://schemas.microsoft.com/office/drawing/2014/main" id="{9DDD8659-DDAD-1BB7-4FA1-618A5FE13854}"/>
              </a:ext>
            </a:extLst>
          </p:cNvPr>
          <p:cNvSpPr txBox="1">
            <a:spLocks noChangeArrowheads="1"/>
          </p:cNvSpPr>
          <p:nvPr/>
        </p:nvSpPr>
        <p:spPr bwMode="auto">
          <a:xfrm>
            <a:off x="1729854" y="1504479"/>
            <a:ext cx="59753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den Menschen in den Kolonien</a:t>
            </a:r>
          </a:p>
        </p:txBody>
      </p:sp>
      <p:sp>
        <p:nvSpPr>
          <p:cNvPr id="14" name="Pfeil nach unten 33">
            <a:extLst>
              <a:ext uri="{FF2B5EF4-FFF2-40B4-BE49-F238E27FC236}">
                <a16:creationId xmlns:a16="http://schemas.microsoft.com/office/drawing/2014/main" id="{1284DDAE-78B4-2D57-8690-1151115E382C}"/>
              </a:ext>
            </a:extLst>
          </p:cNvPr>
          <p:cNvSpPr>
            <a:spLocks noChangeArrowheads="1"/>
          </p:cNvSpPr>
          <p:nvPr/>
        </p:nvSpPr>
        <p:spPr bwMode="auto">
          <a:xfrm>
            <a:off x="4554017" y="5335116"/>
            <a:ext cx="431800" cy="431800"/>
          </a:xfrm>
          <a:prstGeom prst="downArrow">
            <a:avLst>
              <a:gd name="adj1" fmla="val 50000"/>
              <a:gd name="adj2" fmla="val 50000"/>
            </a:avLst>
          </a:prstGeom>
          <a:solidFill>
            <a:schemeClr val="accent6">
              <a:lumMod val="40000"/>
              <a:lumOff val="60000"/>
            </a:schemeClr>
          </a:solidFill>
          <a:ln w="9525">
            <a:noFill/>
            <a:miter lim="800000"/>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5" name="Pfeil nach unten 34">
            <a:extLst>
              <a:ext uri="{FF2B5EF4-FFF2-40B4-BE49-F238E27FC236}">
                <a16:creationId xmlns:a16="http://schemas.microsoft.com/office/drawing/2014/main" id="{28A2CA6E-7913-D2D7-7A4A-7BD1AA5111F2}"/>
              </a:ext>
            </a:extLst>
          </p:cNvPr>
          <p:cNvSpPr>
            <a:spLocks noChangeArrowheads="1"/>
          </p:cNvSpPr>
          <p:nvPr/>
        </p:nvSpPr>
        <p:spPr bwMode="auto">
          <a:xfrm>
            <a:off x="2637904" y="5335116"/>
            <a:ext cx="431800" cy="431800"/>
          </a:xfrm>
          <a:prstGeom prst="downArrow">
            <a:avLst>
              <a:gd name="adj1" fmla="val 50000"/>
              <a:gd name="adj2" fmla="val 50000"/>
            </a:avLst>
          </a:prstGeom>
          <a:solidFill>
            <a:schemeClr val="accent6">
              <a:lumMod val="40000"/>
              <a:lumOff val="60000"/>
            </a:schemeClr>
          </a:solidFill>
          <a:ln w="9525">
            <a:noFill/>
            <a:miter lim="800000"/>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6" name="Pfeil nach unten 35">
            <a:extLst>
              <a:ext uri="{FF2B5EF4-FFF2-40B4-BE49-F238E27FC236}">
                <a16:creationId xmlns:a16="http://schemas.microsoft.com/office/drawing/2014/main" id="{E579CC01-239B-C610-9768-AAB501C103D0}"/>
              </a:ext>
            </a:extLst>
          </p:cNvPr>
          <p:cNvSpPr>
            <a:spLocks noChangeArrowheads="1"/>
          </p:cNvSpPr>
          <p:nvPr/>
        </p:nvSpPr>
        <p:spPr bwMode="auto">
          <a:xfrm>
            <a:off x="6752704" y="5346229"/>
            <a:ext cx="433388" cy="431800"/>
          </a:xfrm>
          <a:prstGeom prst="downArrow">
            <a:avLst>
              <a:gd name="adj1" fmla="val 50000"/>
              <a:gd name="adj2" fmla="val 50000"/>
            </a:avLst>
          </a:prstGeom>
          <a:solidFill>
            <a:schemeClr val="accent6">
              <a:lumMod val="40000"/>
              <a:lumOff val="60000"/>
            </a:schemeClr>
          </a:solidFill>
          <a:ln w="9525">
            <a:noFill/>
            <a:miter lim="800000"/>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p:bldP spid="6" grpId="0"/>
      <p:bldP spid="7" grpId="0"/>
      <p:bldP spid="8" grpId="0"/>
      <p:bldP spid="9" grpId="0"/>
      <p:bldP spid="10" grpId="0"/>
      <p:bldP spid="11" grpId="0"/>
      <p:bldP spid="12" grpId="0"/>
      <p:bldP spid="13" grpId="0"/>
      <p:bldP spid="14" grpId="0" animBg="1"/>
      <p:bldP spid="15" grpId="0" animBg="1"/>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„Die </a:t>
            </a:r>
            <a:r>
              <a:rPr lang="de-DE" altLang="de-DE" sz="1100" b="0">
                <a:solidFill>
                  <a:schemeClr val="tx1"/>
                </a:solidFill>
                <a:latin typeface="Arial" charset="0"/>
                <a:cs typeface="Arial" charset="0"/>
              </a:rPr>
              <a:t>Weißen brachten“ </a:t>
            </a:r>
            <a:r>
              <a:rPr lang="de-DE" altLang="de-DE" sz="1100" b="0" dirty="0">
                <a:solidFill>
                  <a:schemeClr val="tx1"/>
                </a:solidFill>
                <a:latin typeface="Arial" charset="0"/>
                <a:cs typeface="Arial" charset="0"/>
              </a:rPr>
              <a:t>auf den Seiten 84 bis 85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199</Words>
  <Application>Microsoft Office PowerPoint</Application>
  <PresentationFormat>Bildschirmpräsentation (4:3)</PresentationFormat>
  <Paragraphs>33</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61</cp:revision>
  <dcterms:created xsi:type="dcterms:W3CDTF">2011-07-14T19:54:09Z</dcterms:created>
  <dcterms:modified xsi:type="dcterms:W3CDTF">2023-12-15T13:54:39Z</dcterms:modified>
</cp:coreProperties>
</file>