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12.12.2022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Der Dreieckshandel</a:t>
            </a:r>
          </a:p>
        </p:txBody>
      </p:sp>
      <p:pic>
        <p:nvPicPr>
          <p:cNvPr id="10" name="Grafik 9">
            <a:extLst>
              <a:ext uri="{FF2B5EF4-FFF2-40B4-BE49-F238E27FC236}">
                <a16:creationId xmlns:a16="http://schemas.microsoft.com/office/drawing/2014/main" id="{1598DFB4-0B51-077D-B8A9-9BF219F4EB1E}"/>
              </a:ext>
            </a:extLst>
          </p:cNvPr>
          <p:cNvPicPr>
            <a:picLocks noChangeAspect="1"/>
          </p:cNvPicPr>
          <p:nvPr/>
        </p:nvPicPr>
        <p:blipFill rotWithShape="1">
          <a:blip r:embed="rId3">
            <a:duotone>
              <a:schemeClr val="bg2">
                <a:shade val="45000"/>
                <a:satMod val="135000"/>
              </a:schemeClr>
              <a:prstClr val="white"/>
            </a:duotone>
          </a:blip>
          <a:srcRect r="25973"/>
          <a:stretch/>
        </p:blipFill>
        <p:spPr>
          <a:xfrm>
            <a:off x="1115616" y="1700808"/>
            <a:ext cx="6670271" cy="4320480"/>
          </a:xfrm>
          <a:prstGeom prst="rect">
            <a:avLst/>
          </a:prstGeom>
        </p:spPr>
      </p:pic>
      <p:sp>
        <p:nvSpPr>
          <p:cNvPr id="11" name="Pfeil nach unten 21">
            <a:extLst>
              <a:ext uri="{FF2B5EF4-FFF2-40B4-BE49-F238E27FC236}">
                <a16:creationId xmlns:a16="http://schemas.microsoft.com/office/drawing/2014/main" id="{55BDEFDF-3B80-F860-CF8F-3237B40279C2}"/>
              </a:ext>
            </a:extLst>
          </p:cNvPr>
          <p:cNvSpPr>
            <a:spLocks noChangeArrowheads="1"/>
          </p:cNvSpPr>
          <p:nvPr/>
        </p:nvSpPr>
        <p:spPr bwMode="auto">
          <a:xfrm rot="5922300">
            <a:off x="3638144" y="2861805"/>
            <a:ext cx="465138" cy="2586038"/>
          </a:xfrm>
          <a:prstGeom prst="downArrow">
            <a:avLst>
              <a:gd name="adj1" fmla="val 50000"/>
              <a:gd name="adj2" fmla="val 49817"/>
            </a:avLst>
          </a:prstGeom>
          <a:solidFill>
            <a:schemeClr val="accent2">
              <a:lumMod val="40000"/>
              <a:lumOff val="60000"/>
            </a:schemeClr>
          </a:solidFill>
          <a:ln w="9525" algn="ctr">
            <a:solidFill>
              <a:schemeClr val="accent6">
                <a:lumMod val="40000"/>
                <a:lumOff val="60000"/>
              </a:schemeClr>
            </a:solidFill>
            <a:round/>
            <a:headEnd/>
            <a:tailEnd/>
          </a:ln>
        </p:spPr>
        <p:txBody>
          <a:bodyPr anchor="ctr"/>
          <a:lstStyle/>
          <a:p>
            <a:pPr>
              <a:defRPr/>
            </a:pPr>
            <a:endParaRPr lang="de-AT"/>
          </a:p>
        </p:txBody>
      </p:sp>
      <p:sp>
        <p:nvSpPr>
          <p:cNvPr id="12" name="Text Box 10">
            <a:extLst>
              <a:ext uri="{FF2B5EF4-FFF2-40B4-BE49-F238E27FC236}">
                <a16:creationId xmlns:a16="http://schemas.microsoft.com/office/drawing/2014/main" id="{38D40C1E-FC7B-E4C1-A129-9766E6183BB8}"/>
              </a:ext>
            </a:extLst>
          </p:cNvPr>
          <p:cNvSpPr txBox="1">
            <a:spLocks noChangeArrowheads="1"/>
          </p:cNvSpPr>
          <p:nvPr/>
        </p:nvSpPr>
        <p:spPr bwMode="auto">
          <a:xfrm rot="20889219">
            <a:off x="3407497" y="3134779"/>
            <a:ext cx="16383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200" dirty="0">
                <a:solidFill>
                  <a:srgbClr val="333333"/>
                </a:solidFill>
                <a:latin typeface="Calibri" panose="020F0502020204030204" pitchFamily="34" charset="0"/>
              </a:rPr>
              <a:t>Fertigwaren</a:t>
            </a:r>
          </a:p>
        </p:txBody>
      </p:sp>
      <p:sp>
        <p:nvSpPr>
          <p:cNvPr id="13" name="Pfeil nach unten 23">
            <a:extLst>
              <a:ext uri="{FF2B5EF4-FFF2-40B4-BE49-F238E27FC236}">
                <a16:creationId xmlns:a16="http://schemas.microsoft.com/office/drawing/2014/main" id="{62615BA8-D2FC-B7B4-B914-43CEED955115}"/>
              </a:ext>
            </a:extLst>
          </p:cNvPr>
          <p:cNvSpPr>
            <a:spLocks noChangeArrowheads="1"/>
          </p:cNvSpPr>
          <p:nvPr/>
        </p:nvSpPr>
        <p:spPr bwMode="auto">
          <a:xfrm rot="20408192">
            <a:off x="5422425" y="2752525"/>
            <a:ext cx="287338" cy="1414462"/>
          </a:xfrm>
          <a:prstGeom prst="downArrow">
            <a:avLst>
              <a:gd name="adj1" fmla="val 50000"/>
              <a:gd name="adj2" fmla="val 50161"/>
            </a:avLst>
          </a:prstGeom>
          <a:solidFill>
            <a:srgbClr val="FFFF00"/>
          </a:solidFill>
          <a:ln w="9525">
            <a:solidFill>
              <a:srgbClr val="FFFF00"/>
            </a:solidFill>
            <a:miter lim="800000"/>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Pfeil nach unten 24">
            <a:extLst>
              <a:ext uri="{FF2B5EF4-FFF2-40B4-BE49-F238E27FC236}">
                <a16:creationId xmlns:a16="http://schemas.microsoft.com/office/drawing/2014/main" id="{7D4EBBF7-69F5-31DA-9E94-2CE07516B72C}"/>
              </a:ext>
            </a:extLst>
          </p:cNvPr>
          <p:cNvSpPr>
            <a:spLocks noChangeArrowheads="1"/>
          </p:cNvSpPr>
          <p:nvPr/>
        </p:nvSpPr>
        <p:spPr bwMode="auto">
          <a:xfrm rot="15442209">
            <a:off x="3568186" y="1539030"/>
            <a:ext cx="288925" cy="2722562"/>
          </a:xfrm>
          <a:prstGeom prst="downArrow">
            <a:avLst>
              <a:gd name="adj1" fmla="val 50000"/>
              <a:gd name="adj2" fmla="val 49820"/>
            </a:avLst>
          </a:prstGeom>
          <a:solidFill>
            <a:srgbClr val="92D050"/>
          </a:solidFill>
          <a:ln w="9525" algn="ctr">
            <a:solidFill>
              <a:srgbClr val="92D05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5" name="Pfeil nach unten 25">
            <a:extLst>
              <a:ext uri="{FF2B5EF4-FFF2-40B4-BE49-F238E27FC236}">
                <a16:creationId xmlns:a16="http://schemas.microsoft.com/office/drawing/2014/main" id="{C3D8CE5E-0F0D-66E8-0B4B-543FA60A7F84}"/>
              </a:ext>
            </a:extLst>
          </p:cNvPr>
          <p:cNvSpPr>
            <a:spLocks noChangeArrowheads="1"/>
          </p:cNvSpPr>
          <p:nvPr/>
        </p:nvSpPr>
        <p:spPr bwMode="auto">
          <a:xfrm rot="4653865" flipH="1">
            <a:off x="3738555" y="1850219"/>
            <a:ext cx="288925" cy="2641600"/>
          </a:xfrm>
          <a:prstGeom prst="downArrow">
            <a:avLst>
              <a:gd name="adj1" fmla="val 50000"/>
              <a:gd name="adj2" fmla="val 49820"/>
            </a:avLst>
          </a:prstGeom>
          <a:solidFill>
            <a:srgbClr val="FFFF00"/>
          </a:solidFill>
          <a:ln w="9525" algn="ctr">
            <a:solidFill>
              <a:srgbClr val="FFFF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Text Box 10">
            <a:extLst>
              <a:ext uri="{FF2B5EF4-FFF2-40B4-BE49-F238E27FC236}">
                <a16:creationId xmlns:a16="http://schemas.microsoft.com/office/drawing/2014/main" id="{A07BE8B4-9F26-9F20-7723-80F08EC0F3D2}"/>
              </a:ext>
            </a:extLst>
          </p:cNvPr>
          <p:cNvSpPr txBox="1">
            <a:spLocks noChangeArrowheads="1"/>
          </p:cNvSpPr>
          <p:nvPr/>
        </p:nvSpPr>
        <p:spPr bwMode="auto">
          <a:xfrm rot="502727">
            <a:off x="2918112" y="4256509"/>
            <a:ext cx="187166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200" dirty="0">
                <a:solidFill>
                  <a:srgbClr val="333333"/>
                </a:solidFill>
                <a:latin typeface="Calibri" panose="020F0502020204030204" pitchFamily="34" charset="0"/>
              </a:rPr>
              <a:t>Sklavinnen und Sklaven</a:t>
            </a:r>
          </a:p>
        </p:txBody>
      </p:sp>
      <p:sp>
        <p:nvSpPr>
          <p:cNvPr id="17" name="Text Box 10">
            <a:extLst>
              <a:ext uri="{FF2B5EF4-FFF2-40B4-BE49-F238E27FC236}">
                <a16:creationId xmlns:a16="http://schemas.microsoft.com/office/drawing/2014/main" id="{68441D47-9921-848A-3FCD-9BD50D69433B}"/>
              </a:ext>
            </a:extLst>
          </p:cNvPr>
          <p:cNvSpPr txBox="1">
            <a:spLocks noChangeArrowheads="1"/>
          </p:cNvSpPr>
          <p:nvPr/>
        </p:nvSpPr>
        <p:spPr bwMode="auto">
          <a:xfrm rot="20823859">
            <a:off x="3038122" y="2439173"/>
            <a:ext cx="142081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200" dirty="0">
                <a:solidFill>
                  <a:srgbClr val="333333"/>
                </a:solidFill>
                <a:latin typeface="Calibri" panose="020F0502020204030204" pitchFamily="34" charset="0"/>
              </a:rPr>
              <a:t>Rohstoffe</a:t>
            </a:r>
          </a:p>
        </p:txBody>
      </p:sp>
      <p:sp>
        <p:nvSpPr>
          <p:cNvPr id="18" name="Text Box 10">
            <a:extLst>
              <a:ext uri="{FF2B5EF4-FFF2-40B4-BE49-F238E27FC236}">
                <a16:creationId xmlns:a16="http://schemas.microsoft.com/office/drawing/2014/main" id="{C48A534E-398A-64F3-9460-CD984A5DE5E4}"/>
              </a:ext>
            </a:extLst>
          </p:cNvPr>
          <p:cNvSpPr txBox="1">
            <a:spLocks noChangeArrowheads="1"/>
          </p:cNvSpPr>
          <p:nvPr/>
        </p:nvSpPr>
        <p:spPr bwMode="auto">
          <a:xfrm rot="4245698">
            <a:off x="5045814" y="3096700"/>
            <a:ext cx="1638300"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200" dirty="0">
                <a:solidFill>
                  <a:srgbClr val="333333"/>
                </a:solidFill>
                <a:latin typeface="Calibri" panose="020F0502020204030204" pitchFamily="34" charset="0"/>
              </a:rPr>
              <a:t>Fertigwaren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randombar(horizontal)">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randombar(horizontal)">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Effect transition="in" filter="randombar(horizontal)">
                                      <p:cBhvr>
                                        <p:cTn id="25" dur="500"/>
                                        <p:tgtEl>
                                          <p:spTgt spid="14"/>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randombar(horizontal)">
                                      <p:cBhvr>
                                        <p:cTn id="34" dur="500"/>
                                        <p:tgtEl>
                                          <p:spTgt spid="15"/>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animBg="1"/>
      <p:bldP spid="14" grpId="0" animBg="1"/>
      <p:bldP spid="15" grpId="0" animBg="1"/>
      <p:bldP spid="16"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t>
            </a:r>
            <a:r>
              <a:rPr lang="de-DE" altLang="de-DE" sz="1100" b="0">
                <a:solidFill>
                  <a:schemeClr val="tx1"/>
                </a:solidFill>
                <a:latin typeface="Arial" charset="0"/>
                <a:cs typeface="Arial" charset="0"/>
              </a:rPr>
              <a:t>„Eroberungen </a:t>
            </a:r>
            <a:r>
              <a:rPr lang="de-DE" altLang="de-DE" sz="1100" b="0" dirty="0">
                <a:solidFill>
                  <a:schemeClr val="tx1"/>
                </a:solidFill>
                <a:latin typeface="Arial" charset="0"/>
                <a:cs typeface="Arial" charset="0"/>
              </a:rPr>
              <a:t>– die Gewinner“ auf den Seiten 84 bis 85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Autorin und Autoren: Michael Bachlechner, Conny </a:t>
            </a:r>
            <a:r>
              <a:rPr lang="de-DE" altLang="de-DE" sz="1200" b="0" dirty="0" err="1">
                <a:solidFill>
                  <a:schemeClr val="tx1"/>
                </a:solidFill>
                <a:cs typeface="Arial" charset="0"/>
              </a:rPr>
              <a:t>Benedik</a:t>
            </a:r>
            <a:r>
              <a:rPr lang="de-DE" altLang="de-DE" sz="1200" b="0" dirty="0">
                <a:solidFill>
                  <a:schemeClr val="tx1"/>
                </a:solidFill>
                <a:cs typeface="Arial" charset="0"/>
              </a:rPr>
              <a:t>, Johannes Fuchsberger, Franz Graf, Franz </a:t>
            </a:r>
            <a:r>
              <a:rPr lang="de-DE" altLang="de-DE" sz="1200" b="0" dirty="0" err="1">
                <a:solidFill>
                  <a:schemeClr val="tx1"/>
                </a:solidFill>
                <a:cs typeface="Arial" charset="0"/>
              </a:rPr>
              <a:t>Niedertscheider</a:t>
            </a:r>
            <a:r>
              <a:rPr lang="de-DE" altLang="de-DE" sz="1200" b="0" dirty="0">
                <a:solidFill>
                  <a:schemeClr val="tx1"/>
                </a:solidFill>
                <a:cs typeface="Arial" charset="0"/>
              </a:rPr>
              <a:t> und Michael </a:t>
            </a:r>
            <a:r>
              <a:rPr lang="de-DE" altLang="de-DE" sz="1200" b="0" dirty="0" err="1">
                <a:solidFill>
                  <a:schemeClr val="tx1"/>
                </a:solidFill>
                <a:cs typeface="Arial" charset="0"/>
              </a:rPr>
              <a:t>Senfter</a:t>
            </a:r>
            <a:endParaRPr lang="de-DE" altLang="de-DE" sz="1200" b="0">
              <a:solidFill>
                <a:schemeClr val="tx1"/>
              </a:solidFill>
              <a:cs typeface="Arial" charset="0"/>
            </a:endParaRP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197</Words>
  <Application>Microsoft Office PowerPoint</Application>
  <PresentationFormat>Bildschirmpräsentation (4:3)</PresentationFormat>
  <Paragraphs>25</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79</cp:revision>
  <dcterms:created xsi:type="dcterms:W3CDTF">2011-07-14T19:54:09Z</dcterms:created>
  <dcterms:modified xsi:type="dcterms:W3CDTF">2022-12-12T08:48:05Z</dcterms:modified>
</cp:coreProperties>
</file>