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15.06.2020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15.06.2020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15.06.2020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15.06.2020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15.06.2020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15.06.2020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15.06.2020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15.06.2020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15.06.2020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15.06.2020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15.06.2020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15.06.2020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15.06.2020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0">
            <a:extLst>
              <a:ext uri="{FF2B5EF4-FFF2-40B4-BE49-F238E27FC236}">
                <a16:creationId xmlns:a16="http://schemas.microsoft.com/office/drawing/2014/main" id="{BA8C49FF-4A4F-4D82-9131-1087055598F8}"/>
              </a:ext>
            </a:extLst>
          </p:cNvPr>
          <p:cNvSpPr txBox="1">
            <a:spLocks noChangeArrowheads="1"/>
          </p:cNvSpPr>
          <p:nvPr/>
        </p:nvSpPr>
        <p:spPr bwMode="auto">
          <a:xfrm>
            <a:off x="248575" y="837266"/>
            <a:ext cx="8743091"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a:solidFill>
                  <a:srgbClr val="333333"/>
                </a:solidFill>
                <a:latin typeface="Calibri" panose="020F0502020204030204" pitchFamily="34" charset="0"/>
              </a:rPr>
              <a:t>Die Gemeinden</a:t>
            </a:r>
            <a:endParaRPr lang="de-DE" altLang="de-DE" sz="3800" dirty="0">
              <a:solidFill>
                <a:srgbClr val="333333"/>
              </a:solidFill>
              <a:latin typeface="Calibri" panose="020F0502020204030204" pitchFamily="34" charset="0"/>
            </a:endParaRPr>
          </a:p>
        </p:txBody>
      </p:sp>
      <p:sp>
        <p:nvSpPr>
          <p:cNvPr id="15" name="Text Box 10">
            <a:extLst>
              <a:ext uri="{FF2B5EF4-FFF2-40B4-BE49-F238E27FC236}">
                <a16:creationId xmlns:a16="http://schemas.microsoft.com/office/drawing/2014/main" id="{E84F7091-0F50-4B69-BA65-84851DBD5AE6}"/>
              </a:ext>
            </a:extLst>
          </p:cNvPr>
          <p:cNvSpPr txBox="1">
            <a:spLocks noChangeArrowheads="1"/>
          </p:cNvSpPr>
          <p:nvPr/>
        </p:nvSpPr>
        <p:spPr bwMode="auto">
          <a:xfrm>
            <a:off x="451760" y="5206335"/>
            <a:ext cx="8136905" cy="1200329"/>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alle Einwohnerinnen und Einwohner ab 16 Jahren</a:t>
            </a:r>
          </a:p>
          <a:p>
            <a:pPr algn="ctr" eaLnBrk="1" hangingPunct="1">
              <a:spcBef>
                <a:spcPts val="0"/>
              </a:spcBef>
            </a:pPr>
            <a:r>
              <a:rPr lang="de-DE" altLang="de-DE" sz="2400" dirty="0">
                <a:solidFill>
                  <a:srgbClr val="333333"/>
                </a:solidFill>
                <a:latin typeface="Calibri" panose="020F0502020204030204" pitchFamily="34" charset="0"/>
              </a:rPr>
              <a:t>mit </a:t>
            </a:r>
            <a:r>
              <a:rPr lang="de-DE" altLang="de-DE" sz="2400" dirty="0">
                <a:solidFill>
                  <a:srgbClr val="9999FF"/>
                </a:solidFill>
                <a:latin typeface="Calibri" panose="020F0502020204030204" pitchFamily="34" charset="0"/>
              </a:rPr>
              <a:t>österreichischer</a:t>
            </a:r>
            <a:r>
              <a:rPr lang="de-DE" altLang="de-DE" sz="2400" dirty="0">
                <a:solidFill>
                  <a:srgbClr val="333333"/>
                </a:solidFill>
                <a:latin typeface="Calibri" panose="020F0502020204030204" pitchFamily="34" charset="0"/>
              </a:rPr>
              <a:t> oder </a:t>
            </a:r>
            <a:r>
              <a:rPr lang="de-DE" altLang="de-DE" sz="2400" dirty="0">
                <a:solidFill>
                  <a:srgbClr val="9999FF"/>
                </a:solidFill>
                <a:latin typeface="Calibri" panose="020F0502020204030204" pitchFamily="34" charset="0"/>
              </a:rPr>
              <a:t>EU-Staatsbürgerschaft</a:t>
            </a:r>
            <a:r>
              <a:rPr lang="de-DE" altLang="de-DE" sz="2400" dirty="0">
                <a:solidFill>
                  <a:srgbClr val="333333"/>
                </a:solidFill>
                <a:latin typeface="Calibri" panose="020F0502020204030204" pitchFamily="34" charset="0"/>
              </a:rPr>
              <a:t>, </a:t>
            </a:r>
          </a:p>
          <a:p>
            <a:pPr algn="ctr" eaLnBrk="1" hangingPunct="1">
              <a:spcBef>
                <a:spcPts val="0"/>
              </a:spcBef>
            </a:pPr>
            <a:r>
              <a:rPr lang="de-DE" altLang="de-DE" sz="2400" dirty="0">
                <a:solidFill>
                  <a:srgbClr val="333333"/>
                </a:solidFill>
                <a:latin typeface="Calibri" panose="020F0502020204030204" pitchFamily="34" charset="0"/>
              </a:rPr>
              <a:t>in Wien nur mit </a:t>
            </a:r>
            <a:r>
              <a:rPr lang="de-DE" altLang="de-DE" sz="2400">
                <a:solidFill>
                  <a:srgbClr val="333333"/>
                </a:solidFill>
                <a:latin typeface="Calibri" panose="020F0502020204030204" pitchFamily="34" charset="0"/>
              </a:rPr>
              <a:t>österreichischer Staatsbürgerschaft</a:t>
            </a:r>
            <a:endParaRPr lang="de-DE" altLang="de-DE" sz="2400" dirty="0">
              <a:solidFill>
                <a:srgbClr val="333333"/>
              </a:solidFill>
              <a:latin typeface="Calibri" panose="020F0502020204030204" pitchFamily="34" charset="0"/>
            </a:endParaRPr>
          </a:p>
        </p:txBody>
      </p:sp>
      <p:sp>
        <p:nvSpPr>
          <p:cNvPr id="17" name="Pfeil nach unten 16">
            <a:extLst>
              <a:ext uri="{FF2B5EF4-FFF2-40B4-BE49-F238E27FC236}">
                <a16:creationId xmlns:a16="http://schemas.microsoft.com/office/drawing/2014/main" id="{82FAC594-A88F-4787-ABFB-9CA967909B64}"/>
              </a:ext>
            </a:extLst>
          </p:cNvPr>
          <p:cNvSpPr>
            <a:spLocks noChangeArrowheads="1"/>
          </p:cNvSpPr>
          <p:nvPr/>
        </p:nvSpPr>
        <p:spPr bwMode="auto">
          <a:xfrm rot="10800000">
            <a:off x="3404090" y="3863204"/>
            <a:ext cx="2880320" cy="1194622"/>
          </a:xfrm>
          <a:prstGeom prst="downArrow">
            <a:avLst>
              <a:gd name="adj1" fmla="val 50233"/>
              <a:gd name="adj2" fmla="val 3866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8" name="Text Box 10">
            <a:extLst>
              <a:ext uri="{FF2B5EF4-FFF2-40B4-BE49-F238E27FC236}">
                <a16:creationId xmlns:a16="http://schemas.microsoft.com/office/drawing/2014/main" id="{3498AD9B-FAA9-4FBF-AB01-089E318BDDBE}"/>
              </a:ext>
            </a:extLst>
          </p:cNvPr>
          <p:cNvSpPr txBox="1">
            <a:spLocks noChangeArrowheads="1"/>
          </p:cNvSpPr>
          <p:nvPr/>
        </p:nvSpPr>
        <p:spPr bwMode="auto">
          <a:xfrm>
            <a:off x="1326876" y="2905669"/>
            <a:ext cx="6947818" cy="830997"/>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Gemeinderat</a:t>
            </a:r>
          </a:p>
          <a:p>
            <a:pPr algn="ctr" eaLnBrk="1" hangingPunct="1">
              <a:spcBef>
                <a:spcPts val="0"/>
              </a:spcBef>
            </a:pPr>
            <a:r>
              <a:rPr lang="de-DE" altLang="de-DE" sz="2400" dirty="0">
                <a:solidFill>
                  <a:srgbClr val="333333"/>
                </a:solidFill>
                <a:latin typeface="Calibri" panose="020F0502020204030204" pitchFamily="34" charset="0"/>
              </a:rPr>
              <a:t>= Parlament der Gemeinde</a:t>
            </a:r>
          </a:p>
        </p:txBody>
      </p:sp>
      <p:sp>
        <p:nvSpPr>
          <p:cNvPr id="19" name="Text Box 10">
            <a:extLst>
              <a:ext uri="{FF2B5EF4-FFF2-40B4-BE49-F238E27FC236}">
                <a16:creationId xmlns:a16="http://schemas.microsoft.com/office/drawing/2014/main" id="{442E8970-E892-459E-A14F-04FBCCE8C404}"/>
              </a:ext>
            </a:extLst>
          </p:cNvPr>
          <p:cNvSpPr txBox="1">
            <a:spLocks noChangeArrowheads="1"/>
          </p:cNvSpPr>
          <p:nvPr/>
        </p:nvSpPr>
        <p:spPr bwMode="auto">
          <a:xfrm>
            <a:off x="3404088" y="1570484"/>
            <a:ext cx="2689242" cy="830997"/>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Bürgermeisterin oder Bürgermeister</a:t>
            </a:r>
          </a:p>
        </p:txBody>
      </p:sp>
      <p:sp>
        <p:nvSpPr>
          <p:cNvPr id="27" name="Rechteckiger Pfeil 1">
            <a:extLst>
              <a:ext uri="{FF2B5EF4-FFF2-40B4-BE49-F238E27FC236}">
                <a16:creationId xmlns:a16="http://schemas.microsoft.com/office/drawing/2014/main" id="{B5B6BDF7-10AA-4F49-B5AD-1E567EC125E5}"/>
              </a:ext>
            </a:extLst>
          </p:cNvPr>
          <p:cNvSpPr/>
          <p:nvPr/>
        </p:nvSpPr>
        <p:spPr bwMode="auto">
          <a:xfrm>
            <a:off x="451761" y="1543550"/>
            <a:ext cx="2952327" cy="3513684"/>
          </a:xfrm>
          <a:prstGeom prst="bentArrow">
            <a:avLst>
              <a:gd name="adj1" fmla="val 20840"/>
              <a:gd name="adj2" fmla="val 14169"/>
              <a:gd name="adj3" fmla="val 22400"/>
              <a:gd name="adj4" fmla="val 30316"/>
            </a:avLst>
          </a:prstGeom>
          <a:solidFill>
            <a:srgbClr val="9999FF"/>
          </a:solidFill>
          <a:ln w="9525" cap="flat" cmpd="sng" algn="ctr">
            <a:solidFill>
              <a:srgbClr val="9999FF"/>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AT" sz="4400" b="1" i="0" u="none" strike="noStrike" cap="none" normalizeH="0" baseline="0">
              <a:ln>
                <a:noFill/>
              </a:ln>
              <a:solidFill>
                <a:schemeClr val="bg1"/>
              </a:solidFill>
              <a:effectLst/>
              <a:latin typeface="Syntax LT Std" pitchFamily="34" charset="0"/>
            </a:endParaRPr>
          </a:p>
        </p:txBody>
      </p:sp>
      <p:sp>
        <p:nvSpPr>
          <p:cNvPr id="28" name="Rechteckiger Pfeil 2">
            <a:extLst>
              <a:ext uri="{FF2B5EF4-FFF2-40B4-BE49-F238E27FC236}">
                <a16:creationId xmlns:a16="http://schemas.microsoft.com/office/drawing/2014/main" id="{3E670576-7941-42FC-B412-193A90EDD50E}"/>
              </a:ext>
            </a:extLst>
          </p:cNvPr>
          <p:cNvSpPr/>
          <p:nvPr/>
        </p:nvSpPr>
        <p:spPr bwMode="auto">
          <a:xfrm flipH="1">
            <a:off x="6320645" y="1514374"/>
            <a:ext cx="1979269" cy="1279347"/>
          </a:xfrm>
          <a:prstGeom prst="bentArrow">
            <a:avLst>
              <a:gd name="adj1" fmla="val 36507"/>
              <a:gd name="adj2" fmla="val 34503"/>
              <a:gd name="adj3" fmla="val 25000"/>
              <a:gd name="adj4" fmla="val 26527"/>
            </a:avLst>
          </a:prstGeom>
          <a:solidFill>
            <a:srgbClr val="9999FF"/>
          </a:solidFill>
          <a:ln w="9525" cap="flat" cmpd="sng" algn="ctr">
            <a:solidFill>
              <a:srgbClr val="9999FF"/>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AT" sz="4400" b="1" i="0" u="none" strike="noStrike" cap="none" normalizeH="0" baseline="0">
              <a:ln>
                <a:noFill/>
              </a:ln>
              <a:solidFill>
                <a:schemeClr val="bg1"/>
              </a:solidFill>
              <a:effectLst/>
              <a:latin typeface="Syntax LT Std" pitchFamily="34" charset="0"/>
            </a:endParaRPr>
          </a:p>
        </p:txBody>
      </p:sp>
      <p:sp>
        <p:nvSpPr>
          <p:cNvPr id="29" name="Text Box 10">
            <a:extLst>
              <a:ext uri="{FF2B5EF4-FFF2-40B4-BE49-F238E27FC236}">
                <a16:creationId xmlns:a16="http://schemas.microsoft.com/office/drawing/2014/main" id="{7114A079-79E9-4187-9D51-F17B1A08BE73}"/>
              </a:ext>
            </a:extLst>
          </p:cNvPr>
          <p:cNvSpPr txBox="1">
            <a:spLocks noChangeArrowheads="1"/>
          </p:cNvSpPr>
          <p:nvPr/>
        </p:nvSpPr>
        <p:spPr bwMode="auto">
          <a:xfrm>
            <a:off x="2855868" y="4283820"/>
            <a:ext cx="397722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alle 5 Jahre</a:t>
            </a:r>
          </a:p>
          <a:p>
            <a:pPr algn="ctr" eaLnBrk="1" hangingPunct="1">
              <a:spcBef>
                <a:spcPts val="0"/>
              </a:spcBef>
            </a:pPr>
            <a:r>
              <a:rPr lang="de-DE" altLang="de-DE" sz="2400" dirty="0">
                <a:solidFill>
                  <a:srgbClr val="333333"/>
                </a:solidFill>
                <a:latin typeface="Calibri" panose="020F0502020204030204" pitchFamily="34" charset="0"/>
              </a:rPr>
              <a:t>(in K, OÖ und T alle 6 Jahre)</a:t>
            </a:r>
          </a:p>
        </p:txBody>
      </p:sp>
      <p:sp>
        <p:nvSpPr>
          <p:cNvPr id="30" name="Text Box 10">
            <a:extLst>
              <a:ext uri="{FF2B5EF4-FFF2-40B4-BE49-F238E27FC236}">
                <a16:creationId xmlns:a16="http://schemas.microsoft.com/office/drawing/2014/main" id="{D5446F77-FA76-4D3E-B664-8EDC1C6947FF}"/>
              </a:ext>
            </a:extLst>
          </p:cNvPr>
          <p:cNvSpPr txBox="1">
            <a:spLocks noChangeArrowheads="1"/>
          </p:cNvSpPr>
          <p:nvPr/>
        </p:nvSpPr>
        <p:spPr bwMode="auto">
          <a:xfrm>
            <a:off x="739794" y="1731267"/>
            <a:ext cx="245474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in T, V, S, K, OÖ, B</a:t>
            </a:r>
          </a:p>
        </p:txBody>
      </p:sp>
      <p:sp>
        <p:nvSpPr>
          <p:cNvPr id="31" name="Text Box 10">
            <a:extLst>
              <a:ext uri="{FF2B5EF4-FFF2-40B4-BE49-F238E27FC236}">
                <a16:creationId xmlns:a16="http://schemas.microsoft.com/office/drawing/2014/main" id="{DDF677AC-5364-435E-A1F0-3E99453006C7}"/>
              </a:ext>
            </a:extLst>
          </p:cNvPr>
          <p:cNvSpPr txBox="1">
            <a:spLocks noChangeArrowheads="1"/>
          </p:cNvSpPr>
          <p:nvPr/>
        </p:nvSpPr>
        <p:spPr bwMode="auto">
          <a:xfrm>
            <a:off x="6439443" y="1726420"/>
            <a:ext cx="183525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in NÖ, W, ST</a:t>
            </a:r>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4" fill="hold" grpId="0" nodeType="clickEffect">
                                  <p:stCondLst>
                                    <p:cond delay="0"/>
                                  </p:stCondLst>
                                  <p:childTnLst>
                                    <p:set>
                                      <p:cBhvr>
                                        <p:cTn id="10" dur="1" fill="hold">
                                          <p:stCondLst>
                                            <p:cond delay="0"/>
                                          </p:stCondLst>
                                        </p:cTn>
                                        <p:tgtEl>
                                          <p:spTgt spid="29"/>
                                        </p:tgtEl>
                                        <p:attrNameLst>
                                          <p:attrName>style.visibility</p:attrName>
                                        </p:attrNameLst>
                                      </p:cBhvr>
                                      <p:to>
                                        <p:strVal val="visible"/>
                                      </p:to>
                                    </p:set>
                                    <p:animEffect transition="in" filter="wipe(down)">
                                      <p:cBhvr>
                                        <p:cTn id="11" dur="750"/>
                                        <p:tgtEl>
                                          <p:spTgt spid="29"/>
                                        </p:tgtEl>
                                      </p:cBhvr>
                                    </p:animEffect>
                                  </p:childTnLst>
                                </p:cTn>
                              </p:par>
                              <p:par>
                                <p:cTn id="12" presetID="22" presetClass="entr" presetSubtype="4" fill="hold" grpId="0" nodeType="withEffect">
                                  <p:stCondLst>
                                    <p:cond delay="0"/>
                                  </p:stCondLst>
                                  <p:childTnLst>
                                    <p:set>
                                      <p:cBhvr>
                                        <p:cTn id="13" dur="1" fill="hold">
                                          <p:stCondLst>
                                            <p:cond delay="0"/>
                                          </p:stCondLst>
                                        </p:cTn>
                                        <p:tgtEl>
                                          <p:spTgt spid="17"/>
                                        </p:tgtEl>
                                        <p:attrNameLst>
                                          <p:attrName>style.visibility</p:attrName>
                                        </p:attrNameLst>
                                      </p:cBhvr>
                                      <p:to>
                                        <p:strVal val="visible"/>
                                      </p:to>
                                    </p:set>
                                    <p:animEffect transition="in" filter="wipe(down)">
                                      <p:cBhvr>
                                        <p:cTn id="14" dur="750"/>
                                        <p:tgtEl>
                                          <p:spTgt spid="17"/>
                                        </p:tgtEl>
                                      </p:cBhvr>
                                    </p:animEffec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27"/>
                                        </p:tgtEl>
                                        <p:attrNameLst>
                                          <p:attrName>style.visibility</p:attrName>
                                        </p:attrNameLst>
                                      </p:cBhvr>
                                      <p:to>
                                        <p:strVal val="visible"/>
                                      </p:to>
                                    </p:set>
                                    <p:animEffect transition="in" filter="wipe(down)">
                                      <p:cBhvr>
                                        <p:cTn id="27" dur="750"/>
                                        <p:tgtEl>
                                          <p:spTgt spid="27"/>
                                        </p:tgtEl>
                                      </p:cBhvr>
                                    </p:animEffect>
                                  </p:childTnLst>
                                </p:cTn>
                              </p:par>
                              <p:par>
                                <p:cTn id="28" presetID="22" presetClass="entr" presetSubtype="4" fill="hold" grpId="0" nodeType="withEffect">
                                  <p:stCondLst>
                                    <p:cond delay="0"/>
                                  </p:stCondLst>
                                  <p:childTnLst>
                                    <p:set>
                                      <p:cBhvr>
                                        <p:cTn id="29" dur="1" fill="hold">
                                          <p:stCondLst>
                                            <p:cond delay="0"/>
                                          </p:stCondLst>
                                        </p:cTn>
                                        <p:tgtEl>
                                          <p:spTgt spid="30"/>
                                        </p:tgtEl>
                                        <p:attrNameLst>
                                          <p:attrName>style.visibility</p:attrName>
                                        </p:attrNameLst>
                                      </p:cBhvr>
                                      <p:to>
                                        <p:strVal val="visible"/>
                                      </p:to>
                                    </p:set>
                                    <p:animEffect transition="in" filter="wipe(down)">
                                      <p:cBhvr>
                                        <p:cTn id="30" dur="750"/>
                                        <p:tgtEl>
                                          <p:spTgt spid="30"/>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28"/>
                                        </p:tgtEl>
                                        <p:attrNameLst>
                                          <p:attrName>style.visibility</p:attrName>
                                        </p:attrNameLst>
                                      </p:cBhvr>
                                      <p:to>
                                        <p:strVal val="visible"/>
                                      </p:to>
                                    </p:set>
                                    <p:animEffect transition="in" filter="wipe(down)">
                                      <p:cBhvr>
                                        <p:cTn id="35" dur="750"/>
                                        <p:tgtEl>
                                          <p:spTgt spid="28"/>
                                        </p:tgtEl>
                                      </p:cBhvr>
                                    </p:animEffect>
                                  </p:childTnLst>
                                </p:cTn>
                              </p:par>
                              <p:par>
                                <p:cTn id="36" presetID="22" presetClass="entr" presetSubtype="4" fill="hold" grpId="0" nodeType="withEffect">
                                  <p:stCondLst>
                                    <p:cond delay="0"/>
                                  </p:stCondLst>
                                  <p:childTnLst>
                                    <p:set>
                                      <p:cBhvr>
                                        <p:cTn id="37" dur="1" fill="hold">
                                          <p:stCondLst>
                                            <p:cond delay="0"/>
                                          </p:stCondLst>
                                        </p:cTn>
                                        <p:tgtEl>
                                          <p:spTgt spid="31"/>
                                        </p:tgtEl>
                                        <p:attrNameLst>
                                          <p:attrName>style.visibility</p:attrName>
                                        </p:attrNameLst>
                                      </p:cBhvr>
                                      <p:to>
                                        <p:strVal val="visible"/>
                                      </p:to>
                                    </p:set>
                                    <p:animEffect transition="in" filter="wipe(down)">
                                      <p:cBhvr>
                                        <p:cTn id="38" dur="75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7" grpId="0" animBg="1"/>
      <p:bldP spid="18" grpId="0"/>
      <p:bldP spid="19" grpId="0"/>
      <p:bldP spid="27" grpId="0" animBg="1"/>
      <p:bldP spid="28" grpId="0" animBg="1"/>
      <p:bldP spid="29" grpId="0"/>
      <p:bldP spid="30" grpId="0"/>
      <p:bldP spid="3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„Welche Aufgaben haben die Gemeinden?“ auf den Seiten 24 </a:t>
            </a:r>
            <a:r>
              <a:rPr lang="de-DE" altLang="de-DE" sz="1100" b="0">
                <a:solidFill>
                  <a:schemeClr val="tx1"/>
                </a:solidFill>
                <a:latin typeface="Arial" charset="0"/>
                <a:cs typeface="Arial" charset="0"/>
              </a:rPr>
              <a:t>bis 25 </a:t>
            </a:r>
            <a:r>
              <a:rPr lang="de-DE" altLang="de-DE" sz="1100" b="0" dirty="0">
                <a:solidFill>
                  <a:schemeClr val="tx1"/>
                </a:solidFill>
                <a:latin typeface="Arial" charset="0"/>
                <a:cs typeface="Arial" charset="0"/>
              </a:rPr>
              <a:t>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rPr>
              <a:t>Gestaltung: Johannes 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rPr>
              <a:t>www.oebv.at</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234</Words>
  <Application>Microsoft Office PowerPoint</Application>
  <PresentationFormat>Bildschirmpräsentation (4:3)</PresentationFormat>
  <Paragraphs>29</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23</cp:revision>
  <dcterms:created xsi:type="dcterms:W3CDTF">2020-01-22T09:57:49Z</dcterms:created>
  <dcterms:modified xsi:type="dcterms:W3CDTF">2020-06-15T06:46:29Z</dcterms:modified>
</cp:coreProperties>
</file>