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93" r:id="rId2"/>
    <p:sldId id="294" r:id="rId3"/>
    <p:sldId id="295" r:id="rId4"/>
    <p:sldId id="296" r:id="rId5"/>
    <p:sldId id="292" r:id="rId6"/>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4.png"/><Relationship Id="rId5" Type="http://schemas.openxmlformats.org/officeDocument/2006/relationships/image" Target="../media/image7.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12.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E391CC-7CBE-20FD-ED0B-5CFEB28CDA0F}"/>
              </a:ext>
            </a:extLst>
          </p:cNvPr>
          <p:cNvSpPr>
            <a:spLocks noGrp="1"/>
          </p:cNvSpPr>
          <p:nvPr>
            <p:ph type="title"/>
          </p:nvPr>
        </p:nvSpPr>
        <p:spPr>
          <a:xfrm>
            <a:off x="323850" y="2708275"/>
            <a:ext cx="8229600" cy="677863"/>
          </a:xfrm>
        </p:spPr>
        <p:txBody>
          <a:bodyPr/>
          <a:lstStyle/>
          <a:p>
            <a:r>
              <a:rPr lang="de-DE" altLang="de-DE"/>
              <a:t>Vom Rohstoff zum Fertigprodukt</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307411-F1BD-7BE2-C24F-9488533A9A8E}"/>
              </a:ext>
            </a:extLst>
          </p:cNvPr>
          <p:cNvSpPr>
            <a:spLocks noGrp="1"/>
          </p:cNvSpPr>
          <p:nvPr>
            <p:ph type="title"/>
          </p:nvPr>
        </p:nvSpPr>
        <p:spPr>
          <a:xfrm>
            <a:off x="457200" y="773113"/>
            <a:ext cx="8229600" cy="1143000"/>
          </a:xfrm>
        </p:spPr>
        <p:txBody>
          <a:bodyPr/>
          <a:lstStyle/>
          <a:p>
            <a:endParaRPr lang="de-AT" altLang="de-DE"/>
          </a:p>
        </p:txBody>
      </p:sp>
      <p:sp>
        <p:nvSpPr>
          <p:cNvPr id="3" name="Inhaltsplatzhalter 2">
            <a:extLst>
              <a:ext uri="{FF2B5EF4-FFF2-40B4-BE49-F238E27FC236}">
                <a16:creationId xmlns:a16="http://schemas.microsoft.com/office/drawing/2014/main" id="{F05C99B2-3A2E-F37F-6340-9D5199554418}"/>
              </a:ext>
            </a:extLst>
          </p:cNvPr>
          <p:cNvSpPr>
            <a:spLocks noGrp="1"/>
          </p:cNvSpPr>
          <p:nvPr>
            <p:ph idx="1"/>
          </p:nvPr>
        </p:nvSpPr>
        <p:spPr>
          <a:xfrm>
            <a:off x="323850" y="2060575"/>
            <a:ext cx="8229600" cy="4083050"/>
          </a:xfrm>
        </p:spPr>
        <p:txBody>
          <a:bodyPr/>
          <a:lstStyle/>
          <a:p>
            <a:endParaRPr altLang="de-DE"/>
          </a:p>
        </p:txBody>
      </p:sp>
      <p:pic>
        <p:nvPicPr>
          <p:cNvPr id="4" name="Picture 2">
            <a:extLst>
              <a:ext uri="{FF2B5EF4-FFF2-40B4-BE49-F238E27FC236}">
                <a16:creationId xmlns:a16="http://schemas.microsoft.com/office/drawing/2014/main" id="{39A06CFC-B07A-AEAC-0293-29E88CB803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150"/>
            <a:ext cx="9115425" cy="348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a:extLst>
              <a:ext uri="{FF2B5EF4-FFF2-40B4-BE49-F238E27FC236}">
                <a16:creationId xmlns:a16="http://schemas.microsoft.com/office/drawing/2014/main" id="{B2868059-5B77-21B3-8E9B-E925BD33FB45}"/>
              </a:ext>
            </a:extLst>
          </p:cNvPr>
          <p:cNvSpPr txBox="1">
            <a:spLocks noChangeArrowheads="1"/>
          </p:cNvSpPr>
          <p:nvPr/>
        </p:nvSpPr>
        <p:spPr bwMode="auto">
          <a:xfrm>
            <a:off x="161925" y="4870450"/>
            <a:ext cx="2879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Eisenerz, Koks, Kalkgestein …</a:t>
            </a:r>
            <a:endParaRPr lang="de-AT" altLang="de-DE" sz="1800" b="0" dirty="0">
              <a:solidFill>
                <a:schemeClr val="tx1"/>
              </a:solidFill>
              <a:latin typeface="Calibri" panose="020F0502020204030204" pitchFamily="34" charset="0"/>
            </a:endParaRPr>
          </a:p>
        </p:txBody>
      </p:sp>
      <p:pic>
        <p:nvPicPr>
          <p:cNvPr id="6" name="Picture 6">
            <a:extLst>
              <a:ext uri="{FF2B5EF4-FFF2-40B4-BE49-F238E27FC236}">
                <a16:creationId xmlns:a16="http://schemas.microsoft.com/office/drawing/2014/main" id="{E52C6549-9812-480A-694A-77D8839AC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9925" y="4175125"/>
            <a:ext cx="30908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a:extLst>
              <a:ext uri="{FF2B5EF4-FFF2-40B4-BE49-F238E27FC236}">
                <a16:creationId xmlns:a16="http://schemas.microsoft.com/office/drawing/2014/main" id="{3DE5A842-CEE7-3065-03F1-AA72123A6C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175125"/>
            <a:ext cx="3203575"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a:extLst>
              <a:ext uri="{FF2B5EF4-FFF2-40B4-BE49-F238E27FC236}">
                <a16:creationId xmlns:a16="http://schemas.microsoft.com/office/drawing/2014/main" id="{005AF8F7-8D3E-6F32-3D1D-13DD845DD207}"/>
              </a:ext>
            </a:extLst>
          </p:cNvPr>
          <p:cNvSpPr txBox="1">
            <a:spLocks noChangeArrowheads="1"/>
          </p:cNvSpPr>
          <p:nvPr/>
        </p:nvSpPr>
        <p:spPr bwMode="auto">
          <a:xfrm>
            <a:off x="3276600" y="4870450"/>
            <a:ext cx="2466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Zum Beispiel: Stahlblech</a:t>
            </a:r>
            <a:endParaRPr lang="de-AT" altLang="de-DE" sz="1800" b="0">
              <a:solidFill>
                <a:schemeClr val="tx1"/>
              </a:solidFill>
              <a:latin typeface="Calibri" panose="020F0502020204030204" pitchFamily="34" charset="0"/>
            </a:endParaRPr>
          </a:p>
        </p:txBody>
      </p:sp>
      <p:pic>
        <p:nvPicPr>
          <p:cNvPr id="9" name="Picture 8">
            <a:extLst>
              <a:ext uri="{FF2B5EF4-FFF2-40B4-BE49-F238E27FC236}">
                <a16:creationId xmlns:a16="http://schemas.microsoft.com/office/drawing/2014/main" id="{C1557758-6AD7-4403-0654-D320217604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788" y="4175125"/>
            <a:ext cx="2814637"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9">
            <a:extLst>
              <a:ext uri="{FF2B5EF4-FFF2-40B4-BE49-F238E27FC236}">
                <a16:creationId xmlns:a16="http://schemas.microsoft.com/office/drawing/2014/main" id="{D9A0966C-C5BC-B738-DD64-69D26F4BF292}"/>
              </a:ext>
            </a:extLst>
          </p:cNvPr>
          <p:cNvSpPr txBox="1">
            <a:spLocks noChangeArrowheads="1"/>
          </p:cNvSpPr>
          <p:nvPr/>
        </p:nvSpPr>
        <p:spPr bwMode="auto">
          <a:xfrm>
            <a:off x="6323013" y="4870450"/>
            <a:ext cx="20771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Autos, Maschinen …</a:t>
            </a: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nodePh="1">
                                  <p:stCondLst>
                                    <p:cond delay="0"/>
                                  </p:stCondLst>
                                  <p:endCondLst>
                                    <p:cond evt="begin" delay="0">
                                      <p:tn val="21"/>
                                    </p:cond>
                                  </p:end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FC15D29-3CBF-0C92-498A-2932F4580E58}"/>
              </a:ext>
            </a:extLst>
          </p:cNvPr>
          <p:cNvSpPr>
            <a:spLocks noGrp="1"/>
          </p:cNvSpPr>
          <p:nvPr>
            <p:ph idx="1"/>
          </p:nvPr>
        </p:nvSpPr>
        <p:spPr>
          <a:xfrm>
            <a:off x="323850" y="2060575"/>
            <a:ext cx="8229600" cy="4083050"/>
          </a:xfrm>
        </p:spPr>
        <p:txBody>
          <a:bodyPr/>
          <a:lstStyle/>
          <a:p>
            <a:endParaRPr altLang="de-DE"/>
          </a:p>
        </p:txBody>
      </p:sp>
      <p:pic>
        <p:nvPicPr>
          <p:cNvPr id="4" name="Picture 3">
            <a:extLst>
              <a:ext uri="{FF2B5EF4-FFF2-40B4-BE49-F238E27FC236}">
                <a16:creationId xmlns:a16="http://schemas.microsoft.com/office/drawing/2014/main" id="{278AF32B-E814-A5E8-35D6-BA877BE4E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25" y="4179888"/>
            <a:ext cx="8485188" cy="2417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a:extLst>
              <a:ext uri="{FF2B5EF4-FFF2-40B4-BE49-F238E27FC236}">
                <a16:creationId xmlns:a16="http://schemas.microsoft.com/office/drawing/2014/main" id="{7DDCDD9A-E13C-F497-2392-40CACFB920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01"/>
          <a:stretch/>
        </p:blipFill>
        <p:spPr bwMode="auto">
          <a:xfrm>
            <a:off x="420688" y="714375"/>
            <a:ext cx="8169275" cy="3027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a:extLst>
              <a:ext uri="{FF2B5EF4-FFF2-40B4-BE49-F238E27FC236}">
                <a16:creationId xmlns:a16="http://schemas.microsoft.com/office/drawing/2014/main" id="{6A803287-F3AF-5647-730D-26F433B6F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2475" y="3752850"/>
            <a:ext cx="2770188" cy="42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a:extLst>
              <a:ext uri="{FF2B5EF4-FFF2-40B4-BE49-F238E27FC236}">
                <a16:creationId xmlns:a16="http://schemas.microsoft.com/office/drawing/2014/main" id="{FA78CEF0-9ED2-796E-A0BC-36FA721F67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688" y="3752850"/>
            <a:ext cx="2871787" cy="42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55CC895C-5522-5A62-679C-6E2415B851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2663" y="3749675"/>
            <a:ext cx="2522537" cy="42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a:extLst>
              <a:ext uri="{FF2B5EF4-FFF2-40B4-BE49-F238E27FC236}">
                <a16:creationId xmlns:a16="http://schemas.microsoft.com/office/drawing/2014/main" id="{36EB94C2-60B9-154B-50FA-19514F09C19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5055" b="11827"/>
          <a:stretch/>
        </p:blipFill>
        <p:spPr bwMode="auto">
          <a:xfrm>
            <a:off x="899592" y="701706"/>
            <a:ext cx="1113358" cy="207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a:extLst>
              <a:ext uri="{FF2B5EF4-FFF2-40B4-BE49-F238E27FC236}">
                <a16:creationId xmlns:a16="http://schemas.microsoft.com/office/drawing/2014/main" id="{43254469-ED21-066E-C945-D2B1E9383D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3525" y="1025525"/>
            <a:ext cx="749300"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a:extLst>
              <a:ext uri="{FF2B5EF4-FFF2-40B4-BE49-F238E27FC236}">
                <a16:creationId xmlns:a16="http://schemas.microsoft.com/office/drawing/2014/main" id="{57DF82FE-4941-2DB9-CE52-F75C5606BED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6985" t="17636" b="-1"/>
          <a:stretch/>
        </p:blipFill>
        <p:spPr bwMode="auto">
          <a:xfrm>
            <a:off x="690562" y="5709566"/>
            <a:ext cx="239211" cy="223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7">
            <a:extLst>
              <a:ext uri="{FF2B5EF4-FFF2-40B4-BE49-F238E27FC236}">
                <a16:creationId xmlns:a16="http://schemas.microsoft.com/office/drawing/2014/main" id="{AB674F28-3A36-9ACC-7C59-04B293FF568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32000" y="857250"/>
            <a:ext cx="1141413"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8">
            <a:extLst>
              <a:ext uri="{FF2B5EF4-FFF2-40B4-BE49-F238E27FC236}">
                <a16:creationId xmlns:a16="http://schemas.microsoft.com/office/drawing/2014/main" id="{074C6FDF-4C8D-A3F4-D2AD-D582CD60D4F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6358" t="1" b="6529"/>
          <a:stretch/>
        </p:blipFill>
        <p:spPr bwMode="auto">
          <a:xfrm>
            <a:off x="3743826" y="5708897"/>
            <a:ext cx="239211" cy="223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9">
            <a:extLst>
              <a:ext uri="{FF2B5EF4-FFF2-40B4-BE49-F238E27FC236}">
                <a16:creationId xmlns:a16="http://schemas.microsoft.com/office/drawing/2014/main" id="{19ADF2B3-3C7C-5E66-AE89-25784B53A12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94163" y="3392488"/>
            <a:ext cx="1166812" cy="309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Ellipse 14">
            <a:extLst>
              <a:ext uri="{FF2B5EF4-FFF2-40B4-BE49-F238E27FC236}">
                <a16:creationId xmlns:a16="http://schemas.microsoft.com/office/drawing/2014/main" id="{51718769-1DE0-879A-9BBF-71CD222C5CA2}"/>
              </a:ext>
            </a:extLst>
          </p:cNvPr>
          <p:cNvSpPr/>
          <p:nvPr/>
        </p:nvSpPr>
        <p:spPr>
          <a:xfrm>
            <a:off x="4811834" y="4575968"/>
            <a:ext cx="215900" cy="21590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solidFill>
              </a:rPr>
              <a:t>c</a:t>
            </a:r>
            <a:endParaRPr lang="de-AT" sz="1400" b="1" dirty="0">
              <a:solidFill>
                <a:schemeClr val="tx1"/>
              </a:solidFill>
            </a:endParaRPr>
          </a:p>
        </p:txBody>
      </p:sp>
      <p:pic>
        <p:nvPicPr>
          <p:cNvPr id="16" name="Picture 10">
            <a:extLst>
              <a:ext uri="{FF2B5EF4-FFF2-40B4-BE49-F238E27FC236}">
                <a16:creationId xmlns:a16="http://schemas.microsoft.com/office/drawing/2014/main" id="{54090F62-20DA-A56F-7B20-A86B3A24B09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75150" y="762000"/>
            <a:ext cx="1204913" cy="293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1">
            <a:extLst>
              <a:ext uri="{FF2B5EF4-FFF2-40B4-BE49-F238E27FC236}">
                <a16:creationId xmlns:a16="http://schemas.microsoft.com/office/drawing/2014/main" id="{789F887E-9383-F4A4-1D38-3FB8C40958E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9450" y="4583516"/>
            <a:ext cx="250323" cy="232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2">
            <a:extLst>
              <a:ext uri="{FF2B5EF4-FFF2-40B4-BE49-F238E27FC236}">
                <a16:creationId xmlns:a16="http://schemas.microsoft.com/office/drawing/2014/main" id="{4CBD77D9-8730-2985-3B10-085A961DCF6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332663" y="2276475"/>
            <a:ext cx="1257300" cy="307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Ellipse 18">
            <a:extLst>
              <a:ext uri="{FF2B5EF4-FFF2-40B4-BE49-F238E27FC236}">
                <a16:creationId xmlns:a16="http://schemas.microsoft.com/office/drawing/2014/main" id="{CFC24C54-B6C4-0BE7-D980-45B4A1B8191A}"/>
              </a:ext>
            </a:extLst>
          </p:cNvPr>
          <p:cNvSpPr/>
          <p:nvPr/>
        </p:nvSpPr>
        <p:spPr>
          <a:xfrm>
            <a:off x="6372225" y="5711825"/>
            <a:ext cx="215900" cy="231775"/>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solidFill>
              </a:rPr>
              <a:t>e</a:t>
            </a:r>
          </a:p>
        </p:txBody>
      </p:sp>
    </p:spTree>
    <p:extLst>
      <p:ext uri="{BB962C8B-B14F-4D97-AF65-F5344CB8AC3E}">
        <p14:creationId xmlns:p14="http://schemas.microsoft.com/office/powerpoint/2010/main" val="7698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9"/>
                                        </p:tgtEl>
                                      </p:cBhvr>
                                    </p:animEffect>
                                    <p:animScale>
                                      <p:cBhvr>
                                        <p:cTn id="19" dur="250" autoRev="1" fill="hold"/>
                                        <p:tgtEl>
                                          <p:spTgt spid="9"/>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12"/>
                                        </p:tgtEl>
                                      </p:cBhvr>
                                    </p:animEffect>
                                    <p:animScale>
                                      <p:cBhvr>
                                        <p:cTn id="32" dur="250" autoRev="1" fill="hold"/>
                                        <p:tgtEl>
                                          <p:spTgt spid="12"/>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6" presetClass="emph" presetSubtype="0" fill="hold" nodeType="clickEffect">
                                  <p:stCondLst>
                                    <p:cond delay="0"/>
                                  </p:stCondLst>
                                  <p:childTnLst>
                                    <p:animEffect transition="out" filter="fade">
                                      <p:cBhvr>
                                        <p:cTn id="48" dur="500" tmFilter="0, 0; .2, .5; .8, .5; 1, 0"/>
                                        <p:tgtEl>
                                          <p:spTgt spid="14"/>
                                        </p:tgtEl>
                                      </p:cBhvr>
                                    </p:animEffect>
                                    <p:animScale>
                                      <p:cBhvr>
                                        <p:cTn id="49" dur="250" autoRev="1" fill="hold"/>
                                        <p:tgtEl>
                                          <p:spTgt spid="14"/>
                                        </p:tgtEl>
                                      </p:cBhvr>
                                      <p:by x="105000" y="105000"/>
                                    </p:animScale>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26" presetClass="emph" presetSubtype="0" fill="hold" nodeType="clickEffect">
                                  <p:stCondLst>
                                    <p:cond delay="0"/>
                                  </p:stCondLst>
                                  <p:childTnLst>
                                    <p:animEffect transition="out" filter="fade">
                                      <p:cBhvr>
                                        <p:cTn id="61" dur="500" tmFilter="0, 0; .2, .5; .8, .5; 1, 0"/>
                                        <p:tgtEl>
                                          <p:spTgt spid="16"/>
                                        </p:tgtEl>
                                      </p:cBhvr>
                                    </p:animEffect>
                                    <p:animScale>
                                      <p:cBhvr>
                                        <p:cTn id="62" dur="250" autoRev="1" fill="hold"/>
                                        <p:tgtEl>
                                          <p:spTgt spid="16"/>
                                        </p:tgtEl>
                                      </p:cBhvr>
                                      <p:by x="105000" y="105000"/>
                                    </p:animScale>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26" presetClass="emph" presetSubtype="0" fill="hold" nodeType="clickEffect">
                                  <p:stCondLst>
                                    <p:cond delay="0"/>
                                  </p:stCondLst>
                                  <p:childTnLst>
                                    <p:animEffect transition="out" filter="fade">
                                      <p:cBhvr>
                                        <p:cTn id="78" dur="500" tmFilter="0, 0; .2, .5; .8, .5; 1, 0"/>
                                        <p:tgtEl>
                                          <p:spTgt spid="18"/>
                                        </p:tgtEl>
                                      </p:cBhvr>
                                    </p:animEffect>
                                    <p:animScale>
                                      <p:cBhvr>
                                        <p:cTn id="79" dur="250" autoRev="1" fill="hold"/>
                                        <p:tgtEl>
                                          <p:spTgt spid="18"/>
                                        </p:tgtEl>
                                      </p:cBhvr>
                                      <p:by x="105000" y="105000"/>
                                    </p:animScale>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DA179E9-8C93-4785-0170-76F340622D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8" y="1268413"/>
            <a:ext cx="8820150" cy="2592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a:extLst>
              <a:ext uri="{FF2B5EF4-FFF2-40B4-BE49-F238E27FC236}">
                <a16:creationId xmlns:a16="http://schemas.microsoft.com/office/drawing/2014/main" id="{DBD5180E-55CD-5D10-A0B9-06860B4A99FB}"/>
              </a:ext>
            </a:extLst>
          </p:cNvPr>
          <p:cNvSpPr txBox="1">
            <a:spLocks noChangeArrowheads="1"/>
          </p:cNvSpPr>
          <p:nvPr/>
        </p:nvSpPr>
        <p:spPr bwMode="auto">
          <a:xfrm>
            <a:off x="5435600" y="6219825"/>
            <a:ext cx="1173163"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Autofabrik</a:t>
            </a:r>
            <a:endParaRPr lang="de-AT" altLang="de-DE" sz="1800" b="0" dirty="0">
              <a:solidFill>
                <a:schemeClr val="tx1"/>
              </a:solidFill>
              <a:latin typeface="Calibri" panose="020F0502020204030204" pitchFamily="34" charset="0"/>
            </a:endParaRPr>
          </a:p>
        </p:txBody>
      </p:sp>
      <p:sp>
        <p:nvSpPr>
          <p:cNvPr id="4" name="Textfeld 3">
            <a:extLst>
              <a:ext uri="{FF2B5EF4-FFF2-40B4-BE49-F238E27FC236}">
                <a16:creationId xmlns:a16="http://schemas.microsoft.com/office/drawing/2014/main" id="{26D6D86C-9221-303A-E88A-FAFFD0C0600D}"/>
              </a:ext>
            </a:extLst>
          </p:cNvPr>
          <p:cNvSpPr txBox="1">
            <a:spLocks noChangeArrowheads="1"/>
          </p:cNvSpPr>
          <p:nvPr/>
        </p:nvSpPr>
        <p:spPr bwMode="auto">
          <a:xfrm>
            <a:off x="3779838" y="6237288"/>
            <a:ext cx="1096962"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Walzwerk</a:t>
            </a:r>
            <a:endParaRPr lang="de-AT" altLang="de-DE" sz="1800" b="0">
              <a:solidFill>
                <a:schemeClr val="tx1"/>
              </a:solidFill>
              <a:latin typeface="Calibri" panose="020F0502020204030204" pitchFamily="34" charset="0"/>
            </a:endParaRPr>
          </a:p>
        </p:txBody>
      </p:sp>
      <p:sp>
        <p:nvSpPr>
          <p:cNvPr id="5" name="Textfeld 4">
            <a:extLst>
              <a:ext uri="{FF2B5EF4-FFF2-40B4-BE49-F238E27FC236}">
                <a16:creationId xmlns:a16="http://schemas.microsoft.com/office/drawing/2014/main" id="{A8060E83-2A9C-C196-3162-028343470BB4}"/>
              </a:ext>
            </a:extLst>
          </p:cNvPr>
          <p:cNvSpPr txBox="1">
            <a:spLocks noChangeArrowheads="1"/>
          </p:cNvSpPr>
          <p:nvPr/>
        </p:nvSpPr>
        <p:spPr bwMode="auto">
          <a:xfrm>
            <a:off x="323850" y="6237288"/>
            <a:ext cx="1093788"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Hochofen</a:t>
            </a:r>
            <a:endParaRPr lang="de-AT" altLang="de-DE" sz="1800" b="0">
              <a:solidFill>
                <a:schemeClr val="tx1"/>
              </a:solidFill>
              <a:latin typeface="Calibri" panose="020F0502020204030204" pitchFamily="34" charset="0"/>
            </a:endParaRPr>
          </a:p>
        </p:txBody>
      </p:sp>
      <p:sp>
        <p:nvSpPr>
          <p:cNvPr id="6" name="Textfeld 5">
            <a:extLst>
              <a:ext uri="{FF2B5EF4-FFF2-40B4-BE49-F238E27FC236}">
                <a16:creationId xmlns:a16="http://schemas.microsoft.com/office/drawing/2014/main" id="{85B472EB-E0A4-0DBD-6D66-E02F92A44472}"/>
              </a:ext>
            </a:extLst>
          </p:cNvPr>
          <p:cNvSpPr txBox="1">
            <a:spLocks noChangeArrowheads="1"/>
          </p:cNvSpPr>
          <p:nvPr/>
        </p:nvSpPr>
        <p:spPr bwMode="auto">
          <a:xfrm>
            <a:off x="7524750" y="6196013"/>
            <a:ext cx="1112838"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Stahlwerk</a:t>
            </a:r>
            <a:endParaRPr lang="de-AT" altLang="de-DE" sz="1800" b="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804DE282-E9F4-237B-9E35-124F1DCA737F}"/>
              </a:ext>
            </a:extLst>
          </p:cNvPr>
          <p:cNvSpPr txBox="1">
            <a:spLocks noChangeArrowheads="1"/>
          </p:cNvSpPr>
          <p:nvPr/>
        </p:nvSpPr>
        <p:spPr bwMode="auto">
          <a:xfrm>
            <a:off x="1908175" y="6219825"/>
            <a:ext cx="1136650"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Presswerk</a:t>
            </a:r>
            <a:endParaRPr lang="de-AT" altLang="de-DE" sz="1800" b="0">
              <a:solidFill>
                <a:schemeClr val="tx1"/>
              </a:solidFill>
              <a:latin typeface="Calibri" panose="020F0502020204030204" pitchFamily="34" charset="0"/>
            </a:endParaRPr>
          </a:p>
        </p:txBody>
      </p:sp>
    </p:spTree>
    <p:extLst>
      <p:ext uri="{BB962C8B-B14F-4D97-AF65-F5344CB8AC3E}">
        <p14:creationId xmlns:p14="http://schemas.microsoft.com/office/powerpoint/2010/main" val="222548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11111E-6 -2.59259E-6 L 0.05052 -0.75139 " pathEditMode="relative" rAng="0" ptsTypes="AA">
                                      <p:cBhvr>
                                        <p:cTn id="6" dur="2000" fill="hold"/>
                                        <p:tgtEl>
                                          <p:spTgt spid="5"/>
                                        </p:tgtEl>
                                        <p:attrNameLst>
                                          <p:attrName>ppt_x</p:attrName>
                                          <p:attrName>ppt_y</p:attrName>
                                        </p:attrNameLst>
                                      </p:cBhvr>
                                      <p:rCtr x="2517" y="-3756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5.55556E-7 -4.07407E-6 L -0.61198 -0.73472 " pathEditMode="relative" rAng="0" ptsTypes="AA">
                                      <p:cBhvr>
                                        <p:cTn id="10" dur="2000" fill="hold"/>
                                        <p:tgtEl>
                                          <p:spTgt spid="6"/>
                                        </p:tgtEl>
                                        <p:attrNameLst>
                                          <p:attrName>ppt_x</p:attrName>
                                          <p:attrName>ppt_y</p:attrName>
                                        </p:attrNameLst>
                                      </p:cBhvr>
                                      <p:rCtr x="-30608" y="-3673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3.88889E-6 -2.59259E-6 L -0.00468 -0.3419 " pathEditMode="relative" rAng="0" ptsTypes="AA">
                                      <p:cBhvr>
                                        <p:cTn id="14" dur="2000" fill="hold"/>
                                        <p:tgtEl>
                                          <p:spTgt spid="4"/>
                                        </p:tgtEl>
                                        <p:attrNameLst>
                                          <p:attrName>ppt_x</p:attrName>
                                          <p:attrName>ppt_y</p:attrName>
                                        </p:attrNameLst>
                                      </p:cBhvr>
                                      <p:rCtr x="-243" y="-1710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401 -0.0044 L 0.3 -0.71736 " pathEditMode="relative" rAng="0" ptsTypes="AA">
                                      <p:cBhvr>
                                        <p:cTn id="18" dur="2000" fill="hold"/>
                                        <p:tgtEl>
                                          <p:spTgt spid="7"/>
                                        </p:tgtEl>
                                        <p:attrNameLst>
                                          <p:attrName>ppt_x</p:attrName>
                                          <p:attrName>ppt_y</p:attrName>
                                        </p:attrNameLst>
                                      </p:cBhvr>
                                      <p:rCtr x="16997" y="-35648"/>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0.03837 -0.02801 L 0.21944 -0.33936 " pathEditMode="relative" rAng="0" ptsTypes="AA">
                                      <p:cBhvr>
                                        <p:cTn id="22" dur="2000" fill="hold"/>
                                        <p:tgtEl>
                                          <p:spTgt spid="3"/>
                                        </p:tgtEl>
                                        <p:attrNameLst>
                                          <p:attrName>ppt_x</p:attrName>
                                          <p:attrName>ppt_y</p:attrName>
                                        </p:attrNameLst>
                                      </p:cBhvr>
                                      <p:rCtr x="9045" y="-1557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t>
            </a:r>
            <a:r>
              <a:rPr lang="de-DE" altLang="de-DE" sz="1200" kern="0" dirty="0">
                <a:latin typeface="Arial" pitchFamily="34" charset="0"/>
              </a:rPr>
              <a:t>auf das Thema „Vom Rohstoff zum Fertigprodukt“ auf den Seiten 60 und 61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Illustration:  Thomas Przygodda, Langenhagen</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223</Words>
  <Application>Microsoft Office PowerPoint</Application>
  <PresentationFormat>Bildschirmpräsentation (4:3)</PresentationFormat>
  <Paragraphs>29</Paragraphs>
  <Slides>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Arial</vt:lpstr>
      <vt:lpstr>Calibri</vt:lpstr>
      <vt:lpstr>PoloBasisTB</vt:lpstr>
      <vt:lpstr>Syntax LT Std</vt:lpstr>
      <vt:lpstr>Wingdings</vt:lpstr>
      <vt:lpstr>Larissa</vt:lpstr>
      <vt:lpstr>Vom Rohstoff zum Fertigprodukt</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203</cp:revision>
  <dcterms:created xsi:type="dcterms:W3CDTF">2013-10-08T07:58:50Z</dcterms:created>
  <dcterms:modified xsi:type="dcterms:W3CDTF">2023-08-31T09:16:25Z</dcterms:modified>
</cp:coreProperties>
</file>