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4" r:id="rId2"/>
    <p:sldId id="293" r:id="rId3"/>
    <p:sldId id="292" r:id="rId4"/>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81" autoAdjust="0"/>
    <p:restoredTop sz="94585" autoAdjust="0"/>
  </p:normalViewPr>
  <p:slideViewPr>
    <p:cSldViewPr>
      <p:cViewPr varScale="1">
        <p:scale>
          <a:sx n="78" d="100"/>
          <a:sy n="78" d="100"/>
        </p:scale>
        <p:origin x="438" y="108"/>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5BCBFA8-2B55-459B-B7C8-C18563653376}" type="datetimeFigureOut">
              <a:rPr lang="de-AT"/>
              <a:pPr>
                <a:defRPr/>
              </a:pPr>
              <a:t>06.01.2025</a:t>
            </a:fld>
            <a:endParaRPr lang="de-AT"/>
          </a:p>
        </p:txBody>
      </p:sp>
      <p:sp>
        <p:nvSpPr>
          <p:cNvPr id="4" name="Fußzeilenplatzhalt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5" name="Foliennummernplatzhalt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9F285E1-2E9B-4F0A-A92C-AF4136E989B3}" type="slidenum">
              <a:rPr lang="de-AT"/>
              <a:pPr>
                <a:defRPr/>
              </a:pPr>
              <a:t>‹Nr.›</a:t>
            </a:fld>
            <a:endParaRPr lang="de-AT"/>
          </a:p>
        </p:txBody>
      </p:sp>
    </p:spTree>
    <p:extLst>
      <p:ext uri="{BB962C8B-B14F-4D97-AF65-F5344CB8AC3E}">
        <p14:creationId xmlns:p14="http://schemas.microsoft.com/office/powerpoint/2010/main" val="563575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CCD271A-21B0-4853-8F87-1C067DE8D4B2}" type="datetimeFigureOut">
              <a:rPr lang="de-AT"/>
              <a:pPr>
                <a:defRPr/>
              </a:pPr>
              <a:t>06.01.2025</a:t>
            </a:fld>
            <a:endParaRPr lang="de-AT"/>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FA21CC2-E3B0-4E68-BBF9-A7C777C2459A}" type="slidenum">
              <a:rPr lang="de-AT"/>
              <a:pPr>
                <a:defRPr/>
              </a:pPr>
              <a:t>‹Nr.›</a:t>
            </a:fld>
            <a:endParaRPr lang="de-AT"/>
          </a:p>
        </p:txBody>
      </p:sp>
    </p:spTree>
    <p:extLst>
      <p:ext uri="{BB962C8B-B14F-4D97-AF65-F5344CB8AC3E}">
        <p14:creationId xmlns:p14="http://schemas.microsoft.com/office/powerpoint/2010/main" val="248796993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275319387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CEA927A3-77DA-456B-B9B1-533CA650B2F4}" type="datetimeFigureOut">
              <a:rPr lang="de-AT"/>
              <a:pPr>
                <a:defRPr/>
              </a:pPr>
              <a:t>06.01.2025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B2EA696B-BB91-47CB-9449-405111DA1DB2}" type="slidenum">
              <a:rPr lang="de-AT"/>
              <a:pPr>
                <a:defRPr/>
              </a:pPr>
              <a:t>‹Nr.›</a:t>
            </a:fld>
            <a:endParaRPr lang="de-AT"/>
          </a:p>
        </p:txBody>
      </p:sp>
    </p:spTree>
    <p:extLst>
      <p:ext uri="{BB962C8B-B14F-4D97-AF65-F5344CB8AC3E}">
        <p14:creationId xmlns:p14="http://schemas.microsoft.com/office/powerpoint/2010/main" val="26075397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lvl1pPr>
              <a:defRPr/>
            </a:lvl1pPr>
          </a:lstStyle>
          <a:p>
            <a:pPr>
              <a:defRPr/>
            </a:pPr>
            <a:fld id="{F514D3CB-5406-4443-99B0-EFC0870645D9}" type="datetimeFigureOut">
              <a:rPr lang="de-AT"/>
              <a:pPr>
                <a:defRPr/>
              </a:pPr>
              <a:t>06.01.2025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0C5442B7-5BBD-43F0-B792-3B79D19C5EF6}" type="slidenum">
              <a:rPr lang="de-AT"/>
              <a:pPr>
                <a:defRPr/>
              </a:pPr>
              <a:t>‹Nr.›</a:t>
            </a:fld>
            <a:endParaRPr lang="de-AT"/>
          </a:p>
        </p:txBody>
      </p:sp>
    </p:spTree>
    <p:extLst>
      <p:ext uri="{BB962C8B-B14F-4D97-AF65-F5344CB8AC3E}">
        <p14:creationId xmlns:p14="http://schemas.microsoft.com/office/powerpoint/2010/main" val="3904982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10"/>
          </p:nvPr>
        </p:nvSpPr>
        <p:spPr/>
        <p:txBody>
          <a:bodyPr/>
          <a:lstStyle>
            <a:lvl1pPr>
              <a:defRPr/>
            </a:lvl1pPr>
          </a:lstStyle>
          <a:p>
            <a:pPr>
              <a:defRPr/>
            </a:pPr>
            <a:fld id="{D0924A57-A192-4D20-AFF4-8890D03C8D0E}" type="datetimeFigureOut">
              <a:rPr lang="de-AT"/>
              <a:pPr>
                <a:defRPr/>
              </a:pPr>
              <a:t>06.01.2025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BA163840-46D3-4980-AE30-7E98C032ABE5}" type="slidenum">
              <a:rPr lang="de-AT"/>
              <a:pPr>
                <a:defRPr/>
              </a:pPr>
              <a:t>‹Nr.›</a:t>
            </a:fld>
            <a:endParaRPr lang="de-AT"/>
          </a:p>
        </p:txBody>
      </p:sp>
    </p:spTree>
    <p:extLst>
      <p:ext uri="{BB962C8B-B14F-4D97-AF65-F5344CB8AC3E}">
        <p14:creationId xmlns:p14="http://schemas.microsoft.com/office/powerpoint/2010/main" val="2876574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lvl1pPr>
              <a:defRPr/>
            </a:lvl1pPr>
          </a:lstStyle>
          <a:p>
            <a:pPr>
              <a:defRPr/>
            </a:pPr>
            <a:fld id="{0803D581-6864-4975-BEB9-CC2B37DF26E9}" type="datetimeFigureOut">
              <a:rPr lang="de-AT"/>
              <a:pPr>
                <a:defRPr/>
              </a:pPr>
              <a:t>06.01.2025</a:t>
            </a:fld>
            <a:endParaRPr lang="de-AT"/>
          </a:p>
        </p:txBody>
      </p:sp>
      <p:sp>
        <p:nvSpPr>
          <p:cNvPr id="5" name="Fußzeilenplatzhalter 4"/>
          <p:cNvSpPr>
            <a:spLocks noGrp="1"/>
          </p:cNvSpPr>
          <p:nvPr>
            <p:ph type="ftr" sz="quarter" idx="11"/>
          </p:nvPr>
        </p:nvSpPr>
        <p:spPr/>
        <p:txBody>
          <a:bodyPr/>
          <a:lstStyle>
            <a:lvl1pPr>
              <a:defRPr/>
            </a:lvl1pPr>
          </a:lstStyle>
          <a:p>
            <a:pPr>
              <a:defRPr/>
            </a:pPr>
            <a:endParaRPr lang="de-AT"/>
          </a:p>
        </p:txBody>
      </p:sp>
      <p:sp>
        <p:nvSpPr>
          <p:cNvPr id="6" name="Foliennummernplatzhalter 5"/>
          <p:cNvSpPr>
            <a:spLocks noGrp="1"/>
          </p:cNvSpPr>
          <p:nvPr>
            <p:ph type="sldNum" sz="quarter" idx="12"/>
          </p:nvPr>
        </p:nvSpPr>
        <p:spPr/>
        <p:txBody>
          <a:bodyPr/>
          <a:lstStyle>
            <a:lvl1pPr>
              <a:defRPr/>
            </a:lvl1pPr>
          </a:lstStyle>
          <a:p>
            <a:pPr>
              <a:defRPr/>
            </a:pPr>
            <a:fld id="{A8050543-5EC7-417D-AC4A-613DCA47316B}" type="slidenum">
              <a:rPr lang="de-AT"/>
              <a:pPr>
                <a:defRPr/>
              </a:pPr>
              <a:t>‹Nr.›</a:t>
            </a:fld>
            <a:endParaRPr lang="de-AT"/>
          </a:p>
        </p:txBody>
      </p:sp>
    </p:spTree>
    <p:extLst>
      <p:ext uri="{BB962C8B-B14F-4D97-AF65-F5344CB8AC3E}">
        <p14:creationId xmlns:p14="http://schemas.microsoft.com/office/powerpoint/2010/main" val="795826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p:cNvSpPr>
            <a:spLocks noGrp="1"/>
          </p:cNvSpPr>
          <p:nvPr>
            <p:ph type="dt" sz="half" idx="10"/>
          </p:nvPr>
        </p:nvSpPr>
        <p:spPr/>
        <p:txBody>
          <a:bodyPr/>
          <a:lstStyle>
            <a:lvl1pPr>
              <a:defRPr/>
            </a:lvl1pPr>
          </a:lstStyle>
          <a:p>
            <a:pPr>
              <a:defRPr/>
            </a:pPr>
            <a:fld id="{9CF7E07B-EEB9-45DB-9167-94248316AA75}" type="datetimeFigureOut">
              <a:rPr lang="de-AT"/>
              <a:pPr>
                <a:defRPr/>
              </a:pPr>
              <a:t>06.01.2025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E926664D-C220-43B3-BAD6-849C5A538A56}" type="slidenum">
              <a:rPr lang="de-AT"/>
              <a:pPr>
                <a:defRPr/>
              </a:pPr>
              <a:t>‹Nr.›</a:t>
            </a:fld>
            <a:endParaRPr lang="de-AT"/>
          </a:p>
        </p:txBody>
      </p:sp>
    </p:spTree>
    <p:extLst>
      <p:ext uri="{BB962C8B-B14F-4D97-AF65-F5344CB8AC3E}">
        <p14:creationId xmlns:p14="http://schemas.microsoft.com/office/powerpoint/2010/main" val="3426243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p:cNvSpPr>
            <a:spLocks noGrp="1"/>
          </p:cNvSpPr>
          <p:nvPr>
            <p:ph type="dt" sz="half" idx="10"/>
          </p:nvPr>
        </p:nvSpPr>
        <p:spPr/>
        <p:txBody>
          <a:bodyPr/>
          <a:lstStyle>
            <a:lvl1pPr>
              <a:defRPr/>
            </a:lvl1pPr>
          </a:lstStyle>
          <a:p>
            <a:pPr>
              <a:defRPr/>
            </a:pPr>
            <a:fld id="{8E63FDB4-5F29-43CF-9E41-4EF36BFBCF1E}" type="datetimeFigureOut">
              <a:rPr lang="de-AT"/>
              <a:pPr>
                <a:defRPr/>
              </a:pPr>
              <a:t>06.01.2025</a:t>
            </a:fld>
            <a:endParaRPr lang="de-AT"/>
          </a:p>
        </p:txBody>
      </p:sp>
      <p:sp>
        <p:nvSpPr>
          <p:cNvPr id="8" name="Fußzeilenplatzhalter 4"/>
          <p:cNvSpPr>
            <a:spLocks noGrp="1"/>
          </p:cNvSpPr>
          <p:nvPr>
            <p:ph type="ftr" sz="quarter" idx="11"/>
          </p:nvPr>
        </p:nvSpPr>
        <p:spPr/>
        <p:txBody>
          <a:bodyPr/>
          <a:lstStyle>
            <a:lvl1pPr>
              <a:defRPr/>
            </a:lvl1pPr>
          </a:lstStyle>
          <a:p>
            <a:pPr>
              <a:defRPr/>
            </a:pPr>
            <a:endParaRPr lang="de-AT"/>
          </a:p>
        </p:txBody>
      </p:sp>
      <p:sp>
        <p:nvSpPr>
          <p:cNvPr id="9" name="Foliennummernplatzhalter 5"/>
          <p:cNvSpPr>
            <a:spLocks noGrp="1"/>
          </p:cNvSpPr>
          <p:nvPr>
            <p:ph type="sldNum" sz="quarter" idx="12"/>
          </p:nvPr>
        </p:nvSpPr>
        <p:spPr/>
        <p:txBody>
          <a:bodyPr/>
          <a:lstStyle>
            <a:lvl1pPr>
              <a:defRPr/>
            </a:lvl1pPr>
          </a:lstStyle>
          <a:p>
            <a:pPr>
              <a:defRPr/>
            </a:pPr>
            <a:fld id="{09C5A220-D65F-4E0E-9AF2-E22AB029D723}" type="slidenum">
              <a:rPr lang="de-AT"/>
              <a:pPr>
                <a:defRPr/>
              </a:pPr>
              <a:t>‹Nr.›</a:t>
            </a:fld>
            <a:endParaRPr lang="de-AT"/>
          </a:p>
        </p:txBody>
      </p:sp>
    </p:spTree>
    <p:extLst>
      <p:ext uri="{BB962C8B-B14F-4D97-AF65-F5344CB8AC3E}">
        <p14:creationId xmlns:p14="http://schemas.microsoft.com/office/powerpoint/2010/main" val="1051101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p:cNvSpPr>
            <a:spLocks noGrp="1"/>
          </p:cNvSpPr>
          <p:nvPr>
            <p:ph type="dt" sz="half" idx="10"/>
          </p:nvPr>
        </p:nvSpPr>
        <p:spPr/>
        <p:txBody>
          <a:bodyPr/>
          <a:lstStyle>
            <a:lvl1pPr>
              <a:defRPr/>
            </a:lvl1pPr>
          </a:lstStyle>
          <a:p>
            <a:pPr>
              <a:defRPr/>
            </a:pPr>
            <a:fld id="{3E315170-3154-463C-B516-167CF2913D8E}" type="datetimeFigureOut">
              <a:rPr lang="de-AT"/>
              <a:pPr>
                <a:defRPr/>
              </a:pPr>
              <a:t>06.01.2025</a:t>
            </a:fld>
            <a:endParaRPr lang="de-AT"/>
          </a:p>
        </p:txBody>
      </p:sp>
      <p:sp>
        <p:nvSpPr>
          <p:cNvPr id="4" name="Fußzeilenplatzhalter 4"/>
          <p:cNvSpPr>
            <a:spLocks noGrp="1"/>
          </p:cNvSpPr>
          <p:nvPr>
            <p:ph type="ftr" sz="quarter" idx="11"/>
          </p:nvPr>
        </p:nvSpPr>
        <p:spPr/>
        <p:txBody>
          <a:bodyPr/>
          <a:lstStyle>
            <a:lvl1pPr>
              <a:defRPr/>
            </a:lvl1pPr>
          </a:lstStyle>
          <a:p>
            <a:pPr>
              <a:defRPr/>
            </a:pPr>
            <a:endParaRPr lang="de-AT"/>
          </a:p>
        </p:txBody>
      </p:sp>
      <p:sp>
        <p:nvSpPr>
          <p:cNvPr id="5" name="Foliennummernplatzhalter 5"/>
          <p:cNvSpPr>
            <a:spLocks noGrp="1"/>
          </p:cNvSpPr>
          <p:nvPr>
            <p:ph type="sldNum" sz="quarter" idx="12"/>
          </p:nvPr>
        </p:nvSpPr>
        <p:spPr/>
        <p:txBody>
          <a:bodyPr/>
          <a:lstStyle>
            <a:lvl1pPr>
              <a:defRPr/>
            </a:lvl1pPr>
          </a:lstStyle>
          <a:p>
            <a:pPr>
              <a:defRPr/>
            </a:pPr>
            <a:fld id="{1CF42C65-05DF-4FC8-9791-6A9087551FAE}" type="slidenum">
              <a:rPr lang="de-AT"/>
              <a:pPr>
                <a:defRPr/>
              </a:pPr>
              <a:t>‹Nr.›</a:t>
            </a:fld>
            <a:endParaRPr lang="de-AT"/>
          </a:p>
        </p:txBody>
      </p:sp>
    </p:spTree>
    <p:extLst>
      <p:ext uri="{BB962C8B-B14F-4D97-AF65-F5344CB8AC3E}">
        <p14:creationId xmlns:p14="http://schemas.microsoft.com/office/powerpoint/2010/main" val="1255867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64D009C8-5645-4C0D-B33D-2AF43E9A67D1}" type="datetimeFigureOut">
              <a:rPr lang="de-AT"/>
              <a:pPr>
                <a:defRPr/>
              </a:pPr>
              <a:t>06.01.2025</a:t>
            </a:fld>
            <a:endParaRPr lang="de-AT"/>
          </a:p>
        </p:txBody>
      </p:sp>
      <p:sp>
        <p:nvSpPr>
          <p:cNvPr id="3" name="Fußzeilenplatzhalter 4"/>
          <p:cNvSpPr>
            <a:spLocks noGrp="1"/>
          </p:cNvSpPr>
          <p:nvPr>
            <p:ph type="ftr" sz="quarter" idx="11"/>
          </p:nvPr>
        </p:nvSpPr>
        <p:spPr/>
        <p:txBody>
          <a:bodyPr/>
          <a:lstStyle>
            <a:lvl1pPr>
              <a:defRPr/>
            </a:lvl1pPr>
          </a:lstStyle>
          <a:p>
            <a:pPr>
              <a:defRPr/>
            </a:pPr>
            <a:endParaRPr lang="de-AT"/>
          </a:p>
        </p:txBody>
      </p:sp>
      <p:sp>
        <p:nvSpPr>
          <p:cNvPr id="4" name="Foliennummernplatzhalter 5"/>
          <p:cNvSpPr>
            <a:spLocks noGrp="1"/>
          </p:cNvSpPr>
          <p:nvPr>
            <p:ph type="sldNum" sz="quarter" idx="12"/>
          </p:nvPr>
        </p:nvSpPr>
        <p:spPr/>
        <p:txBody>
          <a:bodyPr/>
          <a:lstStyle>
            <a:lvl1pPr>
              <a:defRPr/>
            </a:lvl1pPr>
          </a:lstStyle>
          <a:p>
            <a:pPr>
              <a:defRPr/>
            </a:pPr>
            <a:fld id="{83530484-9442-4E17-A61D-3926283917AB}" type="slidenum">
              <a:rPr lang="de-AT"/>
              <a:pPr>
                <a:defRPr/>
              </a:pPr>
              <a:t>‹Nr.›</a:t>
            </a:fld>
            <a:endParaRPr lang="de-AT"/>
          </a:p>
        </p:txBody>
      </p:sp>
    </p:spTree>
    <p:extLst>
      <p:ext uri="{BB962C8B-B14F-4D97-AF65-F5344CB8AC3E}">
        <p14:creationId xmlns:p14="http://schemas.microsoft.com/office/powerpoint/2010/main" val="3839989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18B4FDE4-A893-4D3F-B3CB-FFF628244738}" type="datetimeFigureOut">
              <a:rPr lang="de-AT"/>
              <a:pPr>
                <a:defRPr/>
              </a:pPr>
              <a:t>06.01.2025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1F63A562-83D7-4D66-9732-5CEEBCEA13C4}" type="slidenum">
              <a:rPr lang="de-AT"/>
              <a:pPr>
                <a:defRPr/>
              </a:pPr>
              <a:t>‹Nr.›</a:t>
            </a:fld>
            <a:endParaRPr lang="de-AT"/>
          </a:p>
        </p:txBody>
      </p:sp>
    </p:spTree>
    <p:extLst>
      <p:ext uri="{BB962C8B-B14F-4D97-AF65-F5344CB8AC3E}">
        <p14:creationId xmlns:p14="http://schemas.microsoft.com/office/powerpoint/2010/main" val="381082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p:cNvSpPr>
            <a:spLocks noGrp="1"/>
          </p:cNvSpPr>
          <p:nvPr>
            <p:ph type="dt" sz="half" idx="10"/>
          </p:nvPr>
        </p:nvSpPr>
        <p:spPr/>
        <p:txBody>
          <a:bodyPr/>
          <a:lstStyle>
            <a:lvl1pPr>
              <a:defRPr/>
            </a:lvl1pPr>
          </a:lstStyle>
          <a:p>
            <a:pPr>
              <a:defRPr/>
            </a:pPr>
            <a:fld id="{CD6A6CA0-8CC0-44CD-9F5E-19049A59BC89}" type="datetimeFigureOut">
              <a:rPr lang="de-AT"/>
              <a:pPr>
                <a:defRPr/>
              </a:pPr>
              <a:t>06.01.2025</a:t>
            </a:fld>
            <a:endParaRPr lang="de-AT"/>
          </a:p>
        </p:txBody>
      </p:sp>
      <p:sp>
        <p:nvSpPr>
          <p:cNvPr id="6" name="Fußzeilenplatzhalter 4"/>
          <p:cNvSpPr>
            <a:spLocks noGrp="1"/>
          </p:cNvSpPr>
          <p:nvPr>
            <p:ph type="ftr" sz="quarter" idx="11"/>
          </p:nvPr>
        </p:nvSpPr>
        <p:spPr/>
        <p:txBody>
          <a:bodyPr/>
          <a:lstStyle>
            <a:lvl1pPr>
              <a:defRPr/>
            </a:lvl1pPr>
          </a:lstStyle>
          <a:p>
            <a:pPr>
              <a:defRPr/>
            </a:pPr>
            <a:endParaRPr lang="de-AT"/>
          </a:p>
        </p:txBody>
      </p:sp>
      <p:sp>
        <p:nvSpPr>
          <p:cNvPr id="7" name="Foliennummernplatzhalter 5"/>
          <p:cNvSpPr>
            <a:spLocks noGrp="1"/>
          </p:cNvSpPr>
          <p:nvPr>
            <p:ph type="sldNum" sz="quarter" idx="12"/>
          </p:nvPr>
        </p:nvSpPr>
        <p:spPr/>
        <p:txBody>
          <a:bodyPr/>
          <a:lstStyle>
            <a:lvl1pPr>
              <a:defRPr/>
            </a:lvl1pPr>
          </a:lstStyle>
          <a:p>
            <a:pPr>
              <a:defRPr/>
            </a:pPr>
            <a:fld id="{E6CCFCED-735C-41C5-B31D-EB184599D662}" type="slidenum">
              <a:rPr lang="de-AT"/>
              <a:pPr>
                <a:defRPr/>
              </a:pPr>
              <a:t>‹Nr.›</a:t>
            </a:fld>
            <a:endParaRPr lang="de-AT"/>
          </a:p>
        </p:txBody>
      </p:sp>
    </p:spTree>
    <p:extLst>
      <p:ext uri="{BB962C8B-B14F-4D97-AF65-F5344CB8AC3E}">
        <p14:creationId xmlns:p14="http://schemas.microsoft.com/office/powerpoint/2010/main" val="3563529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F9326D66-E86B-4DBA-943F-A17D6CEA076F}" type="datetimeFigureOut">
              <a:rPr lang="de-AT"/>
              <a:pPr>
                <a:defRPr/>
              </a:pPr>
              <a:t>06.01.2025</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F1FFA3F7-F104-4FF8-BAF5-3767049D646F}" type="slidenum">
              <a:rPr lang="de-AT"/>
              <a:pPr>
                <a:defRPr/>
              </a:pPr>
              <a:t>‹Nr.›</a:t>
            </a:fld>
            <a:endParaRPr lang="de-AT"/>
          </a:p>
        </p:txBody>
      </p:sp>
      <p:pic>
        <p:nvPicPr>
          <p:cNvPr id="1032" name="Picture 19"/>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p:cNvSpPr>
            <a:spLocks noChangeArrowheads="1"/>
          </p:cNvSpPr>
          <p:nvPr/>
        </p:nvSpPr>
        <p:spPr bwMode="auto">
          <a:xfrm>
            <a:off x="-15875" y="6516688"/>
            <a:ext cx="91440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defRPr/>
            </a:pPr>
            <a:r>
              <a:rPr lang="de-DE" altLang="de-DE" dirty="0">
                <a:solidFill>
                  <a:srgbClr val="333333"/>
                </a:solidFill>
              </a:rPr>
              <a:t> </a:t>
            </a:r>
            <a:r>
              <a:rPr lang="de-DE" altLang="de-DE" sz="1000" dirty="0">
                <a:solidFill>
                  <a:srgbClr val="333333"/>
                </a:solidFill>
                <a:latin typeface="Syntax LT Std" pitchFamily="34" charset="0"/>
              </a:rPr>
              <a:t>© Österreichischer Bundesverlag Schulbuch GmbH &amp; Co. KG, Wien 2025</a:t>
            </a:r>
          </a:p>
        </p:txBody>
      </p:sp>
      <p:pic>
        <p:nvPicPr>
          <p:cNvPr id="1036" name="Picture 13" descr="I:\500-vs_hs\Aushilfen\___Carina\Unterwegs\uw1_schriftzug_weiss.gif"/>
          <p:cNvPicPr>
            <a:picLocks noChangeAspect="1" noChangeArrowheads="1"/>
          </p:cNvPicPr>
          <p:nvPr/>
        </p:nvPicPr>
        <p:blipFill>
          <a:blip r:embed="rId16" cstate="print">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p:cNvSpPr txBox="1">
            <a:spLocks noChangeArrowheads="1"/>
          </p:cNvSpPr>
          <p:nvPr userDrawn="1"/>
        </p:nvSpPr>
        <p:spPr bwMode="auto">
          <a:xfrm>
            <a:off x="1835150" y="-128588"/>
            <a:ext cx="49688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19"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p:cNvSpPr>
            <a:spLocks noGrp="1"/>
          </p:cNvSpPr>
          <p:nvPr>
            <p:ph type="body" idx="1"/>
          </p:nvPr>
        </p:nvSpPr>
        <p:spPr>
          <a:xfrm>
            <a:off x="1403648" y="2276872"/>
            <a:ext cx="6552728" cy="1296144"/>
          </a:xfrm>
        </p:spPr>
        <p:txBody>
          <a:bodyPr/>
          <a:lstStyle/>
          <a:p>
            <a:pPr algn="ctr"/>
            <a:r>
              <a:rPr lang="de-AT" sz="3800" dirty="0"/>
              <a:t>Verkehrsprobleme im Ballungsraum</a:t>
            </a:r>
          </a:p>
        </p:txBody>
      </p:sp>
    </p:spTree>
    <p:extLst>
      <p:ext uri="{BB962C8B-B14F-4D97-AF65-F5344CB8AC3E}">
        <p14:creationId xmlns:p14="http://schemas.microsoft.com/office/powerpoint/2010/main" val="652731452"/>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p:cNvSpPr>
            <a:spLocks noGrp="1"/>
          </p:cNvSpPr>
          <p:nvPr>
            <p:ph type="title"/>
          </p:nvPr>
        </p:nvSpPr>
        <p:spPr>
          <a:xfrm>
            <a:off x="323528" y="714465"/>
            <a:ext cx="8496944" cy="1261884"/>
          </a:xfrm>
        </p:spPr>
        <p:txBody>
          <a:bodyPr/>
          <a:lstStyle/>
          <a:p>
            <a:r>
              <a:rPr lang="de-AT" altLang="de-DE" dirty="0"/>
              <a:t>Verkehrsprobleme im Ballungsraum</a:t>
            </a:r>
          </a:p>
        </p:txBody>
      </p:sp>
      <p:sp>
        <p:nvSpPr>
          <p:cNvPr id="3075" name="Inhaltsplatzhalter 2"/>
          <p:cNvSpPr>
            <a:spLocks noGrp="1"/>
          </p:cNvSpPr>
          <p:nvPr>
            <p:ph idx="1"/>
          </p:nvPr>
        </p:nvSpPr>
        <p:spPr>
          <a:xfrm>
            <a:off x="467544" y="1628800"/>
            <a:ext cx="8208912" cy="1152128"/>
          </a:xfrm>
          <a:solidFill>
            <a:schemeClr val="accent5">
              <a:lumMod val="60000"/>
              <a:lumOff val="40000"/>
              <a:alpha val="70000"/>
            </a:schemeClr>
          </a:solidFill>
          <a:ln>
            <a:solidFill>
              <a:schemeClr val="accent5">
                <a:lumMod val="60000"/>
                <a:lumOff val="40000"/>
              </a:schemeClr>
            </a:solidFill>
          </a:ln>
        </p:spPr>
        <p:style>
          <a:lnRef idx="2">
            <a:schemeClr val="dk1"/>
          </a:lnRef>
          <a:fillRef idx="1">
            <a:schemeClr val="lt1"/>
          </a:fillRef>
          <a:effectRef idx="0">
            <a:schemeClr val="dk1"/>
          </a:effectRef>
          <a:fontRef idx="minor">
            <a:schemeClr val="dk1"/>
          </a:fontRef>
        </p:style>
        <p:txBody>
          <a:bodyPr/>
          <a:lstStyle/>
          <a:p>
            <a:pPr marL="0" indent="0" algn="ctr">
              <a:buFont typeface="Arial" charset="0"/>
              <a:buNone/>
            </a:pPr>
            <a:r>
              <a:rPr lang="de-AT" altLang="de-DE" sz="2400" dirty="0">
                <a:latin typeface="Syntax LT Std"/>
              </a:rPr>
              <a:t>Verkehr im Ballungsraum Wien</a:t>
            </a:r>
            <a:endParaRPr lang="de-AT" altLang="de-DE" sz="2000" dirty="0">
              <a:latin typeface="Syntax LT Std"/>
            </a:endParaRPr>
          </a:p>
          <a:p>
            <a:pPr marL="355600" indent="-355600">
              <a:spcBef>
                <a:spcPts val="0"/>
              </a:spcBef>
              <a:buFont typeface="Wingdings" panose="05000000000000000000" pitchFamily="2" charset="2"/>
              <a:buChar char="§"/>
            </a:pPr>
            <a:r>
              <a:rPr lang="de-AT" altLang="de-DE" sz="2000" b="0" dirty="0">
                <a:latin typeface="Syntax LT Std"/>
              </a:rPr>
              <a:t>Wien und sein Umland = größter Ballungsraum Österreichs</a:t>
            </a:r>
          </a:p>
          <a:p>
            <a:pPr marL="355600" indent="-355600">
              <a:spcBef>
                <a:spcPts val="0"/>
              </a:spcBef>
              <a:buFont typeface="Wingdings" panose="05000000000000000000" pitchFamily="2" charset="2"/>
              <a:buChar char="§"/>
            </a:pPr>
            <a:r>
              <a:rPr lang="de-AT" altLang="de-DE" sz="2000" b="0" dirty="0">
                <a:latin typeface="Syntax LT Std"/>
              </a:rPr>
              <a:t>täglich pendeln 205 000 Menschen nach Wien zur Arbeit</a:t>
            </a:r>
            <a:endParaRPr altLang="de-DE" sz="2000" b="0" dirty="0">
              <a:latin typeface="Syntax LT Std"/>
            </a:endParaRPr>
          </a:p>
        </p:txBody>
      </p:sp>
      <p:sp>
        <p:nvSpPr>
          <p:cNvPr id="4" name="Inhaltsplatzhalter 2"/>
          <p:cNvSpPr txBox="1">
            <a:spLocks/>
          </p:cNvSpPr>
          <p:nvPr/>
        </p:nvSpPr>
        <p:spPr bwMode="auto">
          <a:xfrm>
            <a:off x="467544" y="2852937"/>
            <a:ext cx="3960440" cy="2448272"/>
          </a:xfrm>
          <a:prstGeom prst="rect">
            <a:avLst/>
          </a:prstGeom>
          <a:solidFill>
            <a:schemeClr val="accent1">
              <a:lumMod val="40000"/>
              <a:lumOff val="60000"/>
            </a:schemeClr>
          </a:solidFill>
          <a:ln>
            <a:noFill/>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pPr>
            <a:r>
              <a:rPr lang="de-AT" altLang="de-DE" sz="1800" dirty="0"/>
              <a:t>Individualverkehr</a:t>
            </a:r>
          </a:p>
          <a:p>
            <a:pPr marL="0" indent="0" algn="ctr">
              <a:buNone/>
            </a:pPr>
            <a:r>
              <a:rPr lang="de-AT" altLang="de-DE" sz="1600" b="0" dirty="0"/>
              <a:t>Pkw, Lkw, Motorrad, Fahrrad</a:t>
            </a:r>
          </a:p>
          <a:p>
            <a:pPr marL="0" indent="0" algn="ctr">
              <a:buNone/>
            </a:pPr>
            <a:endParaRPr lang="de-AT" altLang="de-DE" sz="1600" b="0" dirty="0"/>
          </a:p>
          <a:p>
            <a:pPr>
              <a:buFont typeface="Wingdings" panose="05000000000000000000" pitchFamily="2" charset="2"/>
              <a:buChar char="§"/>
            </a:pPr>
            <a:r>
              <a:rPr lang="de-AT" altLang="de-DE" sz="1600" b="0" dirty="0"/>
              <a:t>kein Fahrplan </a:t>
            </a:r>
            <a:r>
              <a:rPr lang="de-AT" altLang="de-DE" sz="1600" b="0" dirty="0">
                <a:sym typeface="Wingdings" panose="05000000000000000000" pitchFamily="2" charset="2"/>
              </a:rPr>
              <a:t> flexibler</a:t>
            </a:r>
            <a:endParaRPr lang="de-AT" altLang="de-DE" sz="1600" b="0" dirty="0"/>
          </a:p>
          <a:p>
            <a:pPr>
              <a:buFont typeface="Wingdings" panose="05000000000000000000" pitchFamily="2" charset="2"/>
              <a:buChar char="§"/>
            </a:pPr>
            <a:r>
              <a:rPr lang="de-AT" altLang="de-DE" sz="1600" b="0" dirty="0"/>
              <a:t>oft nur eine Person</a:t>
            </a:r>
          </a:p>
          <a:p>
            <a:pPr>
              <a:buFont typeface="Wingdings" panose="05000000000000000000" pitchFamily="2" charset="2"/>
              <a:buChar char="§"/>
            </a:pPr>
            <a:r>
              <a:rPr lang="de-AT" altLang="de-DE" sz="1600" b="0" dirty="0"/>
              <a:t>Umweltbelastung</a:t>
            </a:r>
          </a:p>
          <a:p>
            <a:pPr>
              <a:buFont typeface="Wingdings" panose="05000000000000000000" pitchFamily="2" charset="2"/>
              <a:buChar char="§"/>
            </a:pPr>
            <a:r>
              <a:rPr lang="de-AT" altLang="de-DE" sz="1600" b="0" dirty="0"/>
              <a:t>Staus</a:t>
            </a:r>
          </a:p>
          <a:p>
            <a:pPr>
              <a:buFont typeface="Wingdings" panose="05000000000000000000" pitchFamily="2" charset="2"/>
              <a:buChar char="§"/>
            </a:pPr>
            <a:r>
              <a:rPr lang="de-AT" altLang="de-DE" sz="1600" b="0" dirty="0"/>
              <a:t>hohe Treibstoffkosten</a:t>
            </a:r>
          </a:p>
        </p:txBody>
      </p:sp>
      <p:sp>
        <p:nvSpPr>
          <p:cNvPr id="5" name="Inhaltsplatzhalter 2"/>
          <p:cNvSpPr txBox="1">
            <a:spLocks/>
          </p:cNvSpPr>
          <p:nvPr/>
        </p:nvSpPr>
        <p:spPr bwMode="auto">
          <a:xfrm>
            <a:off x="4427984" y="2852936"/>
            <a:ext cx="4248472" cy="2448272"/>
          </a:xfrm>
          <a:prstGeom prst="rect">
            <a:avLst/>
          </a:prstGeom>
          <a:solidFill>
            <a:schemeClr val="accent2">
              <a:lumMod val="40000"/>
              <a:lumOff val="60000"/>
            </a:schemeClr>
          </a:solidFill>
          <a:ln>
            <a:noFill/>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charset="0"/>
              <a:buNone/>
            </a:pPr>
            <a:r>
              <a:rPr lang="de-AT" altLang="de-DE" sz="1800" dirty="0"/>
              <a:t>öffentlicher Verkehr</a:t>
            </a:r>
          </a:p>
          <a:p>
            <a:pPr marL="0" indent="0" algn="ctr">
              <a:buFont typeface="Arial" charset="0"/>
              <a:buNone/>
            </a:pPr>
            <a:r>
              <a:rPr lang="de-AT" altLang="de-DE" sz="1600" b="0" dirty="0"/>
              <a:t>Schnellbahn, Bus, Straßenbahn, U-Bahn</a:t>
            </a:r>
          </a:p>
          <a:p>
            <a:pPr marL="0" indent="0" algn="ctr">
              <a:buFont typeface="Arial" charset="0"/>
              <a:buNone/>
            </a:pPr>
            <a:endParaRPr lang="de-AT" altLang="de-DE" sz="1600" b="0" dirty="0"/>
          </a:p>
          <a:p>
            <a:pPr>
              <a:buFont typeface="Wingdings" panose="05000000000000000000" pitchFamily="2" charset="2"/>
              <a:buChar char="§"/>
            </a:pPr>
            <a:r>
              <a:rPr lang="de-AT" altLang="de-DE" sz="1600" b="0" dirty="0"/>
              <a:t>Fahrplan </a:t>
            </a:r>
            <a:r>
              <a:rPr lang="de-AT" altLang="de-DE" sz="1600" b="0" dirty="0">
                <a:sym typeface="Wingdings" panose="05000000000000000000" pitchFamily="2" charset="2"/>
              </a:rPr>
              <a:t> unflexibler</a:t>
            </a:r>
            <a:endParaRPr lang="de-AT" altLang="de-DE" sz="1600" b="0" dirty="0"/>
          </a:p>
          <a:p>
            <a:pPr>
              <a:buFont typeface="Wingdings" panose="05000000000000000000" pitchFamily="2" charset="2"/>
              <a:buChar char="§"/>
            </a:pPr>
            <a:r>
              <a:rPr lang="de-AT" altLang="de-DE" sz="1600" b="0" dirty="0"/>
              <a:t>Massenbeförderungsmittel</a:t>
            </a:r>
          </a:p>
          <a:p>
            <a:pPr>
              <a:buFont typeface="Wingdings" panose="05000000000000000000" pitchFamily="2" charset="2"/>
              <a:buChar char="§"/>
            </a:pPr>
            <a:r>
              <a:rPr lang="de-AT" altLang="de-DE" sz="1600" b="0" dirty="0"/>
              <a:t>umweltfreundlicher</a:t>
            </a:r>
          </a:p>
          <a:p>
            <a:pPr>
              <a:buFont typeface="Wingdings" panose="05000000000000000000" pitchFamily="2" charset="2"/>
              <a:buChar char="§"/>
            </a:pPr>
            <a:r>
              <a:rPr lang="de-AT" altLang="de-DE" sz="1600" b="0" dirty="0"/>
              <a:t>Verspätungen möglich</a:t>
            </a:r>
          </a:p>
        </p:txBody>
      </p:sp>
      <p:sp>
        <p:nvSpPr>
          <p:cNvPr id="6" name="Inhaltsplatzhalter 2"/>
          <p:cNvSpPr txBox="1">
            <a:spLocks/>
          </p:cNvSpPr>
          <p:nvPr/>
        </p:nvSpPr>
        <p:spPr bwMode="auto">
          <a:xfrm>
            <a:off x="467544" y="5419288"/>
            <a:ext cx="8208912" cy="1008385"/>
          </a:xfrm>
          <a:prstGeom prst="rect">
            <a:avLst/>
          </a:prstGeom>
          <a:solidFill>
            <a:schemeClr val="accent1">
              <a:lumMod val="20000"/>
              <a:lumOff val="80000"/>
            </a:schemeClr>
          </a:solidFill>
          <a:ln>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lang="de-AT" sz="3800" b="1" kern="1200" dirty="0">
                <a:solidFill>
                  <a:schemeClr val="dk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dk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dk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dk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9pPr>
          </a:lstStyle>
          <a:p>
            <a:pPr marL="0" indent="0">
              <a:buFont typeface="Arial" charset="0"/>
              <a:buNone/>
            </a:pPr>
            <a:r>
              <a:rPr lang="de-AT" altLang="de-DE" sz="1600" dirty="0">
                <a:solidFill>
                  <a:srgbClr val="333333"/>
                </a:solidFill>
                <a:latin typeface="Syntax LT Std" pitchFamily="34" charset="0"/>
                <a:ea typeface="+mj-ea"/>
                <a:cs typeface="+mj-cs"/>
              </a:rPr>
              <a:t>Verkehrsentlastung durch: </a:t>
            </a:r>
          </a:p>
          <a:p>
            <a:pPr marL="0" indent="0">
              <a:buFont typeface="Arial" charset="0"/>
              <a:buNone/>
            </a:pPr>
            <a:r>
              <a:rPr lang="de-AT" altLang="de-DE" sz="1600" b="0" dirty="0">
                <a:latin typeface="Syntax LT Std"/>
              </a:rPr>
              <a:t>Park-and-Ride-Anlagen, Ausbau des öffentlichen Verkehrs (U-Bahnnetz …), </a:t>
            </a:r>
          </a:p>
          <a:p>
            <a:pPr marL="0" indent="0">
              <a:buFont typeface="Arial" charset="0"/>
              <a:buNone/>
            </a:pPr>
            <a:r>
              <a:rPr lang="de-AT" altLang="de-DE" sz="1600" b="0" dirty="0">
                <a:latin typeface="Syntax LT Std"/>
              </a:rPr>
              <a:t>Neubau und Sanierung von Bahnhöfen, günstigere Tarife (</a:t>
            </a:r>
            <a:r>
              <a:rPr lang="de-AT" altLang="de-DE" sz="1600" b="0" dirty="0" err="1">
                <a:latin typeface="Syntax LT Std"/>
              </a:rPr>
              <a:t>KlimaTicket</a:t>
            </a:r>
            <a:r>
              <a:rPr lang="de-AT" altLang="de-DE" sz="1600" b="0" dirty="0">
                <a:latin typeface="Syntax LT Std"/>
              </a:rPr>
              <a:t> …) …</a:t>
            </a:r>
          </a:p>
        </p:txBody>
      </p:sp>
      <p:sp>
        <p:nvSpPr>
          <p:cNvPr id="15" name="Pfeil nach unten 14"/>
          <p:cNvSpPr/>
          <p:nvPr/>
        </p:nvSpPr>
        <p:spPr>
          <a:xfrm>
            <a:off x="2205008" y="3629438"/>
            <a:ext cx="242756" cy="169850"/>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
        <p:nvSpPr>
          <p:cNvPr id="16" name="Pfeil nach unten 15"/>
          <p:cNvSpPr/>
          <p:nvPr/>
        </p:nvSpPr>
        <p:spPr>
          <a:xfrm>
            <a:off x="6156176" y="3601085"/>
            <a:ext cx="242756" cy="169850"/>
          </a:xfrm>
          <a:prstGeom prst="downArrow">
            <a:avLst/>
          </a:prstGeom>
          <a:solidFill>
            <a:schemeClr val="tx1"/>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de-AT"/>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bg/>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75">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4">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
                                            <p:txEl>
                                              <p:pRg st="6" end="6"/>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
                                            <p:txEl>
                                              <p:pRg st="0" end="0"/>
                                            </p:txEl>
                                          </p:spTgt>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
                                            <p:txEl>
                                              <p:pRg st="3" end="3"/>
                                            </p:txEl>
                                          </p:spTgt>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5">
                                            <p:txEl>
                                              <p:pRg st="4" end="4"/>
                                            </p:txEl>
                                          </p:spTgt>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5">
                                            <p:txEl>
                                              <p:pRg st="5" end="5"/>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6"/>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animBg="1"/>
      <p:bldP spid="4" grpId="0" animBg="1"/>
      <p:bldP spid="5" grpId="0" animBg="1"/>
      <p:bldP spid="6"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4427538" y="692150"/>
            <a:ext cx="4465637"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cs typeface="Arial" pitchFamily="34" charset="0"/>
              </a:rPr>
              <a:t> </a:t>
            </a:r>
            <a:endParaRPr lang="de-DE" altLang="de-DE" sz="1200" b="1" kern="0" dirty="0">
              <a:cs typeface="Arial" pitchFamily="34" charset="0"/>
            </a:endParaRPr>
          </a:p>
          <a:p>
            <a:pPr eaLnBrk="1" fontAlgn="auto" hangingPunct="1">
              <a:spcBef>
                <a:spcPts val="0"/>
              </a:spcBef>
              <a:spcAft>
                <a:spcPts val="0"/>
              </a:spcAft>
              <a:defRPr/>
            </a:pPr>
            <a:r>
              <a:rPr lang="de-DE" altLang="de-DE" sz="1200" b="1" kern="0" dirty="0">
                <a:cs typeface="Arial" pitchFamily="34" charset="0"/>
              </a:rPr>
              <a:t>Impressum</a:t>
            </a:r>
          </a:p>
          <a:p>
            <a:pPr eaLnBrk="1" fontAlgn="auto" hangingPunct="1">
              <a:spcBef>
                <a:spcPts val="0"/>
              </a:spcBef>
              <a:spcAft>
                <a:spcPts val="0"/>
              </a:spcAft>
              <a:defRPr/>
            </a:pPr>
            <a:r>
              <a:rPr lang="de-DE" altLang="de-DE" sz="1200" kern="0" dirty="0">
                <a:cs typeface="Arial" pitchFamily="34" charset="0"/>
              </a:rPr>
              <a:t>© Österreichischer Bundesverlag Schulbuch GmbH &amp; Co. KG, Wien 2025</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Gestaltung: Julian Wildauer</a:t>
            </a:r>
          </a:p>
          <a:p>
            <a:pPr eaLnBrk="1" fontAlgn="auto" hangingPunct="1">
              <a:spcBef>
                <a:spcPts val="0"/>
              </a:spcBef>
              <a:spcAft>
                <a:spcPts val="0"/>
              </a:spcAft>
              <a:defRPr/>
            </a:pPr>
            <a:r>
              <a:rPr lang="de-DE" altLang="de-DE" sz="1200" kern="0" dirty="0">
                <a:cs typeface="Arial" pitchFamily="34" charset="0"/>
              </a:rPr>
              <a:t>Quelle: VCÖ Presseaussendung, Pendeln nach Wien an Werktagen 2024</a:t>
            </a:r>
            <a:br>
              <a:rPr lang="de-DE" altLang="de-DE" sz="1200" kern="0" dirty="0">
                <a:cs typeface="Arial" pitchFamily="34" charset="0"/>
              </a:rPr>
            </a:br>
            <a:br>
              <a:rPr lang="de-DE" altLang="de-DE" sz="1200" kern="0" dirty="0">
                <a:cs typeface="Arial" pitchFamily="34" charset="0"/>
              </a:rPr>
            </a:b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Alle Rechte vorbehalten.</a:t>
            </a:r>
          </a:p>
          <a:p>
            <a:pPr eaLnBrk="1" fontAlgn="auto" hangingPunct="1">
              <a:spcBef>
                <a:spcPts val="0"/>
              </a:spcBef>
              <a:spcAft>
                <a:spcPts val="0"/>
              </a:spcAft>
              <a:defRPr/>
            </a:pPr>
            <a:r>
              <a:rPr lang="de-DE" altLang="de-DE" sz="1200" kern="0" dirty="0">
                <a:cs typeface="Arial" pitchFamily="34" charset="0"/>
              </a:rPr>
              <a:t>www.oebv.at</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cs typeface="Arial" pitchFamily="34" charset="0"/>
            </a:endParaRPr>
          </a:p>
          <a:p>
            <a:pPr eaLnBrk="1" fontAlgn="auto" hangingPunct="1">
              <a:spcBef>
                <a:spcPts val="0"/>
              </a:spcBef>
              <a:spcAft>
                <a:spcPts val="0"/>
              </a:spcAft>
              <a:defRPr/>
            </a:pPr>
            <a:r>
              <a:rPr lang="de-DE" altLang="de-DE" sz="1200" kern="0" dirty="0">
                <a:cs typeface="Arial" pitchFamily="34" charset="0"/>
              </a:rPr>
              <a:t>Jede Nutzung in anderen als den genannten Fällen bedarf der vorherigen schriftlichen Einwilligung des Verlages.</a:t>
            </a:r>
          </a:p>
        </p:txBody>
      </p:sp>
      <p:sp>
        <p:nvSpPr>
          <p:cNvPr id="6" name="Rectangle 6"/>
          <p:cNvSpPr>
            <a:spLocks noChangeArrowheads="1"/>
          </p:cNvSpPr>
          <p:nvPr/>
        </p:nvSpPr>
        <p:spPr bwMode="auto">
          <a:xfrm>
            <a:off x="468313" y="836713"/>
            <a:ext cx="3744912" cy="4897338"/>
          </a:xfrm>
          <a:prstGeom prst="rect">
            <a:avLst/>
          </a:prstGeom>
          <a:noFill/>
          <a:ln w="9525">
            <a:solidFill>
              <a:srgbClr val="FFFFFF"/>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cs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Das Tafelbild bezieht sich auf das Thema „Wohnen und Verkehr – Beispiel: Wiener Becken“ auf den Seiten 24 und 25 im Schulbuch </a:t>
            </a:r>
            <a:r>
              <a:rPr lang="de-DE" altLang="de-DE" sz="1200" i="1" kern="0" dirty="0">
                <a:solidFill>
                  <a:srgbClr val="000000"/>
                </a:solidFill>
                <a:latin typeface="Arial" pitchFamily="34" charset="0"/>
                <a:cs typeface="Arial" pitchFamily="34" charset="0"/>
              </a:rPr>
              <a:t>unterwegs 3</a:t>
            </a:r>
            <a:r>
              <a:rPr lang="de-DE" altLang="de-DE" sz="1200" kern="0" dirty="0">
                <a:solidFill>
                  <a:srgbClr val="000000"/>
                </a:solidFill>
                <a:latin typeface="Arial" pitchFamily="34" charset="0"/>
                <a:cs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cs typeface="Arial" pitchFamily="34" charset="0"/>
              </a:rPr>
              <a:t>Es kann als Vertiefung dienen. </a:t>
            </a:r>
            <a:br>
              <a:rPr lang="de-DE" altLang="de-DE" sz="1100" kern="0" dirty="0">
                <a:solidFill>
                  <a:srgbClr val="000000"/>
                </a:solidFill>
                <a:latin typeface="Arial" pitchFamily="34" charset="0"/>
                <a:cs typeface="Arial" pitchFamily="34" charset="0"/>
              </a:rPr>
            </a:b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cs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cs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274</Words>
  <Application>Microsoft Office PowerPoint</Application>
  <PresentationFormat>Bildschirmpräsentation (4:3)</PresentationFormat>
  <Paragraphs>40</Paragraphs>
  <Slides>3</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Syntax LT Std</vt:lpstr>
      <vt:lpstr>Wingdings</vt:lpstr>
      <vt:lpstr>Larissa</vt:lpstr>
      <vt:lpstr>PowerPoint-Präsentation</vt:lpstr>
      <vt:lpstr>Verkehrsprobleme im Ballungsraum</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217</cp:revision>
  <dcterms:created xsi:type="dcterms:W3CDTF">2013-10-08T07:58:50Z</dcterms:created>
  <dcterms:modified xsi:type="dcterms:W3CDTF">2025-01-06T10:45:29Z</dcterms:modified>
</cp:coreProperties>
</file>