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2" y="780555"/>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Das Budget</a:t>
            </a:r>
          </a:p>
        </p:txBody>
      </p:sp>
      <p:sp>
        <p:nvSpPr>
          <p:cNvPr id="25" name="Text Box 10">
            <a:extLst>
              <a:ext uri="{FF2B5EF4-FFF2-40B4-BE49-F238E27FC236}">
                <a16:creationId xmlns:a16="http://schemas.microsoft.com/office/drawing/2014/main" id="{44E37EF9-247A-4C71-AB13-786E600019E4}"/>
              </a:ext>
            </a:extLst>
          </p:cNvPr>
          <p:cNvSpPr txBox="1">
            <a:spLocks noChangeArrowheads="1"/>
          </p:cNvSpPr>
          <p:nvPr/>
        </p:nvSpPr>
        <p:spPr bwMode="auto">
          <a:xfrm>
            <a:off x="756381" y="2740830"/>
            <a:ext cx="314795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Steuern, Gebühren, Beiträge, Zölle …</a:t>
            </a:r>
          </a:p>
        </p:txBody>
      </p:sp>
      <p:sp>
        <p:nvSpPr>
          <p:cNvPr id="27" name="Pfeil nach unten 29">
            <a:extLst>
              <a:ext uri="{FF2B5EF4-FFF2-40B4-BE49-F238E27FC236}">
                <a16:creationId xmlns:a16="http://schemas.microsoft.com/office/drawing/2014/main" id="{64E4C73C-B68B-479D-8B04-B1911E435726}"/>
              </a:ext>
            </a:extLst>
          </p:cNvPr>
          <p:cNvSpPr>
            <a:spLocks noChangeArrowheads="1"/>
          </p:cNvSpPr>
          <p:nvPr/>
        </p:nvSpPr>
        <p:spPr bwMode="auto">
          <a:xfrm rot="10800000" flipV="1">
            <a:off x="2185897" y="2274784"/>
            <a:ext cx="288925" cy="432000"/>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8" name="Pfeil nach unten 30">
            <a:extLst>
              <a:ext uri="{FF2B5EF4-FFF2-40B4-BE49-F238E27FC236}">
                <a16:creationId xmlns:a16="http://schemas.microsoft.com/office/drawing/2014/main" id="{57C7124F-8B04-4112-9DC5-2FFE6077B579}"/>
              </a:ext>
            </a:extLst>
          </p:cNvPr>
          <p:cNvSpPr>
            <a:spLocks noChangeArrowheads="1"/>
          </p:cNvSpPr>
          <p:nvPr/>
        </p:nvSpPr>
        <p:spPr bwMode="auto">
          <a:xfrm rot="10800000" flipH="1" flipV="1">
            <a:off x="6843284" y="2274785"/>
            <a:ext cx="288925" cy="432000"/>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5" name="Text Box 10">
            <a:extLst>
              <a:ext uri="{FF2B5EF4-FFF2-40B4-BE49-F238E27FC236}">
                <a16:creationId xmlns:a16="http://schemas.microsoft.com/office/drawing/2014/main" id="{8C03D908-1E1D-48B9-937D-540BE2A2D709}"/>
              </a:ext>
            </a:extLst>
          </p:cNvPr>
          <p:cNvSpPr txBox="1">
            <a:spLocks noChangeArrowheads="1"/>
          </p:cNvSpPr>
          <p:nvPr/>
        </p:nvSpPr>
        <p:spPr bwMode="auto">
          <a:xfrm>
            <a:off x="1760670" y="5009337"/>
            <a:ext cx="565328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Aufgaben des Budgets</a:t>
            </a:r>
          </a:p>
        </p:txBody>
      </p:sp>
      <p:sp>
        <p:nvSpPr>
          <p:cNvPr id="16" name="Text Box 10">
            <a:extLst>
              <a:ext uri="{FF2B5EF4-FFF2-40B4-BE49-F238E27FC236}">
                <a16:creationId xmlns:a16="http://schemas.microsoft.com/office/drawing/2014/main" id="{E675DCAD-A20A-4C6A-A55C-F06D17370C15}"/>
              </a:ext>
            </a:extLst>
          </p:cNvPr>
          <p:cNvSpPr txBox="1">
            <a:spLocks noChangeArrowheads="1"/>
          </p:cNvSpPr>
          <p:nvPr/>
        </p:nvSpPr>
        <p:spPr bwMode="auto">
          <a:xfrm>
            <a:off x="5213894" y="1773924"/>
            <a:ext cx="354770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Ausgaben des Staates</a:t>
            </a:r>
          </a:p>
        </p:txBody>
      </p:sp>
      <p:sp>
        <p:nvSpPr>
          <p:cNvPr id="20" name="Text Box 10">
            <a:extLst>
              <a:ext uri="{FF2B5EF4-FFF2-40B4-BE49-F238E27FC236}">
                <a16:creationId xmlns:a16="http://schemas.microsoft.com/office/drawing/2014/main" id="{D4A161D9-1805-4CD1-8926-5C72F103AFFE}"/>
              </a:ext>
            </a:extLst>
          </p:cNvPr>
          <p:cNvSpPr txBox="1">
            <a:spLocks noChangeArrowheads="1"/>
          </p:cNvSpPr>
          <p:nvPr/>
        </p:nvSpPr>
        <p:spPr bwMode="auto">
          <a:xfrm>
            <a:off x="481864" y="1773924"/>
            <a:ext cx="369698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Einnahmen des Staates</a:t>
            </a:r>
          </a:p>
        </p:txBody>
      </p:sp>
      <p:sp>
        <p:nvSpPr>
          <p:cNvPr id="14" name="Text Box 10">
            <a:extLst>
              <a:ext uri="{FF2B5EF4-FFF2-40B4-BE49-F238E27FC236}">
                <a16:creationId xmlns:a16="http://schemas.microsoft.com/office/drawing/2014/main" id="{DEB332EA-C1DB-44CF-823C-941B492AB52D}"/>
              </a:ext>
            </a:extLst>
          </p:cNvPr>
          <p:cNvSpPr txBox="1">
            <a:spLocks noChangeArrowheads="1"/>
          </p:cNvSpPr>
          <p:nvPr/>
        </p:nvSpPr>
        <p:spPr bwMode="auto">
          <a:xfrm>
            <a:off x="5350720" y="2740830"/>
            <a:ext cx="341088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Leistungen für Sicherheit, Bildung, Soziales …</a:t>
            </a:r>
          </a:p>
        </p:txBody>
      </p:sp>
      <p:sp>
        <p:nvSpPr>
          <p:cNvPr id="17" name="Pfeil nach unten 29">
            <a:extLst>
              <a:ext uri="{FF2B5EF4-FFF2-40B4-BE49-F238E27FC236}">
                <a16:creationId xmlns:a16="http://schemas.microsoft.com/office/drawing/2014/main" id="{A6986661-DF8B-4389-948C-A99F75AD3F15}"/>
              </a:ext>
            </a:extLst>
          </p:cNvPr>
          <p:cNvSpPr>
            <a:spLocks noChangeArrowheads="1"/>
          </p:cNvSpPr>
          <p:nvPr/>
        </p:nvSpPr>
        <p:spPr bwMode="auto">
          <a:xfrm rot="13666625" flipV="1">
            <a:off x="2848824" y="1270255"/>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9" name="Pfeil nach unten 29">
            <a:extLst>
              <a:ext uri="{FF2B5EF4-FFF2-40B4-BE49-F238E27FC236}">
                <a16:creationId xmlns:a16="http://schemas.microsoft.com/office/drawing/2014/main" id="{C5639410-7EE3-4C0C-AABB-7438C59E26EE}"/>
              </a:ext>
            </a:extLst>
          </p:cNvPr>
          <p:cNvSpPr>
            <a:spLocks noChangeArrowheads="1"/>
          </p:cNvSpPr>
          <p:nvPr/>
        </p:nvSpPr>
        <p:spPr bwMode="auto">
          <a:xfrm rot="7933375" flipH="1" flipV="1">
            <a:off x="6001477" y="1270254"/>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1" name="Text Box 10">
            <a:extLst>
              <a:ext uri="{FF2B5EF4-FFF2-40B4-BE49-F238E27FC236}">
                <a16:creationId xmlns:a16="http://schemas.microsoft.com/office/drawing/2014/main" id="{5C75673F-5673-4AA0-AB05-CE6DE865016E}"/>
              </a:ext>
            </a:extLst>
          </p:cNvPr>
          <p:cNvSpPr txBox="1">
            <a:spLocks noChangeArrowheads="1"/>
          </p:cNvSpPr>
          <p:nvPr/>
        </p:nvSpPr>
        <p:spPr bwMode="auto">
          <a:xfrm>
            <a:off x="1793479" y="5452534"/>
            <a:ext cx="565328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öffentliche Ausgaben bezahlen</a:t>
            </a:r>
          </a:p>
        </p:txBody>
      </p:sp>
      <p:sp>
        <p:nvSpPr>
          <p:cNvPr id="22" name="Text Box 10">
            <a:extLst>
              <a:ext uri="{FF2B5EF4-FFF2-40B4-BE49-F238E27FC236}">
                <a16:creationId xmlns:a16="http://schemas.microsoft.com/office/drawing/2014/main" id="{CBE0B2A7-497C-4FCE-A82A-75973BB7AC5D}"/>
              </a:ext>
            </a:extLst>
          </p:cNvPr>
          <p:cNvSpPr txBox="1">
            <a:spLocks noChangeArrowheads="1"/>
          </p:cNvSpPr>
          <p:nvPr/>
        </p:nvSpPr>
        <p:spPr bwMode="auto">
          <a:xfrm>
            <a:off x="1745359" y="5811235"/>
            <a:ext cx="565328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Wirtschaft unterstützen</a:t>
            </a:r>
          </a:p>
        </p:txBody>
      </p:sp>
      <p:sp>
        <p:nvSpPr>
          <p:cNvPr id="23" name="Text Box 10">
            <a:extLst>
              <a:ext uri="{FF2B5EF4-FFF2-40B4-BE49-F238E27FC236}">
                <a16:creationId xmlns:a16="http://schemas.microsoft.com/office/drawing/2014/main" id="{006D7534-4171-428C-B9B0-31798080CCDA}"/>
              </a:ext>
            </a:extLst>
          </p:cNvPr>
          <p:cNvSpPr txBox="1">
            <a:spLocks noChangeArrowheads="1"/>
          </p:cNvSpPr>
          <p:nvPr/>
        </p:nvSpPr>
        <p:spPr bwMode="auto">
          <a:xfrm>
            <a:off x="1745359" y="6188389"/>
            <a:ext cx="565328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Einkommen umverteilen</a:t>
            </a:r>
          </a:p>
        </p:txBody>
      </p:sp>
      <p:sp>
        <p:nvSpPr>
          <p:cNvPr id="26" name="Pfeil nach unten 29">
            <a:extLst>
              <a:ext uri="{FF2B5EF4-FFF2-40B4-BE49-F238E27FC236}">
                <a16:creationId xmlns:a16="http://schemas.microsoft.com/office/drawing/2014/main" id="{F2F9D37B-D34F-4BEA-A361-132EACEDA35B}"/>
              </a:ext>
            </a:extLst>
          </p:cNvPr>
          <p:cNvSpPr>
            <a:spLocks noChangeArrowheads="1"/>
          </p:cNvSpPr>
          <p:nvPr/>
        </p:nvSpPr>
        <p:spPr bwMode="auto">
          <a:xfrm rot="13666625" flipV="1">
            <a:off x="6001477" y="3754279"/>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9" name="Pfeil nach unten 29">
            <a:extLst>
              <a:ext uri="{FF2B5EF4-FFF2-40B4-BE49-F238E27FC236}">
                <a16:creationId xmlns:a16="http://schemas.microsoft.com/office/drawing/2014/main" id="{9CF75CFC-1BBB-4138-A33B-543FC8DAB5B6}"/>
              </a:ext>
            </a:extLst>
          </p:cNvPr>
          <p:cNvSpPr>
            <a:spLocks noChangeArrowheads="1"/>
          </p:cNvSpPr>
          <p:nvPr/>
        </p:nvSpPr>
        <p:spPr bwMode="auto">
          <a:xfrm rot="7933375" flipH="1" flipV="1">
            <a:off x="2848824" y="3752900"/>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0" name="Text Box 10">
            <a:extLst>
              <a:ext uri="{FF2B5EF4-FFF2-40B4-BE49-F238E27FC236}">
                <a16:creationId xmlns:a16="http://schemas.microsoft.com/office/drawing/2014/main" id="{96DD5C9A-E71E-4F8B-B481-666D2EDC66F4}"/>
              </a:ext>
            </a:extLst>
          </p:cNvPr>
          <p:cNvSpPr txBox="1">
            <a:spLocks noChangeArrowheads="1"/>
          </p:cNvSpPr>
          <p:nvPr/>
        </p:nvSpPr>
        <p:spPr bwMode="auto">
          <a:xfrm>
            <a:off x="2733009" y="4318313"/>
            <a:ext cx="377421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Bundesbudgetgesetz</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up)">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grpId="0" nodeType="clickEffect">
                                  <p:stCondLst>
                                    <p:cond delay="0"/>
                                  </p:stCondLst>
                                  <p:childTnLst>
                                    <p:set>
                                      <p:cBhvr>
                                        <p:cTn id="15" dur="1" fill="hold">
                                          <p:stCondLst>
                                            <p:cond delay="0"/>
                                          </p:stCondLst>
                                        </p:cTn>
                                        <p:tgtEl>
                                          <p:spTgt spid="27"/>
                                        </p:tgtEl>
                                        <p:attrNameLst>
                                          <p:attrName>style.visibility</p:attrName>
                                        </p:attrNameLst>
                                      </p:cBhvr>
                                      <p:to>
                                        <p:strVal val="visible"/>
                                      </p:to>
                                    </p:set>
                                    <p:animEffect transition="in" filter="wipe(up)">
                                      <p:cBhvr>
                                        <p:cTn id="16" dur="500"/>
                                        <p:tgtEl>
                                          <p:spTgt spid="27"/>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wipe(up)">
                                      <p:cBhvr>
                                        <p:cTn id="25" dur="500"/>
                                        <p:tgtEl>
                                          <p:spTgt spid="19"/>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6"/>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22" presetClass="entr" presetSubtype="1" fill="hold" grpId="0" nodeType="clickEffect">
                                  <p:stCondLst>
                                    <p:cond delay="0"/>
                                  </p:stCondLst>
                                  <p:childTnLst>
                                    <p:set>
                                      <p:cBhvr>
                                        <p:cTn id="33" dur="1" fill="hold">
                                          <p:stCondLst>
                                            <p:cond delay="0"/>
                                          </p:stCondLst>
                                        </p:cTn>
                                        <p:tgtEl>
                                          <p:spTgt spid="28"/>
                                        </p:tgtEl>
                                        <p:attrNameLst>
                                          <p:attrName>style.visibility</p:attrName>
                                        </p:attrNameLst>
                                      </p:cBhvr>
                                      <p:to>
                                        <p:strVal val="visible"/>
                                      </p:to>
                                    </p:set>
                                    <p:animEffect transition="in" filter="wipe(up)">
                                      <p:cBhvr>
                                        <p:cTn id="34" dur="500"/>
                                        <p:tgtEl>
                                          <p:spTgt spid="28"/>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1" fill="hold" grpId="0" nodeType="clickEffect">
                                  <p:stCondLst>
                                    <p:cond delay="0"/>
                                  </p:stCondLst>
                                  <p:childTnLst>
                                    <p:set>
                                      <p:cBhvr>
                                        <p:cTn id="42" dur="1" fill="hold">
                                          <p:stCondLst>
                                            <p:cond delay="0"/>
                                          </p:stCondLst>
                                        </p:cTn>
                                        <p:tgtEl>
                                          <p:spTgt spid="29"/>
                                        </p:tgtEl>
                                        <p:attrNameLst>
                                          <p:attrName>style.visibility</p:attrName>
                                        </p:attrNameLst>
                                      </p:cBhvr>
                                      <p:to>
                                        <p:strVal val="visible"/>
                                      </p:to>
                                    </p:set>
                                    <p:animEffect transition="in" filter="wipe(up)">
                                      <p:cBhvr>
                                        <p:cTn id="43" dur="500"/>
                                        <p:tgtEl>
                                          <p:spTgt spid="29"/>
                                        </p:tgtEl>
                                      </p:cBhvr>
                                    </p:animEffect>
                                  </p:childTnLst>
                                </p:cTn>
                              </p:par>
                              <p:par>
                                <p:cTn id="44" presetID="22" presetClass="entr" presetSubtype="1" fill="hold" grpId="0" nodeType="withEffect">
                                  <p:stCondLst>
                                    <p:cond delay="0"/>
                                  </p:stCondLst>
                                  <p:childTnLst>
                                    <p:set>
                                      <p:cBhvr>
                                        <p:cTn id="45" dur="1" fill="hold">
                                          <p:stCondLst>
                                            <p:cond delay="0"/>
                                          </p:stCondLst>
                                        </p:cTn>
                                        <p:tgtEl>
                                          <p:spTgt spid="26"/>
                                        </p:tgtEl>
                                        <p:attrNameLst>
                                          <p:attrName>style.visibility</p:attrName>
                                        </p:attrNameLst>
                                      </p:cBhvr>
                                      <p:to>
                                        <p:strVal val="visible"/>
                                      </p:to>
                                    </p:set>
                                    <p:animEffect transition="in" filter="wipe(up)">
                                      <p:cBhvr>
                                        <p:cTn id="46" dur="500"/>
                                        <p:tgtEl>
                                          <p:spTgt spid="26"/>
                                        </p:tgtEl>
                                      </p:cBhvr>
                                    </p:animEffec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2"/>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7" grpId="0" animBg="1"/>
      <p:bldP spid="28" grpId="0" animBg="1"/>
      <p:bldP spid="15" grpId="0"/>
      <p:bldP spid="16" grpId="0"/>
      <p:bldP spid="20" grpId="0"/>
      <p:bldP spid="14" grpId="0"/>
      <p:bldP spid="17" grpId="0" animBg="1"/>
      <p:bldP spid="19" grpId="0" animBg="1"/>
      <p:bldP spid="21" grpId="0"/>
      <p:bldP spid="22" grpId="0"/>
      <p:bldP spid="23" grpId="0"/>
      <p:bldP spid="26" grpId="0" animBg="1"/>
      <p:bldP spid="29" grpId="0" animBg="1"/>
      <p:bldP spid="3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„Was macht der Staat mit unserem Geld?“ auf den Seiten 86 bis 87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a:solidFill>
                  <a:schemeClr val="tx1"/>
                </a:solidFill>
                <a:cs typeface="Arial" charset="0"/>
              </a:rPr>
              <a:t>, Wien,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222</Words>
  <Application>Microsoft Office PowerPoint</Application>
  <PresentationFormat>Bildschirmpräsentation (4:3)</PresentationFormat>
  <Paragraphs>29</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29</cp:revision>
  <dcterms:created xsi:type="dcterms:W3CDTF">2020-01-22T09:57:49Z</dcterms:created>
  <dcterms:modified xsi:type="dcterms:W3CDTF">2020-03-13T14:03:38Z</dcterms:modified>
</cp:coreProperties>
</file>