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660"/>
  </p:normalViewPr>
  <p:slideViewPr>
    <p:cSldViewPr>
      <p:cViewPr varScale="1">
        <p:scale>
          <a:sx n="63" d="100"/>
          <a:sy n="63" d="100"/>
        </p:scale>
        <p:origin x="14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E7782B3-2E32-4FC9-A84D-D93C59757B52}" type="datetimeFigureOut">
              <a:rPr lang="de-AT" smtClean="0"/>
              <a:pPr/>
              <a:t>12.04.2019</a:t>
            </a:fld>
            <a:endParaRPr lang="de-AT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AT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0075F26-6E49-49F6-AA92-0548807610E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82B3-2E32-4FC9-A84D-D93C59757B52}" type="datetimeFigureOut">
              <a:rPr lang="de-AT" smtClean="0"/>
              <a:pPr/>
              <a:t>12.04.2019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5F26-6E49-49F6-AA92-0548807610E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82B3-2E32-4FC9-A84D-D93C59757B52}" type="datetimeFigureOut">
              <a:rPr lang="de-AT" smtClean="0"/>
              <a:pPr/>
              <a:t>12.04.2019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5F26-6E49-49F6-AA92-0548807610E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82B3-2E32-4FC9-A84D-D93C59757B52}" type="datetimeFigureOut">
              <a:rPr lang="de-AT" smtClean="0"/>
              <a:pPr/>
              <a:t>12.04.2019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5F26-6E49-49F6-AA92-0548807610EB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82B3-2E32-4FC9-A84D-D93C59757B52}" type="datetimeFigureOut">
              <a:rPr lang="de-AT" smtClean="0"/>
              <a:pPr/>
              <a:t>12.04.2019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5F26-6E49-49F6-AA92-0548807610EB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82B3-2E32-4FC9-A84D-D93C59757B52}" type="datetimeFigureOut">
              <a:rPr lang="de-AT" smtClean="0"/>
              <a:pPr/>
              <a:t>12.04.2019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5F26-6E49-49F6-AA92-0548807610EB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82B3-2E32-4FC9-A84D-D93C59757B52}" type="datetimeFigureOut">
              <a:rPr lang="de-AT" smtClean="0"/>
              <a:pPr/>
              <a:t>12.04.2019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5F26-6E49-49F6-AA92-0548807610E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82B3-2E32-4FC9-A84D-D93C59757B52}" type="datetimeFigureOut">
              <a:rPr lang="de-AT" smtClean="0"/>
              <a:pPr/>
              <a:t>12.04.2019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5F26-6E49-49F6-AA92-0548807610EB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782B3-2E32-4FC9-A84D-D93C59757B52}" type="datetimeFigureOut">
              <a:rPr lang="de-AT" smtClean="0"/>
              <a:pPr/>
              <a:t>12.04.2019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5F26-6E49-49F6-AA92-0548807610E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E7782B3-2E32-4FC9-A84D-D93C59757B52}" type="datetimeFigureOut">
              <a:rPr lang="de-AT" smtClean="0"/>
              <a:pPr/>
              <a:t>12.04.2019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5F26-6E49-49F6-AA92-0548807610E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E7782B3-2E32-4FC9-A84D-D93C59757B52}" type="datetimeFigureOut">
              <a:rPr lang="de-AT" smtClean="0"/>
              <a:pPr/>
              <a:t>12.04.2019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0075F26-6E49-49F6-AA92-0548807610EB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Textmasterformate durch Klicken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E7782B3-2E32-4FC9-A84D-D93C59757B52}" type="datetimeFigureOut">
              <a:rPr lang="de-AT" smtClean="0"/>
              <a:pPr/>
              <a:t>12.04.2019</a:t>
            </a:fld>
            <a:endParaRPr lang="de-AT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AT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0075F26-6E49-49F6-AA92-0548807610EB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BC4B7630-1D3E-4A9B-A42B-666845F4FB0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25"/>
          <a:stretch/>
        </p:blipFill>
        <p:spPr bwMode="auto">
          <a:xfrm>
            <a:off x="0" y="0"/>
            <a:ext cx="9144000" cy="2924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Geldwertstabilität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Gabriele Pacher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E4F51E89-CB3A-44C5-BD58-93361645D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3152" y="6216496"/>
            <a:ext cx="6696744" cy="504056"/>
          </a:xfrm>
        </p:spPr>
        <p:txBody>
          <a:bodyPr/>
          <a:lstStyle/>
          <a:p>
            <a:r>
              <a:rPr lang="de-DE" sz="900" dirty="0"/>
              <a:t>© Österreichischer Bundesverlag Schulbuch GmbH &amp; Co. KG, Wien 2019 | www.oebv.at | zielsicher AWL </a:t>
            </a:r>
            <a:endParaRPr lang="de-AT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6F261BC-F5A3-4686-A5A5-29CACEFF9E2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25"/>
          <a:stretch/>
        </p:blipFill>
        <p:spPr bwMode="auto">
          <a:xfrm>
            <a:off x="0" y="0"/>
            <a:ext cx="9144000" cy="2924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15680" y="1482224"/>
            <a:ext cx="8229600" cy="1143000"/>
          </a:xfrm>
        </p:spPr>
        <p:txBody>
          <a:bodyPr/>
          <a:lstStyle/>
          <a:p>
            <a:r>
              <a:rPr lang="de-AT" dirty="0"/>
              <a:t>Verbraucherpreisindex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899696" y="2721114"/>
            <a:ext cx="69846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Statistik Austria ermittelt den VPI im Vergleich zum Vormonat oder Vorjahr</a:t>
            </a:r>
          </a:p>
          <a:p>
            <a:r>
              <a:rPr lang="de-AT" dirty="0"/>
              <a:t>Jänner 2017 zum Vorjahr: 2 %</a:t>
            </a:r>
          </a:p>
          <a:p>
            <a:endParaRPr lang="de-AT" dirty="0"/>
          </a:p>
          <a:p>
            <a:r>
              <a:rPr lang="de-AT" sz="1600" dirty="0"/>
              <a:t>(http://www.statistik.at/web_de/statistiken/wirtschaft/preise/verbraucherpreisindex_vpi_hvpi/022832.html)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EF16CB-BB89-4B9A-949D-BE3E19C5E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3152" y="6216496"/>
            <a:ext cx="6696744" cy="504056"/>
          </a:xfrm>
        </p:spPr>
        <p:txBody>
          <a:bodyPr/>
          <a:lstStyle/>
          <a:p>
            <a:r>
              <a:rPr lang="de-DE" sz="900" dirty="0"/>
              <a:t>© Österreichischer Bundesverlag Schulbuch GmbH &amp; Co. KG, Wien 2019 | www.oebv.at | zielsicher AWL </a:t>
            </a:r>
            <a:endParaRPr lang="de-AT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96DBE85-613E-4B72-A640-85CCDA2D4AF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25"/>
          <a:stretch/>
        </p:blipFill>
        <p:spPr bwMode="auto">
          <a:xfrm>
            <a:off x="0" y="0"/>
            <a:ext cx="9144000" cy="2924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644004" y="3561241"/>
            <a:ext cx="6275040" cy="1083576"/>
          </a:xfrm>
        </p:spPr>
        <p:txBody>
          <a:bodyPr>
            <a:normAutofit fontScale="85000" lnSpcReduction="20000"/>
          </a:bodyPr>
          <a:lstStyle/>
          <a:p>
            <a:r>
              <a:rPr lang="de-AT" b="1" dirty="0"/>
              <a:t>HVPI = </a:t>
            </a:r>
          </a:p>
          <a:p>
            <a:pPr>
              <a:buNone/>
            </a:pPr>
            <a:r>
              <a:rPr lang="de-AT" dirty="0"/>
              <a:t>	harmonisierter Verbraucherpreisindex (innerhalb der EU)</a:t>
            </a:r>
          </a:p>
          <a:p>
            <a:endParaRPr lang="de-AT" dirty="0"/>
          </a:p>
          <a:p>
            <a:endParaRPr lang="de-AT" dirty="0"/>
          </a:p>
          <a:p>
            <a:pPr lvl="8">
              <a:buNone/>
            </a:pPr>
            <a:endParaRPr lang="de-AT" sz="3200" b="1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88936" y="1343965"/>
            <a:ext cx="8229600" cy="1143000"/>
          </a:xfrm>
        </p:spPr>
        <p:txBody>
          <a:bodyPr/>
          <a:lstStyle/>
          <a:p>
            <a:r>
              <a:rPr lang="de-AT" dirty="0"/>
              <a:t>… und dann wäre noch</a:t>
            </a:r>
          </a:p>
        </p:txBody>
      </p:sp>
      <p:pic>
        <p:nvPicPr>
          <p:cNvPr id="5" name="Grafik 4" descr="C:\Users\aushilfe.vsnms\Downloads\ThinkstockPhotos-14695539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68" y="2637292"/>
            <a:ext cx="1944216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690256" y="4861603"/>
            <a:ext cx="231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latin typeface="Calibri" panose="020F0502020204030204" pitchFamily="34" charset="0"/>
              </a:rPr>
              <a:t>© </a:t>
            </a:r>
            <a:r>
              <a:rPr lang="de-AT" sz="900" dirty="0" err="1">
                <a:latin typeface="Calibri" panose="020F0502020204030204" pitchFamily="34" charset="0"/>
              </a:rPr>
              <a:t>ayzek</a:t>
            </a:r>
            <a:r>
              <a:rPr lang="de-AT" sz="900" dirty="0">
                <a:latin typeface="Calibri" panose="020F0502020204030204" pitchFamily="34" charset="0"/>
              </a:rPr>
              <a:t> / </a:t>
            </a:r>
            <a:r>
              <a:rPr lang="de-AT" sz="900" dirty="0" err="1">
                <a:latin typeface="Calibri" panose="020F0502020204030204" pitchFamily="34" charset="0"/>
              </a:rPr>
              <a:t>Thinkstock</a:t>
            </a:r>
            <a:endParaRPr lang="de-AT" sz="900" dirty="0">
              <a:latin typeface="Calibri" panose="020F0502020204030204" pitchFamily="34" charset="0"/>
            </a:endParaRP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28B08AE0-1108-4822-AF46-D79529583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3152" y="6216496"/>
            <a:ext cx="6696744" cy="504056"/>
          </a:xfrm>
        </p:spPr>
        <p:txBody>
          <a:bodyPr/>
          <a:lstStyle/>
          <a:p>
            <a:r>
              <a:rPr lang="de-DE" sz="900" dirty="0"/>
              <a:t>© Österreichischer Bundesverlag Schulbuch GmbH &amp; Co. KG, Wien 2019 | www.oebv.at | zielsicher AWL </a:t>
            </a:r>
            <a:endParaRPr lang="de-AT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DC31EABB-E6F5-478F-891B-719EB07EB4A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25"/>
          <a:stretch/>
        </p:blipFill>
        <p:spPr bwMode="auto">
          <a:xfrm>
            <a:off x="0" y="0"/>
            <a:ext cx="9144000" cy="2924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5576" y="1468922"/>
            <a:ext cx="8229600" cy="1143000"/>
          </a:xfrm>
        </p:spPr>
        <p:txBody>
          <a:bodyPr/>
          <a:lstStyle/>
          <a:p>
            <a:r>
              <a:rPr lang="de-AT" dirty="0"/>
              <a:t>… und dann wäre noch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39552" y="4927413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Nominallohnsteigerung – Preissteigerung = Reallohn</a:t>
            </a:r>
          </a:p>
        </p:txBody>
      </p:sp>
      <p:pic>
        <p:nvPicPr>
          <p:cNvPr id="8" name="Grafik 7" descr="C:\Users\aushilfe.vsnms\Downloads\Fotolia_4169127_Subscription_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902926"/>
            <a:ext cx="1677035" cy="1257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 descr="C:\Users\aushilfe.vsnms\Downloads\15929048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612" y="2363958"/>
            <a:ext cx="1677035" cy="2617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10" descr="C:\Users\aushilfe.vsnms\Downloads\iStock_000019921516_Larg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408" y="2622629"/>
            <a:ext cx="2153637" cy="18928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/>
          <p:cNvSpPr txBox="1"/>
          <p:nvPr/>
        </p:nvSpPr>
        <p:spPr>
          <a:xfrm>
            <a:off x="907423" y="4187135"/>
            <a:ext cx="16770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latin typeface="Calibri" panose="020F0502020204030204" pitchFamily="34" charset="0"/>
              </a:rPr>
              <a:t>©</a:t>
            </a:r>
            <a:r>
              <a:rPr lang="de-AT" sz="900" dirty="0" err="1">
                <a:latin typeface="Calibri" panose="020F0502020204030204" pitchFamily="34" charset="0"/>
              </a:rPr>
              <a:t>ElenaR</a:t>
            </a:r>
            <a:r>
              <a:rPr lang="de-AT" sz="900" dirty="0">
                <a:latin typeface="Calibri" panose="020F0502020204030204" pitchFamily="34" charset="0"/>
              </a:rPr>
              <a:t> / Fotolia.com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684436" y="4187135"/>
            <a:ext cx="1656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latin typeface="Calibri" panose="020F0502020204030204" pitchFamily="34" charset="0"/>
              </a:rPr>
              <a:t>© </a:t>
            </a:r>
            <a:r>
              <a:rPr lang="de-AT" sz="900" dirty="0" err="1">
                <a:latin typeface="Calibri" panose="020F0502020204030204" pitchFamily="34" charset="0"/>
              </a:rPr>
              <a:t>moodboard</a:t>
            </a:r>
            <a:r>
              <a:rPr lang="de-AT" sz="900" dirty="0">
                <a:latin typeface="Calibri" panose="020F0502020204030204" pitchFamily="34" charset="0"/>
              </a:rPr>
              <a:t> / </a:t>
            </a:r>
            <a:r>
              <a:rPr lang="de-AT" sz="900" dirty="0" err="1">
                <a:latin typeface="Calibri" panose="020F0502020204030204" pitchFamily="34" charset="0"/>
              </a:rPr>
              <a:t>Thinkstock</a:t>
            </a:r>
            <a:endParaRPr lang="de-AT" sz="900" dirty="0">
              <a:latin typeface="Calibri" panose="020F050202020403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009105" y="4224472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latin typeface="Calibri" panose="020F0502020204030204" pitchFamily="34" charset="0"/>
              </a:rPr>
              <a:t>© Nihat Dursun / iStockphoto.com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D25CD7FC-5C95-4977-82C9-A026E9B67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3152" y="6216496"/>
            <a:ext cx="6696744" cy="504056"/>
          </a:xfrm>
        </p:spPr>
        <p:txBody>
          <a:bodyPr/>
          <a:lstStyle/>
          <a:p>
            <a:r>
              <a:rPr lang="de-DE" sz="900" dirty="0"/>
              <a:t>© Österreichischer Bundesverlag Schulbuch GmbH &amp; Co. KG, Wien 2019 | www.oebv.at | zielsicher AWL </a:t>
            </a:r>
            <a:endParaRPr lang="de-AT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2CD8C25-CD99-4D99-A6F7-53F55927E14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25"/>
          <a:stretch/>
        </p:blipFill>
        <p:spPr bwMode="auto">
          <a:xfrm>
            <a:off x="0" y="0"/>
            <a:ext cx="9144000" cy="2924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32048" y="184482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de-AT" b="1" dirty="0"/>
              <a:t>	</a:t>
            </a:r>
          </a:p>
          <a:p>
            <a:pPr>
              <a:buNone/>
            </a:pPr>
            <a:r>
              <a:rPr lang="de-AT" b="1" dirty="0"/>
              <a:t>	Geldwert</a:t>
            </a:r>
            <a:r>
              <a:rPr lang="de-AT" dirty="0"/>
              <a:t> ist jener Wert in Geld, mit dem man Güter oder Dienstleistungen erwerben kann; Kaufkraft.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82352" y="1133527"/>
            <a:ext cx="8229600" cy="1143000"/>
          </a:xfrm>
        </p:spPr>
        <p:txBody>
          <a:bodyPr/>
          <a:lstStyle/>
          <a:p>
            <a:r>
              <a:rPr lang="de-AT" dirty="0"/>
              <a:t>  Definitionen</a:t>
            </a:r>
          </a:p>
        </p:txBody>
      </p:sp>
      <p:pic>
        <p:nvPicPr>
          <p:cNvPr id="4098" name="Picture 2" descr="C:\Users\aushilfe.vsnms\Downloads\Fotolia_53263131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011" y="3247603"/>
            <a:ext cx="2376264" cy="237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 descr="C:\Users\aushilfe.vsnms\Downloads\Fotolia_9631617_L (1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878" y="3742928"/>
            <a:ext cx="1448883" cy="19047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1826973" y="5734864"/>
            <a:ext cx="15867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latin typeface="Calibri" panose="020F0502020204030204" pitchFamily="34" charset="0"/>
              </a:rPr>
              <a:t>© Digitalpress-Fotolia.com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292080" y="5698929"/>
            <a:ext cx="2232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latin typeface="Calibri" panose="020F0502020204030204" pitchFamily="34" charset="0"/>
              </a:rPr>
              <a:t>© </a:t>
            </a:r>
            <a:r>
              <a:rPr lang="de-AT" sz="900" dirty="0" err="1">
                <a:latin typeface="Calibri" panose="020F0502020204030204" pitchFamily="34" charset="0"/>
              </a:rPr>
              <a:t>jogyx</a:t>
            </a:r>
            <a:r>
              <a:rPr lang="de-AT" sz="900" dirty="0">
                <a:latin typeface="Calibri" panose="020F0502020204030204" pitchFamily="34" charset="0"/>
              </a:rPr>
              <a:t> / Fotolia.com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55A7F4CF-0BEA-4581-96E3-6C8BF6627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3152" y="6216496"/>
            <a:ext cx="6696744" cy="504056"/>
          </a:xfrm>
        </p:spPr>
        <p:txBody>
          <a:bodyPr/>
          <a:lstStyle/>
          <a:p>
            <a:r>
              <a:rPr lang="de-DE" sz="900" dirty="0"/>
              <a:t>© Österreichischer Bundesverlag Schulbuch GmbH &amp; Co. KG, Wien 2019 | www.oebv.at | zielsicher AWL </a:t>
            </a:r>
            <a:endParaRPr lang="de-AT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8FCD17A3-D581-4A88-B5D6-94DA1BFFF64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25"/>
          <a:stretch/>
        </p:blipFill>
        <p:spPr bwMode="auto">
          <a:xfrm>
            <a:off x="0" y="0"/>
            <a:ext cx="9144000" cy="2924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39552" y="2194589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de-AT" b="1" dirty="0"/>
              <a:t>	Geldwertstabilität = </a:t>
            </a:r>
            <a:r>
              <a:rPr lang="de-AT" dirty="0"/>
              <a:t>Erhalt der Kaufkraft</a:t>
            </a:r>
          </a:p>
          <a:p>
            <a:endParaRPr lang="de-AT" dirty="0"/>
          </a:p>
          <a:p>
            <a:endParaRPr lang="de-AT" dirty="0"/>
          </a:p>
          <a:p>
            <a:pPr lvl="8"/>
            <a:endParaRPr lang="de-AT" dirty="0"/>
          </a:p>
          <a:p>
            <a:pPr lvl="8"/>
            <a:r>
              <a:rPr lang="de-AT" dirty="0"/>
              <a:t>                   </a:t>
            </a:r>
            <a:r>
              <a:rPr lang="de-AT" sz="4000" b="1" dirty="0"/>
              <a:t>=</a:t>
            </a:r>
          </a:p>
          <a:p>
            <a:pPr lvl="8"/>
            <a:endParaRPr lang="de-AT" sz="800" b="1" dirty="0">
              <a:latin typeface="Calibri" panose="020F0502020204030204" pitchFamily="34" charset="0"/>
            </a:endParaRPr>
          </a:p>
          <a:p>
            <a:pPr marL="2057400" lvl="8" indent="0">
              <a:buNone/>
            </a:pPr>
            <a:endParaRPr lang="de-AT" sz="800" b="1" dirty="0">
              <a:latin typeface="Calibri" panose="020F050202020403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00296" y="1184305"/>
            <a:ext cx="8229600" cy="1143000"/>
          </a:xfrm>
        </p:spPr>
        <p:txBody>
          <a:bodyPr/>
          <a:lstStyle/>
          <a:p>
            <a:r>
              <a:rPr lang="de-AT" dirty="0"/>
              <a:t>Definitionen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055167" y="5169093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            1955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015096" y="51573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            2000</a:t>
            </a:r>
          </a:p>
        </p:txBody>
      </p:sp>
      <p:pic>
        <p:nvPicPr>
          <p:cNvPr id="10" name="Grafik 9" descr="C:\Users\aushilfe.vsnms\Downloads\ThinkstockPhotos-1269864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678" y="2729245"/>
            <a:ext cx="1440160" cy="212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rafik 20" descr="C:\Users\aushilfe.vsnms\Downloads\ThinkstockPhotos-1269864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970" y="2834085"/>
            <a:ext cx="1440160" cy="20527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1520678" y="4751527"/>
            <a:ext cx="19563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latin typeface="Calibri" panose="020F0502020204030204" pitchFamily="34" charset="0"/>
              </a:rPr>
              <a:t>© </a:t>
            </a:r>
            <a:r>
              <a:rPr lang="de-AT" sz="900" dirty="0" err="1">
                <a:latin typeface="Calibri" panose="020F0502020204030204" pitchFamily="34" charset="0"/>
              </a:rPr>
              <a:t>Zoonar</a:t>
            </a:r>
            <a:r>
              <a:rPr lang="de-AT" sz="900" dirty="0">
                <a:latin typeface="Calibri" panose="020F0502020204030204" pitchFamily="34" charset="0"/>
              </a:rPr>
              <a:t> RF / </a:t>
            </a:r>
            <a:r>
              <a:rPr lang="de-AT" sz="900" dirty="0" err="1">
                <a:latin typeface="Calibri" panose="020F0502020204030204" pitchFamily="34" charset="0"/>
              </a:rPr>
              <a:t>Thinkstock</a:t>
            </a:r>
            <a:endParaRPr lang="de-AT" sz="900" dirty="0">
              <a:latin typeface="Calibri" panose="020F050202020403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567868" y="4751527"/>
            <a:ext cx="1938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latin typeface="Calibri" panose="020F0502020204030204" pitchFamily="34" charset="0"/>
              </a:rPr>
              <a:t>© </a:t>
            </a:r>
            <a:r>
              <a:rPr lang="de-AT" sz="900" dirty="0" err="1">
                <a:latin typeface="Calibri" panose="020F0502020204030204" pitchFamily="34" charset="0"/>
              </a:rPr>
              <a:t>Zoonar</a:t>
            </a:r>
            <a:r>
              <a:rPr lang="de-AT" sz="900" dirty="0">
                <a:latin typeface="Calibri" panose="020F0502020204030204" pitchFamily="34" charset="0"/>
              </a:rPr>
              <a:t> RF / </a:t>
            </a:r>
            <a:r>
              <a:rPr lang="de-AT" sz="900" dirty="0" err="1">
                <a:latin typeface="Calibri" panose="020F0502020204030204" pitchFamily="34" charset="0"/>
              </a:rPr>
              <a:t>Thinkstock</a:t>
            </a:r>
            <a:endParaRPr lang="de-AT" sz="900" dirty="0">
              <a:latin typeface="Calibri" panose="020F0502020204030204" pitchFamily="34" charset="0"/>
            </a:endParaRPr>
          </a:p>
          <a:p>
            <a:endParaRPr lang="de-AT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C6A3B1C8-BCEB-4D78-B541-4DB4B256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3152" y="6216496"/>
            <a:ext cx="6696744" cy="504056"/>
          </a:xfrm>
        </p:spPr>
        <p:txBody>
          <a:bodyPr/>
          <a:lstStyle/>
          <a:p>
            <a:r>
              <a:rPr lang="de-DE" sz="900" dirty="0"/>
              <a:t>© Österreichischer Bundesverlag Schulbuch GmbH &amp; Co. KG, Wien 2019 | www.oebv.at | zielsicher AWL </a:t>
            </a:r>
            <a:endParaRPr lang="de-AT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456733C-366D-4945-AFFD-62517FFE552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25"/>
          <a:stretch/>
        </p:blipFill>
        <p:spPr bwMode="auto">
          <a:xfrm>
            <a:off x="0" y="0"/>
            <a:ext cx="9144000" cy="2924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de-AT" b="1" dirty="0"/>
              <a:t>Ein stabiler Geldwert </a:t>
            </a:r>
            <a:r>
              <a:rPr lang="de-AT" dirty="0"/>
              <a:t>bewirkt:</a:t>
            </a:r>
          </a:p>
          <a:p>
            <a:pPr marL="109728" indent="0">
              <a:buNone/>
            </a:pPr>
            <a:endParaRPr lang="de-AT" sz="1500" dirty="0"/>
          </a:p>
          <a:p>
            <a:pPr lvl="0"/>
            <a:r>
              <a:rPr lang="de-AT" dirty="0"/>
              <a:t>den Erhalt der Kaufkraft</a:t>
            </a:r>
          </a:p>
          <a:p>
            <a:pPr lvl="0"/>
            <a:r>
              <a:rPr lang="de-AT" dirty="0"/>
              <a:t>einen Schutz für die Sparerin bzw. den Sparer</a:t>
            </a:r>
          </a:p>
          <a:p>
            <a:pPr lvl="0"/>
            <a:r>
              <a:rPr lang="de-AT" dirty="0"/>
              <a:t>eine Erleichterung der finanziellen Planung</a:t>
            </a:r>
          </a:p>
          <a:p>
            <a:pPr lvl="0"/>
            <a:r>
              <a:rPr lang="de-AT" dirty="0"/>
              <a:t>eine Förderung des Wirtschaftswachstums</a:t>
            </a:r>
          </a:p>
          <a:p>
            <a:endParaRPr lang="de-AT" dirty="0"/>
          </a:p>
          <a:p>
            <a:pPr lvl="8">
              <a:buNone/>
            </a:pPr>
            <a:endParaRPr lang="de-AT" sz="4000" b="1" dirty="0"/>
          </a:p>
          <a:p>
            <a:pPr lvl="8"/>
            <a:endParaRPr lang="de-AT" sz="4000" b="1" dirty="0"/>
          </a:p>
          <a:p>
            <a:pPr lvl="8"/>
            <a:endParaRPr lang="de-AT" sz="4000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29600" cy="1143000"/>
          </a:xfrm>
        </p:spPr>
        <p:txBody>
          <a:bodyPr/>
          <a:lstStyle/>
          <a:p>
            <a:r>
              <a:rPr lang="de-AT" dirty="0"/>
              <a:t>Definitionen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07BC99A-8EF5-4F5C-A511-5C0AF7F6B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3152" y="6216496"/>
            <a:ext cx="6696744" cy="504056"/>
          </a:xfrm>
        </p:spPr>
        <p:txBody>
          <a:bodyPr/>
          <a:lstStyle/>
          <a:p>
            <a:r>
              <a:rPr lang="de-DE" sz="900" dirty="0"/>
              <a:t>© Österreichischer Bundesverlag Schulbuch GmbH &amp; Co. KG, Wien 2019 | www.oebv.at | zielsicher AWL </a:t>
            </a:r>
            <a:endParaRPr lang="de-AT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401B167-0553-4B52-969D-9D6D3A39DA4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25"/>
          <a:stretch/>
        </p:blipFill>
        <p:spPr bwMode="auto">
          <a:xfrm>
            <a:off x="0" y="0"/>
            <a:ext cx="9144000" cy="2924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552" y="1358106"/>
            <a:ext cx="8229600" cy="1143000"/>
          </a:xfrm>
        </p:spPr>
        <p:txBody>
          <a:bodyPr/>
          <a:lstStyle/>
          <a:p>
            <a:r>
              <a:rPr lang="de-AT" dirty="0"/>
              <a:t>Entwicklung der Kaufkraft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39552" y="2468221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Industriearbeiterin bzw. Industriearbeiter mit durchschnittlichem Monatslohn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533171"/>
              </p:ext>
            </p:extLst>
          </p:nvPr>
        </p:nvGraphicFramePr>
        <p:xfrm>
          <a:off x="539552" y="3706811"/>
          <a:ext cx="9375308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Dokument" r:id="rId4" imgW="5910177" imgH="1016525" progId="Word.Document.12">
                  <p:embed/>
                </p:oleObj>
              </mc:Choice>
              <mc:Fallback>
                <p:oleObj name="Dokument" r:id="rId4" imgW="5910177" imgH="1016525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706811"/>
                        <a:ext cx="9375308" cy="18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B542B709-1DD9-4FE3-A616-36F10BB0B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3152" y="6216496"/>
            <a:ext cx="6696744" cy="504056"/>
          </a:xfrm>
        </p:spPr>
        <p:txBody>
          <a:bodyPr/>
          <a:lstStyle/>
          <a:p>
            <a:r>
              <a:rPr lang="de-DE" sz="900" dirty="0"/>
              <a:t>© Österreichischer Bundesverlag Schulbuch GmbH &amp; Co. KG, Wien 2019 | www.oebv.at | zielsicher AWL </a:t>
            </a:r>
            <a:endParaRPr lang="de-AT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3235DD9A-6B2A-44C1-BFA0-3104F5C94E5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25"/>
          <a:stretch/>
        </p:blipFill>
        <p:spPr bwMode="auto">
          <a:xfrm>
            <a:off x="0" y="0"/>
            <a:ext cx="9144000" cy="2924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74617" y="1197627"/>
            <a:ext cx="8229600" cy="1143000"/>
          </a:xfrm>
        </p:spPr>
        <p:txBody>
          <a:bodyPr/>
          <a:lstStyle/>
          <a:p>
            <a:r>
              <a:rPr lang="de-AT" dirty="0"/>
              <a:t>Innere Geldwertstabilität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36535" y="2341699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… ist eine Aufgabe des Staates, um die Kaufkraft  innerhalb eines Staates zu erhalten.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83568" y="3310674"/>
            <a:ext cx="77048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/>
              <a:t>Inflation, Geldentwertung:</a:t>
            </a:r>
            <a:r>
              <a:rPr lang="de-AT" sz="2800" dirty="0"/>
              <a:t> </a:t>
            </a:r>
          </a:p>
          <a:p>
            <a:endParaRPr lang="de-AT" sz="2800" dirty="0"/>
          </a:p>
          <a:p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2734384" y="42733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+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731843" y="428794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=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659591" y="5252946"/>
            <a:ext cx="7685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Preisniveau steigt	Löhne/Gehälter		Kaufkraft sinkt</a:t>
            </a:r>
          </a:p>
          <a:p>
            <a:r>
              <a:rPr lang="de-AT" dirty="0"/>
              <a:t>			bleiben gleich		</a:t>
            </a:r>
          </a:p>
        </p:txBody>
      </p:sp>
      <p:pic>
        <p:nvPicPr>
          <p:cNvPr id="12" name="Grafik 11" descr="C:\Users\aushilfe.vsnms\Downloads\Fotolia_18709503_M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03" y="3952870"/>
            <a:ext cx="1358265" cy="935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fik 12" descr="C:\Users\aushilfe.vsnms\Downloads\ThinkstockPhotos-538491232 (1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43" y="3943975"/>
            <a:ext cx="1660525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13" descr="C:\Users\aushilfe.vsnms\Downloads\Fotolia_40227392_M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9" t="50748" r="38833" b="14069"/>
          <a:stretch/>
        </p:blipFill>
        <p:spPr bwMode="auto">
          <a:xfrm>
            <a:off x="6629558" y="3736311"/>
            <a:ext cx="906780" cy="1206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99817" y="4912605"/>
            <a:ext cx="15224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latin typeface="Calibri" panose="020F0502020204030204" pitchFamily="34" charset="0"/>
              </a:rPr>
              <a:t>© Friedberg  / Fotolia.com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757931" y="4912605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latin typeface="Calibri" panose="020F0502020204030204" pitchFamily="34" charset="0"/>
              </a:rPr>
              <a:t>© </a:t>
            </a:r>
            <a:r>
              <a:rPr lang="de-AT" sz="900" dirty="0" err="1">
                <a:latin typeface="Calibri" panose="020F0502020204030204" pitchFamily="34" charset="0"/>
              </a:rPr>
              <a:t>gmaydos</a:t>
            </a:r>
            <a:r>
              <a:rPr lang="de-AT" sz="900" dirty="0">
                <a:latin typeface="Calibri" panose="020F0502020204030204" pitchFamily="34" charset="0"/>
              </a:rPr>
              <a:t> / </a:t>
            </a:r>
            <a:r>
              <a:rPr lang="de-AT" sz="900" dirty="0" err="1">
                <a:latin typeface="Calibri" panose="020F0502020204030204" pitchFamily="34" charset="0"/>
              </a:rPr>
              <a:t>Thinkstock</a:t>
            </a:r>
            <a:endParaRPr lang="de-AT" sz="900" dirty="0">
              <a:latin typeface="Calibri" panose="020F050202020403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326273" y="4923878"/>
            <a:ext cx="20855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latin typeface="Calibri" panose="020F0502020204030204" pitchFamily="34" charset="0"/>
              </a:rPr>
              <a:t>© </a:t>
            </a:r>
            <a:r>
              <a:rPr lang="de-AT" sz="900" dirty="0" err="1">
                <a:latin typeface="Calibri" panose="020F0502020204030204" pitchFamily="34" charset="0"/>
              </a:rPr>
              <a:t>ehrenberg</a:t>
            </a:r>
            <a:r>
              <a:rPr lang="de-AT" sz="900" dirty="0">
                <a:latin typeface="Calibri" panose="020F0502020204030204" pitchFamily="34" charset="0"/>
              </a:rPr>
              <a:t> – </a:t>
            </a:r>
            <a:r>
              <a:rPr lang="de-AT" sz="900" dirty="0" err="1">
                <a:latin typeface="Calibri" panose="020F0502020204030204" pitchFamily="34" charset="0"/>
              </a:rPr>
              <a:t>bilder</a:t>
            </a:r>
            <a:r>
              <a:rPr lang="de-AT" sz="900" dirty="0">
                <a:latin typeface="Calibri" panose="020F0502020204030204" pitchFamily="34" charset="0"/>
              </a:rPr>
              <a:t> / Fotolia.com</a:t>
            </a:r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D31C1514-D55D-4B9C-B4C6-999134B3C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3152" y="6216496"/>
            <a:ext cx="6696744" cy="504056"/>
          </a:xfrm>
        </p:spPr>
        <p:txBody>
          <a:bodyPr/>
          <a:lstStyle/>
          <a:p>
            <a:r>
              <a:rPr lang="de-DE" sz="900" dirty="0"/>
              <a:t>© Österreichischer Bundesverlag Schulbuch GmbH &amp; Co. KG, Wien 2019 | www.oebv.at | zielsicher AWL </a:t>
            </a:r>
            <a:endParaRPr lang="de-AT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66807E82-FFB7-4383-987C-88898BC712F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25"/>
          <a:stretch/>
        </p:blipFill>
        <p:spPr bwMode="auto">
          <a:xfrm>
            <a:off x="0" y="0"/>
            <a:ext cx="9144000" cy="2924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36352" y="1345435"/>
            <a:ext cx="8229600" cy="1143000"/>
          </a:xfrm>
        </p:spPr>
        <p:txBody>
          <a:bodyPr/>
          <a:lstStyle/>
          <a:p>
            <a:r>
              <a:rPr lang="de-AT" dirty="0"/>
              <a:t>Innere Geldwertstabilität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83568" y="2432101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… ist eine Aufgabe des Staates, um die Kaufkraft innerhalb eines Staates zu erhalten.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83568" y="3387571"/>
            <a:ext cx="77048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/>
              <a:t>Deflation:</a:t>
            </a:r>
            <a:r>
              <a:rPr lang="de-AT" sz="2800" dirty="0"/>
              <a:t> </a:t>
            </a:r>
          </a:p>
          <a:p>
            <a:endParaRPr lang="de-AT" sz="2800" dirty="0"/>
          </a:p>
          <a:p>
            <a:endParaRPr lang="de-AT" dirty="0"/>
          </a:p>
        </p:txBody>
      </p:sp>
      <p:sp>
        <p:nvSpPr>
          <p:cNvPr id="38" name="Textfeld 37"/>
          <p:cNvSpPr txBox="1"/>
          <p:nvPr/>
        </p:nvSpPr>
        <p:spPr>
          <a:xfrm>
            <a:off x="736352" y="546436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Preisniveau sinkt über einen längeren Zeitraum</a:t>
            </a:r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1475656" y="4102668"/>
            <a:ext cx="6120680" cy="936104"/>
          </a:xfrm>
          <a:prstGeom prst="straightConnector1">
            <a:avLst/>
          </a:prstGeom>
          <a:ln w="174625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89BB8BAB-6044-448E-A904-0F4E53A66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3152" y="6216496"/>
            <a:ext cx="6696744" cy="504056"/>
          </a:xfrm>
        </p:spPr>
        <p:txBody>
          <a:bodyPr/>
          <a:lstStyle/>
          <a:p>
            <a:r>
              <a:rPr lang="de-DE" sz="900" dirty="0"/>
              <a:t>© Österreichischer Bundesverlag Schulbuch GmbH &amp; Co. KG, Wien 2019 | www.oebv.at | zielsicher AWL </a:t>
            </a:r>
            <a:endParaRPr lang="de-AT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2A199D5-0BAD-46E2-8C37-CF37464C1F0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25"/>
          <a:stretch/>
        </p:blipFill>
        <p:spPr bwMode="auto">
          <a:xfrm>
            <a:off x="0" y="0"/>
            <a:ext cx="9144000" cy="2924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929050"/>
            <a:ext cx="8229600" cy="1143000"/>
          </a:xfrm>
        </p:spPr>
        <p:txBody>
          <a:bodyPr/>
          <a:lstStyle/>
          <a:p>
            <a:r>
              <a:rPr lang="de-AT" dirty="0"/>
              <a:t>Verbraucherpreisindex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62824" y="2497637"/>
            <a:ext cx="26642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/>
              <a:t>ca. 800 verschiedene Produkte aus verschiedenen Produktgruppen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980776" y="1928250"/>
            <a:ext cx="3600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AT" sz="2000" b="1" dirty="0"/>
              <a:t>Warengruppen</a:t>
            </a:r>
            <a:r>
              <a:rPr lang="de-AT" sz="2000" dirty="0"/>
              <a:t>:</a:t>
            </a:r>
          </a:p>
          <a:p>
            <a:pPr lvl="0">
              <a:buFont typeface="Wingdings" pitchFamily="2" charset="2"/>
              <a:buChar char="§"/>
            </a:pPr>
            <a:r>
              <a:rPr lang="de-AT" sz="2000" dirty="0"/>
              <a:t> Lebensmittel</a:t>
            </a:r>
          </a:p>
          <a:p>
            <a:pPr lvl="0">
              <a:buFont typeface="Wingdings" pitchFamily="2" charset="2"/>
              <a:buChar char="§"/>
            </a:pPr>
            <a:r>
              <a:rPr lang="de-AT" sz="2000" dirty="0"/>
              <a:t> </a:t>
            </a:r>
            <a:r>
              <a:rPr lang="de-AT" sz="2000" dirty="0" err="1"/>
              <a:t>alkohol</a:t>
            </a:r>
            <a:r>
              <a:rPr lang="de-AT" sz="2000" dirty="0"/>
              <a:t>. Getränke, Tabak</a:t>
            </a:r>
          </a:p>
          <a:p>
            <a:pPr lvl="0">
              <a:buFont typeface="Wingdings" pitchFamily="2" charset="2"/>
              <a:buChar char="§"/>
            </a:pPr>
            <a:r>
              <a:rPr lang="de-AT" sz="2000" dirty="0"/>
              <a:t> Bekleidung</a:t>
            </a:r>
          </a:p>
          <a:p>
            <a:pPr lvl="0">
              <a:buFont typeface="Wingdings" pitchFamily="2" charset="2"/>
              <a:buChar char="§"/>
            </a:pPr>
            <a:r>
              <a:rPr lang="de-AT" sz="2000" dirty="0"/>
              <a:t> Wohnung</a:t>
            </a:r>
          </a:p>
          <a:p>
            <a:pPr lvl="0">
              <a:buFont typeface="Wingdings" pitchFamily="2" charset="2"/>
              <a:buChar char="§"/>
            </a:pPr>
            <a:r>
              <a:rPr lang="de-AT" sz="2000" dirty="0"/>
              <a:t> Hausrat</a:t>
            </a:r>
          </a:p>
          <a:p>
            <a:pPr lvl="0">
              <a:buFont typeface="Wingdings" pitchFamily="2" charset="2"/>
              <a:buChar char="§"/>
            </a:pPr>
            <a:r>
              <a:rPr lang="de-AT" sz="2000" dirty="0"/>
              <a:t> Gesundheitspflege</a:t>
            </a:r>
          </a:p>
          <a:p>
            <a:pPr lvl="0">
              <a:buFont typeface="Wingdings" pitchFamily="2" charset="2"/>
              <a:buChar char="§"/>
            </a:pPr>
            <a:r>
              <a:rPr lang="de-AT" sz="2000" dirty="0"/>
              <a:t> Verkehr</a:t>
            </a:r>
          </a:p>
          <a:p>
            <a:pPr lvl="0">
              <a:buFont typeface="Wingdings" pitchFamily="2" charset="2"/>
              <a:buChar char="§"/>
            </a:pPr>
            <a:r>
              <a:rPr lang="de-AT" sz="2000" dirty="0"/>
              <a:t> Nachrichtenübermittlung</a:t>
            </a:r>
          </a:p>
          <a:p>
            <a:pPr lvl="0">
              <a:buFont typeface="Wingdings" pitchFamily="2" charset="2"/>
              <a:buChar char="§"/>
            </a:pPr>
            <a:r>
              <a:rPr lang="de-AT" sz="2000" dirty="0"/>
              <a:t> Freizeit und Kultur</a:t>
            </a:r>
          </a:p>
          <a:p>
            <a:pPr lvl="0">
              <a:buFont typeface="Wingdings" pitchFamily="2" charset="2"/>
              <a:buChar char="§"/>
            </a:pPr>
            <a:r>
              <a:rPr lang="de-AT" sz="2000" dirty="0"/>
              <a:t> Erziehung und Unterricht</a:t>
            </a:r>
          </a:p>
          <a:p>
            <a:pPr lvl="0">
              <a:buFont typeface="Wingdings" pitchFamily="2" charset="2"/>
              <a:buChar char="§"/>
            </a:pPr>
            <a:r>
              <a:rPr lang="de-AT" sz="2000" dirty="0"/>
              <a:t> Restaurants und Hotels</a:t>
            </a:r>
          </a:p>
          <a:p>
            <a:pPr>
              <a:buFont typeface="Wingdings" pitchFamily="2" charset="2"/>
              <a:buChar char="§"/>
            </a:pPr>
            <a:r>
              <a:rPr lang="de-AT" sz="2000" dirty="0"/>
              <a:t> verschiedene Waren und</a:t>
            </a:r>
          </a:p>
          <a:p>
            <a:r>
              <a:rPr lang="de-AT" sz="2000" dirty="0"/>
              <a:t>  Dienstleistungen</a:t>
            </a:r>
          </a:p>
        </p:txBody>
      </p:sp>
      <p:pic>
        <p:nvPicPr>
          <p:cNvPr id="18" name="Grafik 17" descr="C:\Users\aushilfe.vsnms\Downloads\Fotolia_9631617_L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692" y="3087889"/>
            <a:ext cx="1877432" cy="23724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/>
          <p:cNvSpPr txBox="1"/>
          <p:nvPr/>
        </p:nvSpPr>
        <p:spPr>
          <a:xfrm>
            <a:off x="2818084" y="5575589"/>
            <a:ext cx="18054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latin typeface="Calibri" panose="020F0502020204030204" pitchFamily="34" charset="0"/>
              </a:rPr>
              <a:t>© Digitalpress-Fotolia.com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92241F27-2A72-4CA2-99CC-40E2C290C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3152" y="6216496"/>
            <a:ext cx="6696744" cy="504056"/>
          </a:xfrm>
        </p:spPr>
        <p:txBody>
          <a:bodyPr/>
          <a:lstStyle/>
          <a:p>
            <a:r>
              <a:rPr lang="de-DE" sz="900" dirty="0"/>
              <a:t>© Österreichischer Bundesverlag Schulbuch GmbH &amp; Co. KG, Wien 2019 | www.oebv.at | zielsicher AWL </a:t>
            </a:r>
            <a:endParaRPr lang="de-AT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8E504F3-27E4-44B0-9C94-2ECE98E385E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25"/>
          <a:stretch/>
        </p:blipFill>
        <p:spPr bwMode="auto">
          <a:xfrm>
            <a:off x="0" y="0"/>
            <a:ext cx="9144000" cy="2924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049965"/>
            <a:ext cx="8229600" cy="1143000"/>
          </a:xfrm>
        </p:spPr>
        <p:txBody>
          <a:bodyPr/>
          <a:lstStyle/>
          <a:p>
            <a:r>
              <a:rPr lang="de-AT" dirty="0"/>
              <a:t>Verbraucherpreisindex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72110" y="403048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Aufzeichnungen über Einkäufe und Dienstleistungen</a:t>
            </a:r>
          </a:p>
        </p:txBody>
      </p:sp>
      <p:sp>
        <p:nvSpPr>
          <p:cNvPr id="7" name="Pfeil nach rechts 6"/>
          <p:cNvSpPr/>
          <p:nvPr/>
        </p:nvSpPr>
        <p:spPr>
          <a:xfrm>
            <a:off x="3532640" y="2794778"/>
            <a:ext cx="122413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/>
          <p:cNvSpPr txBox="1"/>
          <p:nvPr/>
        </p:nvSpPr>
        <p:spPr>
          <a:xfrm>
            <a:off x="4378080" y="400403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Ermittlung eines Warenkorbs (gilt für fünf Jahre)</a:t>
            </a:r>
          </a:p>
        </p:txBody>
      </p:sp>
      <p:sp>
        <p:nvSpPr>
          <p:cNvPr id="10" name="Pfeil nach unten 9"/>
          <p:cNvSpPr/>
          <p:nvPr/>
        </p:nvSpPr>
        <p:spPr>
          <a:xfrm rot="1749365">
            <a:off x="7486790" y="3994358"/>
            <a:ext cx="591312" cy="1452709"/>
          </a:xfrm>
          <a:prstGeom prst="downArrow">
            <a:avLst>
              <a:gd name="adj1" fmla="val 50000"/>
              <a:gd name="adj2" fmla="val 744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Textfeld 11"/>
          <p:cNvSpPr txBox="1"/>
          <p:nvPr/>
        </p:nvSpPr>
        <p:spPr>
          <a:xfrm>
            <a:off x="457200" y="507905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Ermittlung der Preise</a:t>
            </a:r>
          </a:p>
        </p:txBody>
      </p:sp>
      <p:sp>
        <p:nvSpPr>
          <p:cNvPr id="13" name="Pfeil nach rechts 12"/>
          <p:cNvSpPr/>
          <p:nvPr/>
        </p:nvSpPr>
        <p:spPr>
          <a:xfrm>
            <a:off x="6948264" y="5661248"/>
            <a:ext cx="122413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5" name="Inhaltsplatzhalter 14" descr="C:\Users\aushilfe.vsnms\Downloads\153560527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0316" y="1916633"/>
            <a:ext cx="2646583" cy="162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 descr="C:\Users\aushilfe.vsnms\Downloads\Fotolia_9631617_L (1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058" y="2150731"/>
            <a:ext cx="1008455" cy="1339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rafik 16" descr="C:\Users\aushilfe.vsnms\Downloads\ThinkstockPhotos-12698641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720" y="4679112"/>
            <a:ext cx="1082990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/>
          <p:cNvSpPr txBox="1"/>
          <p:nvPr/>
        </p:nvSpPr>
        <p:spPr>
          <a:xfrm>
            <a:off x="5760132" y="3494066"/>
            <a:ext cx="1800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latin typeface="Calibri" panose="020F0502020204030204" pitchFamily="34" charset="0"/>
              </a:rPr>
              <a:t>© Digitalpress-Fotolia.com</a:t>
            </a:r>
          </a:p>
          <a:p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935911" y="3530896"/>
            <a:ext cx="18353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latin typeface="Calibri" panose="020F0502020204030204" pitchFamily="34" charset="0"/>
              </a:rPr>
              <a:t>© </a:t>
            </a:r>
            <a:r>
              <a:rPr lang="de-AT" sz="900" dirty="0" err="1">
                <a:latin typeface="Calibri" panose="020F0502020204030204" pitchFamily="34" charset="0"/>
              </a:rPr>
              <a:t>ljupco</a:t>
            </a:r>
            <a:r>
              <a:rPr lang="de-AT" sz="900" dirty="0">
                <a:latin typeface="Calibri" panose="020F0502020204030204" pitchFamily="34" charset="0"/>
              </a:rPr>
              <a:t> / </a:t>
            </a:r>
            <a:r>
              <a:rPr lang="de-AT" sz="900" dirty="0" err="1">
                <a:latin typeface="Calibri" panose="020F0502020204030204" pitchFamily="34" charset="0"/>
              </a:rPr>
              <a:t>Thinkstock</a:t>
            </a:r>
            <a:endParaRPr lang="de-AT" sz="900" dirty="0">
              <a:latin typeface="Calibri" panose="020F050202020403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224051" y="5908202"/>
            <a:ext cx="17847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900" dirty="0">
                <a:latin typeface="Calibri" panose="020F0502020204030204" pitchFamily="34" charset="0"/>
              </a:rPr>
              <a:t>© </a:t>
            </a:r>
            <a:r>
              <a:rPr lang="de-AT" sz="900" dirty="0" err="1">
                <a:latin typeface="Calibri" panose="020F0502020204030204" pitchFamily="34" charset="0"/>
              </a:rPr>
              <a:t>Zoonar</a:t>
            </a:r>
            <a:r>
              <a:rPr lang="de-AT" sz="900" dirty="0">
                <a:latin typeface="Calibri" panose="020F0502020204030204" pitchFamily="34" charset="0"/>
              </a:rPr>
              <a:t> RF / </a:t>
            </a:r>
            <a:r>
              <a:rPr lang="de-AT" sz="900" dirty="0" err="1">
                <a:latin typeface="Calibri" panose="020F0502020204030204" pitchFamily="34" charset="0"/>
              </a:rPr>
              <a:t>Thinkstock</a:t>
            </a:r>
            <a:endParaRPr lang="de-AT" sz="900" dirty="0">
              <a:latin typeface="Calibri" panose="020F0502020204030204" pitchFamily="34" charset="0"/>
            </a:endParaRPr>
          </a:p>
          <a:p>
            <a:endParaRPr lang="de-AT" dirty="0"/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64CC738F-C378-4FE9-B223-5913104E8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3152" y="6216496"/>
            <a:ext cx="6696744" cy="504056"/>
          </a:xfrm>
        </p:spPr>
        <p:txBody>
          <a:bodyPr/>
          <a:lstStyle/>
          <a:p>
            <a:r>
              <a:rPr lang="de-DE" sz="900" dirty="0"/>
              <a:t>© Österreichischer Bundesverlag Schulbuch GmbH &amp; Co. KG, Wien 2019 | www.oebv.at | zielsicher AWL </a:t>
            </a:r>
            <a:endParaRPr lang="de-AT" sz="9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560</Words>
  <Application>Microsoft Office PowerPoint</Application>
  <PresentationFormat>Bildschirmpräsentation (4:3)</PresentationFormat>
  <Paragraphs>97</Paragraphs>
  <Slides>12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0" baseType="lpstr">
      <vt:lpstr>Calibri</vt:lpstr>
      <vt:lpstr>Lucida Sans Unicode</vt:lpstr>
      <vt:lpstr>Verdana</vt:lpstr>
      <vt:lpstr>Wingdings</vt:lpstr>
      <vt:lpstr>Wingdings 2</vt:lpstr>
      <vt:lpstr>Wingdings 3</vt:lpstr>
      <vt:lpstr>Deimos</vt:lpstr>
      <vt:lpstr>Dokument</vt:lpstr>
      <vt:lpstr>Geldwertstabilität</vt:lpstr>
      <vt:lpstr>  Definitionen</vt:lpstr>
      <vt:lpstr>Definitionen</vt:lpstr>
      <vt:lpstr>Definitionen</vt:lpstr>
      <vt:lpstr>Entwicklung der Kaufkraft</vt:lpstr>
      <vt:lpstr>Innere Geldwertstabilität</vt:lpstr>
      <vt:lpstr>Innere Geldwertstabilität</vt:lpstr>
      <vt:lpstr>Verbraucherpreisindex</vt:lpstr>
      <vt:lpstr>Verbraucherpreisindex</vt:lpstr>
      <vt:lpstr>Verbraucherpreisindex</vt:lpstr>
      <vt:lpstr>… und dann wäre noch</vt:lpstr>
      <vt:lpstr>… und dann wäre noch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Geldwertstabilität</dc:title>
  <dc:creator>Myself</dc:creator>
  <cp:lastModifiedBy>Stopper, Mag. Sonja</cp:lastModifiedBy>
  <cp:revision>53</cp:revision>
  <cp:lastPrinted>2019-04-12T06:53:10Z</cp:lastPrinted>
  <dcterms:created xsi:type="dcterms:W3CDTF">2011-10-14T14:16:40Z</dcterms:created>
  <dcterms:modified xsi:type="dcterms:W3CDTF">2019-04-12T07:04:16Z</dcterms:modified>
</cp:coreProperties>
</file>