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15.12.2023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Box 10">
            <a:extLst>
              <a:ext uri="{FF2B5EF4-FFF2-40B4-BE49-F238E27FC236}">
                <a16:creationId xmlns:a16="http://schemas.microsoft.com/office/drawing/2014/main" id="{60CFA816-4570-E530-99DC-124FEA090401}"/>
              </a:ext>
            </a:extLst>
          </p:cNvPr>
          <p:cNvSpPr txBox="1">
            <a:spLocks noChangeArrowheads="1"/>
          </p:cNvSpPr>
          <p:nvPr/>
        </p:nvSpPr>
        <p:spPr bwMode="auto">
          <a:xfrm>
            <a:off x="2170480" y="2776918"/>
            <a:ext cx="4175689" cy="18466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Voraussetzungen für die Industrielle Revolution</a:t>
            </a:r>
          </a:p>
        </p:txBody>
      </p:sp>
      <p:cxnSp>
        <p:nvCxnSpPr>
          <p:cNvPr id="4" name="Gerade Verbindung 4">
            <a:extLst>
              <a:ext uri="{FF2B5EF4-FFF2-40B4-BE49-F238E27FC236}">
                <a16:creationId xmlns:a16="http://schemas.microsoft.com/office/drawing/2014/main" id="{F3B50260-7B55-44BD-81FF-357F35B44C90}"/>
              </a:ext>
            </a:extLst>
          </p:cNvPr>
          <p:cNvCxnSpPr>
            <a:cxnSpLocks noChangeShapeType="1"/>
          </p:cNvCxnSpPr>
          <p:nvPr/>
        </p:nvCxnSpPr>
        <p:spPr bwMode="auto">
          <a:xfrm flipH="1" flipV="1">
            <a:off x="1439576" y="1040526"/>
            <a:ext cx="1836108" cy="1879029"/>
          </a:xfrm>
          <a:prstGeom prst="line">
            <a:avLst/>
          </a:prstGeom>
          <a:noFill/>
          <a:ln w="38100">
            <a:solidFill>
              <a:srgbClr val="FF6600"/>
            </a:solidFill>
            <a:round/>
            <a:headEnd/>
            <a:tailEnd/>
          </a:ln>
          <a:extLst>
            <a:ext uri="{909E8E84-426E-40DD-AFC4-6F175D3DCCD1}">
              <a14:hiddenFill xmlns:a14="http://schemas.microsoft.com/office/drawing/2010/main">
                <a:noFill/>
              </a14:hiddenFill>
            </a:ext>
          </a:extLst>
        </p:spPr>
      </p:cxnSp>
      <p:sp>
        <p:nvSpPr>
          <p:cNvPr id="5" name="Text Box 10">
            <a:extLst>
              <a:ext uri="{FF2B5EF4-FFF2-40B4-BE49-F238E27FC236}">
                <a16:creationId xmlns:a16="http://schemas.microsoft.com/office/drawing/2014/main" id="{126A7F71-33BD-43B8-15E6-7E644939C92E}"/>
              </a:ext>
            </a:extLst>
          </p:cNvPr>
          <p:cNvSpPr txBox="1">
            <a:spLocks noChangeArrowheads="1"/>
          </p:cNvSpPr>
          <p:nvPr/>
        </p:nvSpPr>
        <p:spPr bwMode="auto">
          <a:xfrm rot="2778628">
            <a:off x="827872" y="1519943"/>
            <a:ext cx="339725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Bevölkerungswachstum</a:t>
            </a:r>
          </a:p>
        </p:txBody>
      </p:sp>
      <p:cxnSp>
        <p:nvCxnSpPr>
          <p:cNvPr id="6" name="Gerade Verbindung 14">
            <a:extLst>
              <a:ext uri="{FF2B5EF4-FFF2-40B4-BE49-F238E27FC236}">
                <a16:creationId xmlns:a16="http://schemas.microsoft.com/office/drawing/2014/main" id="{336CB135-6B16-D23F-76A6-60B21B7076C8}"/>
              </a:ext>
            </a:extLst>
          </p:cNvPr>
          <p:cNvCxnSpPr>
            <a:cxnSpLocks noChangeShapeType="1"/>
          </p:cNvCxnSpPr>
          <p:nvPr/>
        </p:nvCxnSpPr>
        <p:spPr bwMode="auto">
          <a:xfrm flipV="1">
            <a:off x="1630658" y="2378917"/>
            <a:ext cx="1114425" cy="720725"/>
          </a:xfrm>
          <a:prstGeom prst="line">
            <a:avLst/>
          </a:prstGeom>
          <a:noFill/>
          <a:ln w="38100">
            <a:solidFill>
              <a:srgbClr val="FF6600"/>
            </a:solidFill>
            <a:round/>
            <a:headEnd/>
            <a:tailEnd/>
          </a:ln>
          <a:extLst>
            <a:ext uri="{909E8E84-426E-40DD-AFC4-6F175D3DCCD1}">
              <a14:hiddenFill xmlns:a14="http://schemas.microsoft.com/office/drawing/2010/main">
                <a:noFill/>
              </a14:hiddenFill>
            </a:ext>
          </a:extLst>
        </p:spPr>
      </p:cxnSp>
      <p:sp>
        <p:nvSpPr>
          <p:cNvPr id="7" name="Text Box 10">
            <a:extLst>
              <a:ext uri="{FF2B5EF4-FFF2-40B4-BE49-F238E27FC236}">
                <a16:creationId xmlns:a16="http://schemas.microsoft.com/office/drawing/2014/main" id="{EB816994-5CA6-D122-8196-DC028E81EF47}"/>
              </a:ext>
            </a:extLst>
          </p:cNvPr>
          <p:cNvSpPr txBox="1">
            <a:spLocks noChangeArrowheads="1"/>
          </p:cNvSpPr>
          <p:nvPr/>
        </p:nvSpPr>
        <p:spPr bwMode="auto">
          <a:xfrm rot="19681772">
            <a:off x="118943" y="1058866"/>
            <a:ext cx="130968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Hygiene</a:t>
            </a:r>
          </a:p>
        </p:txBody>
      </p:sp>
      <p:sp>
        <p:nvSpPr>
          <p:cNvPr id="8" name="Text Box 10">
            <a:extLst>
              <a:ext uri="{FF2B5EF4-FFF2-40B4-BE49-F238E27FC236}">
                <a16:creationId xmlns:a16="http://schemas.microsoft.com/office/drawing/2014/main" id="{02198655-4DD2-B02D-4289-10910CF2A9FB}"/>
              </a:ext>
            </a:extLst>
          </p:cNvPr>
          <p:cNvSpPr txBox="1">
            <a:spLocks noChangeArrowheads="1"/>
          </p:cNvSpPr>
          <p:nvPr/>
        </p:nvSpPr>
        <p:spPr bwMode="auto">
          <a:xfrm rot="19536110">
            <a:off x="84920" y="1434009"/>
            <a:ext cx="1985962"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400" dirty="0">
                <a:solidFill>
                  <a:srgbClr val="333333"/>
                </a:solidFill>
                <a:latin typeface="Calibri" panose="020F0502020204030204" pitchFamily="34" charset="0"/>
              </a:rPr>
              <a:t>bessere medizinische</a:t>
            </a:r>
          </a:p>
          <a:p>
            <a:pPr algn="ctr" eaLnBrk="1" hangingPunct="1"/>
            <a:r>
              <a:rPr lang="de-DE" altLang="de-DE" sz="2400" dirty="0">
                <a:solidFill>
                  <a:srgbClr val="333333"/>
                </a:solidFill>
                <a:latin typeface="Calibri" panose="020F0502020204030204" pitchFamily="34" charset="0"/>
              </a:rPr>
              <a:t>Versorgung</a:t>
            </a:r>
          </a:p>
        </p:txBody>
      </p:sp>
      <p:sp>
        <p:nvSpPr>
          <p:cNvPr id="9" name="Text Box 10">
            <a:extLst>
              <a:ext uri="{FF2B5EF4-FFF2-40B4-BE49-F238E27FC236}">
                <a16:creationId xmlns:a16="http://schemas.microsoft.com/office/drawing/2014/main" id="{D64067E5-3097-C772-3151-781CC302D095}"/>
              </a:ext>
            </a:extLst>
          </p:cNvPr>
          <p:cNvSpPr txBox="1">
            <a:spLocks noChangeArrowheads="1"/>
          </p:cNvSpPr>
          <p:nvPr/>
        </p:nvSpPr>
        <p:spPr bwMode="auto">
          <a:xfrm rot="19579020">
            <a:off x="457412" y="2657640"/>
            <a:ext cx="222553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Agrarrevolution</a:t>
            </a:r>
          </a:p>
        </p:txBody>
      </p:sp>
      <p:sp>
        <p:nvSpPr>
          <p:cNvPr id="10" name="Text Box 10">
            <a:extLst>
              <a:ext uri="{FF2B5EF4-FFF2-40B4-BE49-F238E27FC236}">
                <a16:creationId xmlns:a16="http://schemas.microsoft.com/office/drawing/2014/main" id="{38B0BE72-1228-D97B-FBDD-EC77EF056301}"/>
              </a:ext>
            </a:extLst>
          </p:cNvPr>
          <p:cNvSpPr txBox="1">
            <a:spLocks noChangeArrowheads="1"/>
          </p:cNvSpPr>
          <p:nvPr/>
        </p:nvSpPr>
        <p:spPr bwMode="auto">
          <a:xfrm rot="19552195">
            <a:off x="4781173" y="2198220"/>
            <a:ext cx="14827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Rohstoffe</a:t>
            </a:r>
          </a:p>
        </p:txBody>
      </p:sp>
      <p:sp>
        <p:nvSpPr>
          <p:cNvPr id="11" name="Text Box 10">
            <a:extLst>
              <a:ext uri="{FF2B5EF4-FFF2-40B4-BE49-F238E27FC236}">
                <a16:creationId xmlns:a16="http://schemas.microsoft.com/office/drawing/2014/main" id="{9D6BE5D7-55F1-3A3C-1FDD-2ACB5896FD6C}"/>
              </a:ext>
            </a:extLst>
          </p:cNvPr>
          <p:cNvSpPr txBox="1">
            <a:spLocks noChangeArrowheads="1"/>
          </p:cNvSpPr>
          <p:nvPr/>
        </p:nvSpPr>
        <p:spPr bwMode="auto">
          <a:xfrm rot="18181191">
            <a:off x="5836005" y="1296737"/>
            <a:ext cx="14827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eigene</a:t>
            </a:r>
          </a:p>
        </p:txBody>
      </p:sp>
      <p:sp>
        <p:nvSpPr>
          <p:cNvPr id="12" name="Text Box 10">
            <a:extLst>
              <a:ext uri="{FF2B5EF4-FFF2-40B4-BE49-F238E27FC236}">
                <a16:creationId xmlns:a16="http://schemas.microsoft.com/office/drawing/2014/main" id="{39D0347E-05C2-6702-DBFD-722AD2359723}"/>
              </a:ext>
            </a:extLst>
          </p:cNvPr>
          <p:cNvSpPr txBox="1">
            <a:spLocks noChangeArrowheads="1"/>
          </p:cNvSpPr>
          <p:nvPr/>
        </p:nvSpPr>
        <p:spPr bwMode="auto">
          <a:xfrm>
            <a:off x="6939910" y="1093201"/>
            <a:ext cx="992187"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Kohle</a:t>
            </a:r>
          </a:p>
        </p:txBody>
      </p:sp>
      <p:sp>
        <p:nvSpPr>
          <p:cNvPr id="13" name="Text Box 10">
            <a:extLst>
              <a:ext uri="{FF2B5EF4-FFF2-40B4-BE49-F238E27FC236}">
                <a16:creationId xmlns:a16="http://schemas.microsoft.com/office/drawing/2014/main" id="{2FD1D977-C5CE-A631-B890-00EEE2B54622}"/>
              </a:ext>
            </a:extLst>
          </p:cNvPr>
          <p:cNvSpPr txBox="1">
            <a:spLocks noChangeArrowheads="1"/>
          </p:cNvSpPr>
          <p:nvPr/>
        </p:nvSpPr>
        <p:spPr bwMode="auto">
          <a:xfrm>
            <a:off x="6732057" y="1465477"/>
            <a:ext cx="11271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Wasser</a:t>
            </a:r>
          </a:p>
        </p:txBody>
      </p:sp>
      <p:sp>
        <p:nvSpPr>
          <p:cNvPr id="14" name="Text Box 10">
            <a:extLst>
              <a:ext uri="{FF2B5EF4-FFF2-40B4-BE49-F238E27FC236}">
                <a16:creationId xmlns:a16="http://schemas.microsoft.com/office/drawing/2014/main" id="{4357E06F-8A81-08D6-04A9-4762A24CAA81}"/>
              </a:ext>
            </a:extLst>
          </p:cNvPr>
          <p:cNvSpPr txBox="1">
            <a:spLocks noChangeArrowheads="1"/>
          </p:cNvSpPr>
          <p:nvPr/>
        </p:nvSpPr>
        <p:spPr bwMode="auto">
          <a:xfrm rot="1614522">
            <a:off x="6698174" y="2420293"/>
            <a:ext cx="230346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aus Kolonien</a:t>
            </a:r>
          </a:p>
        </p:txBody>
      </p:sp>
      <p:sp>
        <p:nvSpPr>
          <p:cNvPr id="15" name="Text Box 10">
            <a:extLst>
              <a:ext uri="{FF2B5EF4-FFF2-40B4-BE49-F238E27FC236}">
                <a16:creationId xmlns:a16="http://schemas.microsoft.com/office/drawing/2014/main" id="{80375603-A851-BEEC-D272-790602EA7AC6}"/>
              </a:ext>
            </a:extLst>
          </p:cNvPr>
          <p:cNvSpPr txBox="1">
            <a:spLocks noChangeArrowheads="1"/>
          </p:cNvSpPr>
          <p:nvPr/>
        </p:nvSpPr>
        <p:spPr bwMode="auto">
          <a:xfrm rot="20027873">
            <a:off x="6385168" y="2700088"/>
            <a:ext cx="12954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Metalle</a:t>
            </a:r>
          </a:p>
        </p:txBody>
      </p:sp>
      <p:sp>
        <p:nvSpPr>
          <p:cNvPr id="16" name="Text Box 10">
            <a:extLst>
              <a:ext uri="{FF2B5EF4-FFF2-40B4-BE49-F238E27FC236}">
                <a16:creationId xmlns:a16="http://schemas.microsoft.com/office/drawing/2014/main" id="{D2D86BE5-3BBD-4FF8-99EF-0164F229C628}"/>
              </a:ext>
            </a:extLst>
          </p:cNvPr>
          <p:cNvSpPr txBox="1">
            <a:spLocks noChangeArrowheads="1"/>
          </p:cNvSpPr>
          <p:nvPr/>
        </p:nvSpPr>
        <p:spPr bwMode="auto">
          <a:xfrm rot="19924065">
            <a:off x="6656245" y="3244892"/>
            <a:ext cx="1699129"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Baumwolle</a:t>
            </a:r>
          </a:p>
        </p:txBody>
      </p:sp>
      <p:cxnSp>
        <p:nvCxnSpPr>
          <p:cNvPr id="17" name="Gerade Verbindung 44">
            <a:extLst>
              <a:ext uri="{FF2B5EF4-FFF2-40B4-BE49-F238E27FC236}">
                <a16:creationId xmlns:a16="http://schemas.microsoft.com/office/drawing/2014/main" id="{7F4789A1-05ED-4C4F-7021-C28208559440}"/>
              </a:ext>
            </a:extLst>
          </p:cNvPr>
          <p:cNvCxnSpPr>
            <a:cxnSpLocks noChangeShapeType="1"/>
          </p:cNvCxnSpPr>
          <p:nvPr/>
        </p:nvCxnSpPr>
        <p:spPr bwMode="auto">
          <a:xfrm flipH="1" flipV="1">
            <a:off x="4900839" y="4526837"/>
            <a:ext cx="1817566" cy="1952462"/>
          </a:xfrm>
          <a:prstGeom prst="line">
            <a:avLst/>
          </a:prstGeom>
          <a:noFill/>
          <a:ln w="38100">
            <a:solidFill>
              <a:srgbClr val="FFC000"/>
            </a:solidFill>
            <a:round/>
            <a:headEnd/>
            <a:tailEnd/>
          </a:ln>
          <a:extLst>
            <a:ext uri="{909E8E84-426E-40DD-AFC4-6F175D3DCCD1}">
              <a14:hiddenFill xmlns:a14="http://schemas.microsoft.com/office/drawing/2010/main">
                <a:noFill/>
              </a14:hiddenFill>
            </a:ext>
          </a:extLst>
        </p:spPr>
      </p:cxnSp>
      <p:sp>
        <p:nvSpPr>
          <p:cNvPr id="18" name="Text Box 10">
            <a:extLst>
              <a:ext uri="{FF2B5EF4-FFF2-40B4-BE49-F238E27FC236}">
                <a16:creationId xmlns:a16="http://schemas.microsoft.com/office/drawing/2014/main" id="{37F0BE83-7798-7279-405A-7C482D0DD8B1}"/>
              </a:ext>
            </a:extLst>
          </p:cNvPr>
          <p:cNvSpPr txBox="1">
            <a:spLocks noChangeArrowheads="1"/>
          </p:cNvSpPr>
          <p:nvPr/>
        </p:nvSpPr>
        <p:spPr bwMode="auto">
          <a:xfrm rot="2778628">
            <a:off x="5188913" y="4844636"/>
            <a:ext cx="10763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Politik</a:t>
            </a:r>
          </a:p>
        </p:txBody>
      </p:sp>
      <p:sp>
        <p:nvSpPr>
          <p:cNvPr id="19" name="Text Box 10">
            <a:extLst>
              <a:ext uri="{FF2B5EF4-FFF2-40B4-BE49-F238E27FC236}">
                <a16:creationId xmlns:a16="http://schemas.microsoft.com/office/drawing/2014/main" id="{BBA45F5F-1AC2-30B7-1C00-0163FB1FEDEF}"/>
              </a:ext>
            </a:extLst>
          </p:cNvPr>
          <p:cNvSpPr txBox="1">
            <a:spLocks noChangeArrowheads="1"/>
          </p:cNvSpPr>
          <p:nvPr/>
        </p:nvSpPr>
        <p:spPr bwMode="auto">
          <a:xfrm rot="21444625">
            <a:off x="5831468" y="5350723"/>
            <a:ext cx="238339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neue Gesetze</a:t>
            </a:r>
          </a:p>
        </p:txBody>
      </p:sp>
      <p:sp>
        <p:nvSpPr>
          <p:cNvPr id="21" name="Text Box 10">
            <a:extLst>
              <a:ext uri="{FF2B5EF4-FFF2-40B4-BE49-F238E27FC236}">
                <a16:creationId xmlns:a16="http://schemas.microsoft.com/office/drawing/2014/main" id="{738C3E4E-4BE9-93A9-8CBD-BE46742F0FD7}"/>
              </a:ext>
            </a:extLst>
          </p:cNvPr>
          <p:cNvSpPr txBox="1">
            <a:spLocks noChangeArrowheads="1"/>
          </p:cNvSpPr>
          <p:nvPr/>
        </p:nvSpPr>
        <p:spPr bwMode="auto">
          <a:xfrm rot="21444625">
            <a:off x="6367260" y="5668592"/>
            <a:ext cx="257531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Unterstützung für Unternehmen</a:t>
            </a:r>
          </a:p>
        </p:txBody>
      </p:sp>
      <p:cxnSp>
        <p:nvCxnSpPr>
          <p:cNvPr id="22" name="Gerade Verbindung 54">
            <a:extLst>
              <a:ext uri="{FF2B5EF4-FFF2-40B4-BE49-F238E27FC236}">
                <a16:creationId xmlns:a16="http://schemas.microsoft.com/office/drawing/2014/main" id="{4F7E04D6-188A-239A-884E-A7577E905244}"/>
              </a:ext>
            </a:extLst>
          </p:cNvPr>
          <p:cNvCxnSpPr>
            <a:cxnSpLocks noChangeShapeType="1"/>
          </p:cNvCxnSpPr>
          <p:nvPr/>
        </p:nvCxnSpPr>
        <p:spPr bwMode="auto">
          <a:xfrm flipH="1">
            <a:off x="328615" y="4138275"/>
            <a:ext cx="2808287" cy="1873250"/>
          </a:xfrm>
          <a:prstGeom prst="line">
            <a:avLst/>
          </a:prstGeom>
          <a:noFill/>
          <a:ln w="38100">
            <a:solidFill>
              <a:srgbClr val="0070C0"/>
            </a:solidFill>
            <a:round/>
            <a:headEnd/>
            <a:tailEnd/>
          </a:ln>
          <a:extLst>
            <a:ext uri="{909E8E84-426E-40DD-AFC4-6F175D3DCCD1}">
              <a14:hiddenFill xmlns:a14="http://schemas.microsoft.com/office/drawing/2010/main">
                <a:noFill/>
              </a14:hiddenFill>
            </a:ext>
          </a:extLst>
        </p:spPr>
      </p:cxnSp>
      <p:sp>
        <p:nvSpPr>
          <p:cNvPr id="23" name="Text Box 10">
            <a:extLst>
              <a:ext uri="{FF2B5EF4-FFF2-40B4-BE49-F238E27FC236}">
                <a16:creationId xmlns:a16="http://schemas.microsoft.com/office/drawing/2014/main" id="{5371715A-63FF-AA1C-EC3F-8200C51DDBE2}"/>
              </a:ext>
            </a:extLst>
          </p:cNvPr>
          <p:cNvSpPr txBox="1">
            <a:spLocks noChangeArrowheads="1"/>
          </p:cNvSpPr>
          <p:nvPr/>
        </p:nvSpPr>
        <p:spPr bwMode="auto">
          <a:xfrm rot="19552195">
            <a:off x="685446" y="4807704"/>
            <a:ext cx="16549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Wirtschaft</a:t>
            </a:r>
          </a:p>
        </p:txBody>
      </p:sp>
      <p:cxnSp>
        <p:nvCxnSpPr>
          <p:cNvPr id="24" name="Gerade Verbindung 58">
            <a:extLst>
              <a:ext uri="{FF2B5EF4-FFF2-40B4-BE49-F238E27FC236}">
                <a16:creationId xmlns:a16="http://schemas.microsoft.com/office/drawing/2014/main" id="{23D0DA21-2A85-BA07-6534-01CDF0217B7A}"/>
              </a:ext>
            </a:extLst>
          </p:cNvPr>
          <p:cNvCxnSpPr>
            <a:cxnSpLocks noChangeShapeType="1"/>
          </p:cNvCxnSpPr>
          <p:nvPr/>
        </p:nvCxnSpPr>
        <p:spPr bwMode="auto">
          <a:xfrm flipV="1">
            <a:off x="1259558" y="5292371"/>
            <a:ext cx="2232025" cy="101600"/>
          </a:xfrm>
          <a:prstGeom prst="line">
            <a:avLst/>
          </a:prstGeom>
          <a:noFill/>
          <a:ln w="38100">
            <a:solidFill>
              <a:srgbClr val="0070C0"/>
            </a:solidFill>
            <a:round/>
            <a:headEnd/>
            <a:tailEnd/>
          </a:ln>
          <a:extLst>
            <a:ext uri="{909E8E84-426E-40DD-AFC4-6F175D3DCCD1}">
              <a14:hiddenFill xmlns:a14="http://schemas.microsoft.com/office/drawing/2010/main">
                <a:noFill/>
              </a14:hiddenFill>
            </a:ext>
          </a:extLst>
        </p:spPr>
      </p:cxnSp>
      <p:cxnSp>
        <p:nvCxnSpPr>
          <p:cNvPr id="25" name="Gerade Verbindung 59">
            <a:extLst>
              <a:ext uri="{FF2B5EF4-FFF2-40B4-BE49-F238E27FC236}">
                <a16:creationId xmlns:a16="http://schemas.microsoft.com/office/drawing/2014/main" id="{DEEFF1B2-B6A8-E3E8-3020-56E7B830D7A8}"/>
              </a:ext>
            </a:extLst>
          </p:cNvPr>
          <p:cNvCxnSpPr>
            <a:cxnSpLocks noChangeShapeType="1"/>
          </p:cNvCxnSpPr>
          <p:nvPr/>
        </p:nvCxnSpPr>
        <p:spPr bwMode="auto">
          <a:xfrm flipV="1">
            <a:off x="314256" y="5914513"/>
            <a:ext cx="2232025" cy="101600"/>
          </a:xfrm>
          <a:prstGeom prst="line">
            <a:avLst/>
          </a:prstGeom>
          <a:noFill/>
          <a:ln w="38100">
            <a:solidFill>
              <a:srgbClr val="0070C0"/>
            </a:solidFill>
            <a:round/>
            <a:headEnd/>
            <a:tailEnd/>
          </a:ln>
          <a:extLst>
            <a:ext uri="{909E8E84-426E-40DD-AFC4-6F175D3DCCD1}">
              <a14:hiddenFill xmlns:a14="http://schemas.microsoft.com/office/drawing/2010/main">
                <a:noFill/>
              </a14:hiddenFill>
            </a:ext>
          </a:extLst>
        </p:spPr>
      </p:cxnSp>
      <p:sp>
        <p:nvSpPr>
          <p:cNvPr id="26" name="Text Box 10">
            <a:extLst>
              <a:ext uri="{FF2B5EF4-FFF2-40B4-BE49-F238E27FC236}">
                <a16:creationId xmlns:a16="http://schemas.microsoft.com/office/drawing/2014/main" id="{4FE4C796-04B8-645C-1D07-094C2CD6DD26}"/>
              </a:ext>
            </a:extLst>
          </p:cNvPr>
          <p:cNvSpPr txBox="1">
            <a:spLocks noChangeArrowheads="1"/>
          </p:cNvSpPr>
          <p:nvPr/>
        </p:nvSpPr>
        <p:spPr bwMode="auto">
          <a:xfrm rot="21448129">
            <a:off x="1784202" y="4889285"/>
            <a:ext cx="192587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Investitionen</a:t>
            </a:r>
          </a:p>
        </p:txBody>
      </p:sp>
      <p:sp>
        <p:nvSpPr>
          <p:cNvPr id="27" name="Text Box 10">
            <a:extLst>
              <a:ext uri="{FF2B5EF4-FFF2-40B4-BE49-F238E27FC236}">
                <a16:creationId xmlns:a16="http://schemas.microsoft.com/office/drawing/2014/main" id="{CE6D35E8-196D-5F4E-4885-A0CF145241D5}"/>
              </a:ext>
            </a:extLst>
          </p:cNvPr>
          <p:cNvSpPr txBox="1">
            <a:spLocks noChangeArrowheads="1"/>
          </p:cNvSpPr>
          <p:nvPr/>
        </p:nvSpPr>
        <p:spPr bwMode="auto">
          <a:xfrm rot="21436858">
            <a:off x="854992" y="5501824"/>
            <a:ext cx="205132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mehr Steuern</a:t>
            </a:r>
          </a:p>
        </p:txBody>
      </p:sp>
      <p:cxnSp>
        <p:nvCxnSpPr>
          <p:cNvPr id="28" name="Gerade Verbindung 27">
            <a:extLst>
              <a:ext uri="{FF2B5EF4-FFF2-40B4-BE49-F238E27FC236}">
                <a16:creationId xmlns:a16="http://schemas.microsoft.com/office/drawing/2014/main" id="{D3A84619-ECFF-8AFF-1A80-FEAA5F4C19EE}"/>
              </a:ext>
            </a:extLst>
          </p:cNvPr>
          <p:cNvCxnSpPr>
            <a:cxnSpLocks noChangeShapeType="1"/>
          </p:cNvCxnSpPr>
          <p:nvPr/>
        </p:nvCxnSpPr>
        <p:spPr bwMode="auto">
          <a:xfrm flipV="1">
            <a:off x="7024056" y="1093201"/>
            <a:ext cx="1054100" cy="30162"/>
          </a:xfrm>
          <a:prstGeom prst="line">
            <a:avLst/>
          </a:prstGeom>
          <a:noFill/>
          <a:ln w="38100">
            <a:solidFill>
              <a:srgbClr val="92D050"/>
            </a:solidFill>
            <a:round/>
            <a:headEnd/>
            <a:tailEnd/>
          </a:ln>
          <a:extLst>
            <a:ext uri="{909E8E84-426E-40DD-AFC4-6F175D3DCCD1}">
              <a14:hiddenFill xmlns:a14="http://schemas.microsoft.com/office/drawing/2010/main">
                <a:noFill/>
              </a14:hiddenFill>
            </a:ext>
          </a:extLst>
        </p:spPr>
      </p:cxnSp>
      <p:cxnSp>
        <p:nvCxnSpPr>
          <p:cNvPr id="29" name="Gerade Verbindung 9">
            <a:extLst>
              <a:ext uri="{FF2B5EF4-FFF2-40B4-BE49-F238E27FC236}">
                <a16:creationId xmlns:a16="http://schemas.microsoft.com/office/drawing/2014/main" id="{C4E8E75E-2F98-FEA2-4D6D-846577FC7459}"/>
              </a:ext>
            </a:extLst>
          </p:cNvPr>
          <p:cNvCxnSpPr>
            <a:cxnSpLocks noChangeShapeType="1"/>
          </p:cNvCxnSpPr>
          <p:nvPr/>
        </p:nvCxnSpPr>
        <p:spPr bwMode="auto">
          <a:xfrm flipV="1">
            <a:off x="349141" y="1044552"/>
            <a:ext cx="1114425" cy="720725"/>
          </a:xfrm>
          <a:prstGeom prst="line">
            <a:avLst/>
          </a:prstGeom>
          <a:noFill/>
          <a:ln w="38100">
            <a:solidFill>
              <a:srgbClr val="FF6600"/>
            </a:solidFill>
            <a:round/>
            <a:headEnd/>
            <a:tailEnd/>
          </a:ln>
          <a:extLst>
            <a:ext uri="{909E8E84-426E-40DD-AFC4-6F175D3DCCD1}">
              <a14:hiddenFill xmlns:a14="http://schemas.microsoft.com/office/drawing/2010/main">
                <a:noFill/>
              </a14:hiddenFill>
            </a:ext>
          </a:extLst>
        </p:spPr>
      </p:cxnSp>
      <p:cxnSp>
        <p:nvCxnSpPr>
          <p:cNvPr id="30" name="Gerade Verbindung 13">
            <a:extLst>
              <a:ext uri="{FF2B5EF4-FFF2-40B4-BE49-F238E27FC236}">
                <a16:creationId xmlns:a16="http://schemas.microsoft.com/office/drawing/2014/main" id="{C10E6F31-F7FA-1E01-C5E5-8777550B9F7A}"/>
              </a:ext>
            </a:extLst>
          </p:cNvPr>
          <p:cNvCxnSpPr>
            <a:cxnSpLocks noChangeShapeType="1"/>
          </p:cNvCxnSpPr>
          <p:nvPr/>
        </p:nvCxnSpPr>
        <p:spPr bwMode="auto">
          <a:xfrm flipV="1">
            <a:off x="1177971" y="1916062"/>
            <a:ext cx="1114425" cy="720725"/>
          </a:xfrm>
          <a:prstGeom prst="line">
            <a:avLst/>
          </a:prstGeom>
          <a:noFill/>
          <a:ln w="38100">
            <a:solidFill>
              <a:srgbClr val="FF6600"/>
            </a:solidFill>
            <a:round/>
            <a:headEnd/>
            <a:tailEnd/>
          </a:ln>
          <a:extLst>
            <a:ext uri="{909E8E84-426E-40DD-AFC4-6F175D3DCCD1}">
              <a14:hiddenFill xmlns:a14="http://schemas.microsoft.com/office/drawing/2010/main">
                <a:noFill/>
              </a14:hiddenFill>
            </a:ext>
          </a:extLst>
        </p:spPr>
      </p:cxnSp>
      <p:cxnSp>
        <p:nvCxnSpPr>
          <p:cNvPr id="31" name="Gerade Verbindung 18">
            <a:extLst>
              <a:ext uri="{FF2B5EF4-FFF2-40B4-BE49-F238E27FC236}">
                <a16:creationId xmlns:a16="http://schemas.microsoft.com/office/drawing/2014/main" id="{B408AC14-71E2-60E9-E56D-A084F6F1CE5D}"/>
              </a:ext>
            </a:extLst>
          </p:cNvPr>
          <p:cNvCxnSpPr>
            <a:cxnSpLocks noChangeShapeType="1"/>
          </p:cNvCxnSpPr>
          <p:nvPr/>
        </p:nvCxnSpPr>
        <p:spPr bwMode="auto">
          <a:xfrm flipV="1">
            <a:off x="5222638" y="2091098"/>
            <a:ext cx="1223962" cy="792163"/>
          </a:xfrm>
          <a:prstGeom prst="line">
            <a:avLst/>
          </a:prstGeom>
          <a:noFill/>
          <a:ln w="38100">
            <a:solidFill>
              <a:srgbClr val="92D050"/>
            </a:solidFill>
            <a:round/>
            <a:headEnd/>
            <a:tailEnd/>
          </a:ln>
          <a:extLst>
            <a:ext uri="{909E8E84-426E-40DD-AFC4-6F175D3DCCD1}">
              <a14:hiddenFill xmlns:a14="http://schemas.microsoft.com/office/drawing/2010/main">
                <a:noFill/>
              </a14:hiddenFill>
            </a:ext>
          </a:extLst>
        </p:spPr>
      </p:cxnSp>
      <p:sp>
        <p:nvSpPr>
          <p:cNvPr id="32" name="Text Box 10">
            <a:extLst>
              <a:ext uri="{FF2B5EF4-FFF2-40B4-BE49-F238E27FC236}">
                <a16:creationId xmlns:a16="http://schemas.microsoft.com/office/drawing/2014/main" id="{58FF9C53-816E-2EAD-7D0E-190D575CDB71}"/>
              </a:ext>
            </a:extLst>
          </p:cNvPr>
          <p:cNvSpPr txBox="1">
            <a:spLocks noChangeArrowheads="1"/>
          </p:cNvSpPr>
          <p:nvPr/>
        </p:nvSpPr>
        <p:spPr bwMode="auto">
          <a:xfrm>
            <a:off x="7021745" y="717331"/>
            <a:ext cx="990600"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2400" dirty="0">
                <a:solidFill>
                  <a:srgbClr val="333333"/>
                </a:solidFill>
                <a:latin typeface="Calibri" panose="020F0502020204030204" pitchFamily="34" charset="0"/>
              </a:rPr>
              <a:t>Eisen</a:t>
            </a:r>
          </a:p>
        </p:txBody>
      </p:sp>
      <p:cxnSp>
        <p:nvCxnSpPr>
          <p:cNvPr id="33" name="Gerade Verbindung 35">
            <a:extLst>
              <a:ext uri="{FF2B5EF4-FFF2-40B4-BE49-F238E27FC236}">
                <a16:creationId xmlns:a16="http://schemas.microsoft.com/office/drawing/2014/main" id="{C8105ACC-D6B1-2602-6B2D-739E01870CC7}"/>
              </a:ext>
            </a:extLst>
          </p:cNvPr>
          <p:cNvCxnSpPr>
            <a:cxnSpLocks noChangeShapeType="1"/>
          </p:cNvCxnSpPr>
          <p:nvPr/>
        </p:nvCxnSpPr>
        <p:spPr bwMode="auto">
          <a:xfrm flipH="1" flipV="1">
            <a:off x="6426613" y="2088514"/>
            <a:ext cx="2120212" cy="1116982"/>
          </a:xfrm>
          <a:prstGeom prst="line">
            <a:avLst/>
          </a:prstGeom>
          <a:noFill/>
          <a:ln w="38100">
            <a:solidFill>
              <a:srgbClr val="92D050"/>
            </a:solidFill>
            <a:round/>
            <a:headEnd/>
            <a:tailEnd/>
          </a:ln>
          <a:extLst>
            <a:ext uri="{909E8E84-426E-40DD-AFC4-6F175D3DCCD1}">
              <a14:hiddenFill xmlns:a14="http://schemas.microsoft.com/office/drawing/2010/main">
                <a:noFill/>
              </a14:hiddenFill>
            </a:ext>
          </a:extLst>
        </p:spPr>
      </p:cxnSp>
      <p:cxnSp>
        <p:nvCxnSpPr>
          <p:cNvPr id="34" name="Gerade Verbindung 39">
            <a:extLst>
              <a:ext uri="{FF2B5EF4-FFF2-40B4-BE49-F238E27FC236}">
                <a16:creationId xmlns:a16="http://schemas.microsoft.com/office/drawing/2014/main" id="{B9C0E711-DCB5-B680-C5C7-0E8F06FFD964}"/>
              </a:ext>
            </a:extLst>
          </p:cNvPr>
          <p:cNvCxnSpPr>
            <a:cxnSpLocks noChangeShapeType="1"/>
          </p:cNvCxnSpPr>
          <p:nvPr/>
        </p:nvCxnSpPr>
        <p:spPr bwMode="auto">
          <a:xfrm flipV="1">
            <a:off x="6742381" y="2759579"/>
            <a:ext cx="982662" cy="503238"/>
          </a:xfrm>
          <a:prstGeom prst="line">
            <a:avLst/>
          </a:prstGeom>
          <a:noFill/>
          <a:ln w="38100">
            <a:solidFill>
              <a:srgbClr val="92D050"/>
            </a:solidFill>
            <a:round/>
            <a:headEnd/>
            <a:tailEnd/>
          </a:ln>
          <a:extLst>
            <a:ext uri="{909E8E84-426E-40DD-AFC4-6F175D3DCCD1}">
              <a14:hiddenFill xmlns:a14="http://schemas.microsoft.com/office/drawing/2010/main">
                <a:noFill/>
              </a14:hiddenFill>
            </a:ext>
          </a:extLst>
        </p:spPr>
      </p:cxnSp>
      <p:cxnSp>
        <p:nvCxnSpPr>
          <p:cNvPr id="35" name="Gerade Verbindung 41">
            <a:extLst>
              <a:ext uri="{FF2B5EF4-FFF2-40B4-BE49-F238E27FC236}">
                <a16:creationId xmlns:a16="http://schemas.microsoft.com/office/drawing/2014/main" id="{A8210532-D093-1606-9D33-C5E649228323}"/>
              </a:ext>
            </a:extLst>
          </p:cNvPr>
          <p:cNvCxnSpPr>
            <a:cxnSpLocks noChangeShapeType="1"/>
          </p:cNvCxnSpPr>
          <p:nvPr/>
        </p:nvCxnSpPr>
        <p:spPr bwMode="auto">
          <a:xfrm flipV="1">
            <a:off x="7560344" y="3203676"/>
            <a:ext cx="982663" cy="504825"/>
          </a:xfrm>
          <a:prstGeom prst="line">
            <a:avLst/>
          </a:prstGeom>
          <a:noFill/>
          <a:ln w="38100">
            <a:solidFill>
              <a:srgbClr val="92D050"/>
            </a:solidFill>
            <a:round/>
            <a:headEnd/>
            <a:tailEnd/>
          </a:ln>
          <a:extLst>
            <a:ext uri="{909E8E84-426E-40DD-AFC4-6F175D3DCCD1}">
              <a14:hiddenFill xmlns:a14="http://schemas.microsoft.com/office/drawing/2010/main">
                <a:noFill/>
              </a14:hiddenFill>
            </a:ext>
          </a:extLst>
        </p:spPr>
      </p:cxnSp>
      <p:cxnSp>
        <p:nvCxnSpPr>
          <p:cNvPr id="37" name="Gerade Verbindung 48">
            <a:extLst>
              <a:ext uri="{FF2B5EF4-FFF2-40B4-BE49-F238E27FC236}">
                <a16:creationId xmlns:a16="http://schemas.microsoft.com/office/drawing/2014/main" id="{6FDFF4AD-51A1-0BEA-8C6B-AE9D2E65DA43}"/>
              </a:ext>
            </a:extLst>
          </p:cNvPr>
          <p:cNvCxnSpPr>
            <a:cxnSpLocks noChangeShapeType="1"/>
          </p:cNvCxnSpPr>
          <p:nvPr/>
        </p:nvCxnSpPr>
        <p:spPr bwMode="auto">
          <a:xfrm flipV="1">
            <a:off x="6116905" y="5729043"/>
            <a:ext cx="2233613" cy="103188"/>
          </a:xfrm>
          <a:prstGeom prst="line">
            <a:avLst/>
          </a:prstGeom>
          <a:noFill/>
          <a:ln w="38100">
            <a:solidFill>
              <a:srgbClr val="FFC000"/>
            </a:solidFill>
            <a:round/>
            <a:headEnd/>
            <a:tailEnd/>
          </a:ln>
          <a:extLst>
            <a:ext uri="{909E8E84-426E-40DD-AFC4-6F175D3DCCD1}">
              <a14:hiddenFill xmlns:a14="http://schemas.microsoft.com/office/drawing/2010/main">
                <a:noFill/>
              </a14:hiddenFill>
            </a:ext>
          </a:extLst>
        </p:spPr>
      </p:cxnSp>
      <p:cxnSp>
        <p:nvCxnSpPr>
          <p:cNvPr id="38" name="Gerade Verbindung 24">
            <a:extLst>
              <a:ext uri="{FF2B5EF4-FFF2-40B4-BE49-F238E27FC236}">
                <a16:creationId xmlns:a16="http://schemas.microsoft.com/office/drawing/2014/main" id="{77271CE8-06A8-C8E5-D9AF-1ACDC9859E8F}"/>
              </a:ext>
            </a:extLst>
          </p:cNvPr>
          <p:cNvCxnSpPr>
            <a:cxnSpLocks noChangeShapeType="1"/>
          </p:cNvCxnSpPr>
          <p:nvPr/>
        </p:nvCxnSpPr>
        <p:spPr bwMode="auto">
          <a:xfrm flipV="1">
            <a:off x="6409757" y="1113433"/>
            <a:ext cx="647700" cy="1008062"/>
          </a:xfrm>
          <a:prstGeom prst="line">
            <a:avLst/>
          </a:prstGeom>
          <a:noFill/>
          <a:ln w="38100">
            <a:solidFill>
              <a:srgbClr val="92D050"/>
            </a:solidFill>
            <a:round/>
            <a:headEnd/>
            <a:tailEnd/>
          </a:ln>
          <a:extLst>
            <a:ext uri="{909E8E84-426E-40DD-AFC4-6F175D3DCCD1}">
              <a14:hiddenFill xmlns:a14="http://schemas.microsoft.com/office/drawing/2010/main">
                <a:noFill/>
              </a14:hiddenFill>
            </a:ext>
          </a:extLst>
        </p:spPr>
      </p:cxnSp>
      <p:cxnSp>
        <p:nvCxnSpPr>
          <p:cNvPr id="39" name="Gerade Verbindung 30">
            <a:extLst>
              <a:ext uri="{FF2B5EF4-FFF2-40B4-BE49-F238E27FC236}">
                <a16:creationId xmlns:a16="http://schemas.microsoft.com/office/drawing/2014/main" id="{9C39A660-33F7-6832-47B7-0F73BF4A468E}"/>
              </a:ext>
            </a:extLst>
          </p:cNvPr>
          <p:cNvCxnSpPr>
            <a:cxnSpLocks noChangeShapeType="1"/>
          </p:cNvCxnSpPr>
          <p:nvPr/>
        </p:nvCxnSpPr>
        <p:spPr bwMode="auto">
          <a:xfrm flipV="1">
            <a:off x="6823075" y="1461227"/>
            <a:ext cx="1054100" cy="30163"/>
          </a:xfrm>
          <a:prstGeom prst="line">
            <a:avLst/>
          </a:prstGeom>
          <a:noFill/>
          <a:ln w="38100">
            <a:solidFill>
              <a:srgbClr val="92D050"/>
            </a:solidFill>
            <a:round/>
            <a:headEnd/>
            <a:tailEnd/>
          </a:ln>
          <a:extLst>
            <a:ext uri="{909E8E84-426E-40DD-AFC4-6F175D3DCCD1}">
              <a14:hiddenFill xmlns:a14="http://schemas.microsoft.com/office/drawing/2010/main">
                <a:noFill/>
              </a14:hiddenFill>
            </a:ext>
          </a:extLst>
        </p:spPr>
      </p:cxnSp>
      <p:cxnSp>
        <p:nvCxnSpPr>
          <p:cNvPr id="40" name="Gerade Verbindung 31">
            <a:extLst>
              <a:ext uri="{FF2B5EF4-FFF2-40B4-BE49-F238E27FC236}">
                <a16:creationId xmlns:a16="http://schemas.microsoft.com/office/drawing/2014/main" id="{2902C906-5B91-6344-DCCC-BBDE51F2B766}"/>
              </a:ext>
            </a:extLst>
          </p:cNvPr>
          <p:cNvCxnSpPr>
            <a:cxnSpLocks noChangeShapeType="1"/>
          </p:cNvCxnSpPr>
          <p:nvPr/>
        </p:nvCxnSpPr>
        <p:spPr bwMode="auto">
          <a:xfrm flipV="1">
            <a:off x="6534864" y="1861946"/>
            <a:ext cx="1052513" cy="30163"/>
          </a:xfrm>
          <a:prstGeom prst="line">
            <a:avLst/>
          </a:prstGeom>
          <a:noFill/>
          <a:ln w="38100">
            <a:solidFill>
              <a:srgbClr val="92D050"/>
            </a:solidFill>
            <a:round/>
            <a:headEnd/>
            <a:tailEnd/>
          </a:ln>
          <a:extLst>
            <a:ext uri="{909E8E84-426E-40DD-AFC4-6F175D3DCCD1}">
              <a14:hiddenFill xmlns:a14="http://schemas.microsoft.com/office/drawing/2010/main">
                <a:noFill/>
              </a14:hiddenFill>
            </a:ext>
          </a:extLst>
        </p:spPr>
      </p:cxnSp>
      <p:cxnSp>
        <p:nvCxnSpPr>
          <p:cNvPr id="41" name="Gerade Verbindung 49">
            <a:extLst>
              <a:ext uri="{FF2B5EF4-FFF2-40B4-BE49-F238E27FC236}">
                <a16:creationId xmlns:a16="http://schemas.microsoft.com/office/drawing/2014/main" id="{E03BDAA6-E3BE-D630-7F83-0344A5E5FB82}"/>
              </a:ext>
            </a:extLst>
          </p:cNvPr>
          <p:cNvCxnSpPr>
            <a:cxnSpLocks noChangeShapeType="1"/>
          </p:cNvCxnSpPr>
          <p:nvPr/>
        </p:nvCxnSpPr>
        <p:spPr bwMode="auto">
          <a:xfrm flipV="1">
            <a:off x="6717104" y="6360739"/>
            <a:ext cx="2233612" cy="103187"/>
          </a:xfrm>
          <a:prstGeom prst="line">
            <a:avLst/>
          </a:prstGeom>
          <a:noFill/>
          <a:ln w="38100">
            <a:solidFill>
              <a:srgbClr val="FFC000"/>
            </a:solidFill>
            <a:round/>
            <a:headEnd/>
            <a:tailEn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41"/>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1"/>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3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10"/>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8"/>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11"/>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ID="1" presetClass="entr" presetSubtype="0" fill="hold" nodeType="clickEffect">
                                  <p:stCondLst>
                                    <p:cond delay="0"/>
                                  </p:stCondLst>
                                  <p:childTnLst>
                                    <p:set>
                                      <p:cBhvr>
                                        <p:cTn id="74" dur="1" fill="hold">
                                          <p:stCondLst>
                                            <p:cond delay="0"/>
                                          </p:stCondLst>
                                        </p:cTn>
                                        <p:tgtEl>
                                          <p:spTgt spid="28"/>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ID="1" presetClass="entr" presetSubtype="0" fill="hold" grpId="0" nodeType="clickEffect">
                                  <p:stCondLst>
                                    <p:cond delay="0"/>
                                  </p:stCondLst>
                                  <p:childTnLst>
                                    <p:set>
                                      <p:cBhvr>
                                        <p:cTn id="78" dur="1" fill="hold">
                                          <p:stCondLst>
                                            <p:cond delay="0"/>
                                          </p:stCondLst>
                                        </p:cTn>
                                        <p:tgtEl>
                                          <p:spTgt spid="32"/>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ID="1" presetClass="entr" presetSubtype="0" fill="hold" nodeType="clickEffect">
                                  <p:stCondLst>
                                    <p:cond delay="0"/>
                                  </p:stCondLst>
                                  <p:childTnLst>
                                    <p:set>
                                      <p:cBhvr>
                                        <p:cTn id="82" dur="1" fill="hold">
                                          <p:stCondLst>
                                            <p:cond delay="0"/>
                                          </p:stCondLst>
                                        </p:cTn>
                                        <p:tgtEl>
                                          <p:spTgt spid="39"/>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ID="1" presetClass="entr" presetSubtype="0" fill="hold" grpId="0" nodeType="clickEffect">
                                  <p:stCondLst>
                                    <p:cond delay="0"/>
                                  </p:stCondLst>
                                  <p:childTnLst>
                                    <p:set>
                                      <p:cBhvr>
                                        <p:cTn id="86" dur="1" fill="hold">
                                          <p:stCondLst>
                                            <p:cond delay="0"/>
                                          </p:stCondLst>
                                        </p:cTn>
                                        <p:tgtEl>
                                          <p:spTgt spid="12"/>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ID="1" presetClass="entr" presetSubtype="0" fill="hold" nodeType="clickEffect">
                                  <p:stCondLst>
                                    <p:cond delay="0"/>
                                  </p:stCondLst>
                                  <p:childTnLst>
                                    <p:set>
                                      <p:cBhvr>
                                        <p:cTn id="90" dur="1" fill="hold">
                                          <p:stCondLst>
                                            <p:cond delay="0"/>
                                          </p:stCondLst>
                                        </p:cTn>
                                        <p:tgtEl>
                                          <p:spTgt spid="40"/>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ID="1" presetClass="entr" presetSubtype="0" fill="hold" grpId="0" nodeType="clickEffect">
                                  <p:stCondLst>
                                    <p:cond delay="0"/>
                                  </p:stCondLst>
                                  <p:childTnLst>
                                    <p:set>
                                      <p:cBhvr>
                                        <p:cTn id="94" dur="1" fill="hold">
                                          <p:stCondLst>
                                            <p:cond delay="0"/>
                                          </p:stCondLst>
                                        </p:cTn>
                                        <p:tgtEl>
                                          <p:spTgt spid="13"/>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nodeType="clickEffect">
                                  <p:stCondLst>
                                    <p:cond delay="0"/>
                                  </p:stCondLst>
                                  <p:childTnLst>
                                    <p:set>
                                      <p:cBhvr>
                                        <p:cTn id="98" dur="1" fill="hold">
                                          <p:stCondLst>
                                            <p:cond delay="0"/>
                                          </p:stCondLst>
                                        </p:cTn>
                                        <p:tgtEl>
                                          <p:spTgt spid="33"/>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ID="1" presetClass="entr" presetSubtype="0" fill="hold" grpId="0" nodeType="clickEffect">
                                  <p:stCondLst>
                                    <p:cond delay="0"/>
                                  </p:stCondLst>
                                  <p:childTnLst>
                                    <p:set>
                                      <p:cBhvr>
                                        <p:cTn id="102" dur="1" fill="hold">
                                          <p:stCondLst>
                                            <p:cond delay="0"/>
                                          </p:stCondLst>
                                        </p:cTn>
                                        <p:tgtEl>
                                          <p:spTgt spid="14"/>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nodeType="clickEffect">
                                  <p:stCondLst>
                                    <p:cond delay="0"/>
                                  </p:stCondLst>
                                  <p:childTnLst>
                                    <p:set>
                                      <p:cBhvr>
                                        <p:cTn id="106" dur="1" fill="hold">
                                          <p:stCondLst>
                                            <p:cond delay="0"/>
                                          </p:stCondLst>
                                        </p:cTn>
                                        <p:tgtEl>
                                          <p:spTgt spid="34"/>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ID="1" presetClass="entr" presetSubtype="0" fill="hold" grpId="0" nodeType="clickEffect">
                                  <p:stCondLst>
                                    <p:cond delay="0"/>
                                  </p:stCondLst>
                                  <p:childTnLst>
                                    <p:set>
                                      <p:cBhvr>
                                        <p:cTn id="110" dur="1" fill="hold">
                                          <p:stCondLst>
                                            <p:cond delay="0"/>
                                          </p:stCondLst>
                                        </p:cTn>
                                        <p:tgtEl>
                                          <p:spTgt spid="15"/>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ID="1" presetClass="entr" presetSubtype="0" fill="hold" nodeType="clickEffect">
                                  <p:stCondLst>
                                    <p:cond delay="0"/>
                                  </p:stCondLst>
                                  <p:childTnLst>
                                    <p:set>
                                      <p:cBhvr>
                                        <p:cTn id="114" dur="1" fill="hold">
                                          <p:stCondLst>
                                            <p:cond delay="0"/>
                                          </p:stCondLst>
                                        </p:cTn>
                                        <p:tgtEl>
                                          <p:spTgt spid="35"/>
                                        </p:tgtEl>
                                        <p:attrNameLst>
                                          <p:attrName>style.visibility</p:attrName>
                                        </p:attrNameLst>
                                      </p:cBhvr>
                                      <p:to>
                                        <p:strVal val="visible"/>
                                      </p:to>
                                    </p:set>
                                  </p:childTnLst>
                                </p:cTn>
                              </p:par>
                            </p:childTnLst>
                          </p:cTn>
                        </p:par>
                      </p:childTnLst>
                    </p:cTn>
                  </p:par>
                  <p:par>
                    <p:cTn id="115" fill="hold">
                      <p:stCondLst>
                        <p:cond delay="indefinite"/>
                      </p:stCondLst>
                      <p:childTnLst>
                        <p:par>
                          <p:cTn id="116" fill="hold">
                            <p:stCondLst>
                              <p:cond delay="0"/>
                            </p:stCondLst>
                            <p:childTnLst>
                              <p:par>
                                <p:cTn id="117" presetID="1" presetClass="entr" presetSubtype="0" fill="hold" grpId="0" nodeType="clickEffect">
                                  <p:stCondLst>
                                    <p:cond delay="0"/>
                                  </p:stCondLst>
                                  <p:childTnLst>
                                    <p:set>
                                      <p:cBhvr>
                                        <p:cTn id="118" dur="1" fill="hold">
                                          <p:stCondLst>
                                            <p:cond delay="0"/>
                                          </p:stCondLst>
                                        </p:cTn>
                                        <p:tgtEl>
                                          <p:spTgt spid="16"/>
                                        </p:tgtEl>
                                        <p:attrNameLst>
                                          <p:attrName>style.visibility</p:attrName>
                                        </p:attrNameLst>
                                      </p:cBhvr>
                                      <p:to>
                                        <p:strVal val="visible"/>
                                      </p:to>
                                    </p:set>
                                  </p:childTnLst>
                                </p:cTn>
                              </p:par>
                            </p:childTnLst>
                          </p:cTn>
                        </p:par>
                      </p:childTnLst>
                    </p:cTn>
                  </p:par>
                  <p:par>
                    <p:cTn id="119" fill="hold">
                      <p:stCondLst>
                        <p:cond delay="indefinite"/>
                      </p:stCondLst>
                      <p:childTnLst>
                        <p:par>
                          <p:cTn id="120" fill="hold">
                            <p:stCondLst>
                              <p:cond delay="0"/>
                            </p:stCondLst>
                            <p:childTnLst>
                              <p:par>
                                <p:cTn id="121" presetID="1" presetClass="entr" presetSubtype="0" fill="hold" nodeType="clickEffect">
                                  <p:stCondLst>
                                    <p:cond delay="0"/>
                                  </p:stCondLst>
                                  <p:childTnLst>
                                    <p:set>
                                      <p:cBhvr>
                                        <p:cTn id="122" dur="1" fill="hold">
                                          <p:stCondLst>
                                            <p:cond delay="0"/>
                                          </p:stCondLst>
                                        </p:cTn>
                                        <p:tgtEl>
                                          <p:spTgt spid="4"/>
                                        </p:tgtEl>
                                        <p:attrNameLst>
                                          <p:attrName>style.visibility</p:attrName>
                                        </p:attrNameLst>
                                      </p:cBhvr>
                                      <p:to>
                                        <p:strVal val="visible"/>
                                      </p:to>
                                    </p:set>
                                  </p:childTnLst>
                                </p:cTn>
                              </p:par>
                            </p:childTnLst>
                          </p:cTn>
                        </p:par>
                      </p:childTnLst>
                    </p:cTn>
                  </p:par>
                  <p:par>
                    <p:cTn id="123" fill="hold">
                      <p:stCondLst>
                        <p:cond delay="indefinite"/>
                      </p:stCondLst>
                      <p:childTnLst>
                        <p:par>
                          <p:cTn id="124" fill="hold">
                            <p:stCondLst>
                              <p:cond delay="0"/>
                            </p:stCondLst>
                            <p:childTnLst>
                              <p:par>
                                <p:cTn id="125" presetID="1" presetClass="entr" presetSubtype="0" fill="hold" grpId="0" nodeType="clickEffect">
                                  <p:stCondLst>
                                    <p:cond delay="0"/>
                                  </p:stCondLst>
                                  <p:childTnLst>
                                    <p:set>
                                      <p:cBhvr>
                                        <p:cTn id="126" dur="1" fill="hold">
                                          <p:stCondLst>
                                            <p:cond delay="0"/>
                                          </p:stCondLst>
                                        </p:cTn>
                                        <p:tgtEl>
                                          <p:spTgt spid="5"/>
                                        </p:tgtEl>
                                        <p:attrNameLst>
                                          <p:attrName>style.visibility</p:attrName>
                                        </p:attrNameLst>
                                      </p:cBhvr>
                                      <p:to>
                                        <p:strVal val="visible"/>
                                      </p:to>
                                    </p:set>
                                  </p:childTnLst>
                                </p:cTn>
                              </p:par>
                            </p:childTnLst>
                          </p:cTn>
                        </p:par>
                      </p:childTnLst>
                    </p:cTn>
                  </p:par>
                  <p:par>
                    <p:cTn id="127" fill="hold">
                      <p:stCondLst>
                        <p:cond delay="indefinite"/>
                      </p:stCondLst>
                      <p:childTnLst>
                        <p:par>
                          <p:cTn id="128" fill="hold">
                            <p:stCondLst>
                              <p:cond delay="0"/>
                            </p:stCondLst>
                            <p:childTnLst>
                              <p:par>
                                <p:cTn id="129" presetID="1" presetClass="entr" presetSubtype="0" fill="hold" nodeType="clickEffect">
                                  <p:stCondLst>
                                    <p:cond delay="0"/>
                                  </p:stCondLst>
                                  <p:childTnLst>
                                    <p:set>
                                      <p:cBhvr>
                                        <p:cTn id="130" dur="1" fill="hold">
                                          <p:stCondLst>
                                            <p:cond delay="0"/>
                                          </p:stCondLst>
                                        </p:cTn>
                                        <p:tgtEl>
                                          <p:spTgt spid="29"/>
                                        </p:tgtEl>
                                        <p:attrNameLst>
                                          <p:attrName>style.visibility</p:attrName>
                                        </p:attrNameLst>
                                      </p:cBhvr>
                                      <p:to>
                                        <p:strVal val="visible"/>
                                      </p:to>
                                    </p:set>
                                  </p:childTnLst>
                                </p:cTn>
                              </p:par>
                            </p:childTnLst>
                          </p:cTn>
                        </p:par>
                      </p:childTnLst>
                    </p:cTn>
                  </p:par>
                  <p:par>
                    <p:cTn id="131" fill="hold">
                      <p:stCondLst>
                        <p:cond delay="indefinite"/>
                      </p:stCondLst>
                      <p:childTnLst>
                        <p:par>
                          <p:cTn id="132" fill="hold">
                            <p:stCondLst>
                              <p:cond delay="0"/>
                            </p:stCondLst>
                            <p:childTnLst>
                              <p:par>
                                <p:cTn id="133" presetID="1" presetClass="entr" presetSubtype="0" fill="hold" grpId="0" nodeType="clickEffect">
                                  <p:stCondLst>
                                    <p:cond delay="0"/>
                                  </p:stCondLst>
                                  <p:childTnLst>
                                    <p:set>
                                      <p:cBhvr>
                                        <p:cTn id="134" dur="1" fill="hold">
                                          <p:stCondLst>
                                            <p:cond delay="0"/>
                                          </p:stCondLst>
                                        </p:cTn>
                                        <p:tgtEl>
                                          <p:spTgt spid="7"/>
                                        </p:tgtEl>
                                        <p:attrNameLst>
                                          <p:attrName>style.visibility</p:attrName>
                                        </p:attrNameLst>
                                      </p:cBhvr>
                                      <p:to>
                                        <p:strVal val="visible"/>
                                      </p:to>
                                    </p:set>
                                  </p:childTnLst>
                                </p:cTn>
                              </p:par>
                            </p:childTnLst>
                          </p:cTn>
                        </p:par>
                      </p:childTnLst>
                    </p:cTn>
                  </p:par>
                  <p:par>
                    <p:cTn id="135" fill="hold">
                      <p:stCondLst>
                        <p:cond delay="indefinite"/>
                      </p:stCondLst>
                      <p:childTnLst>
                        <p:par>
                          <p:cTn id="136" fill="hold">
                            <p:stCondLst>
                              <p:cond delay="0"/>
                            </p:stCondLst>
                            <p:childTnLst>
                              <p:par>
                                <p:cTn id="137" presetID="1" presetClass="entr" presetSubtype="0" fill="hold" nodeType="clickEffect">
                                  <p:stCondLst>
                                    <p:cond delay="0"/>
                                  </p:stCondLst>
                                  <p:childTnLst>
                                    <p:set>
                                      <p:cBhvr>
                                        <p:cTn id="138" dur="1" fill="hold">
                                          <p:stCondLst>
                                            <p:cond delay="0"/>
                                          </p:stCondLst>
                                        </p:cTn>
                                        <p:tgtEl>
                                          <p:spTgt spid="30"/>
                                        </p:tgtEl>
                                        <p:attrNameLst>
                                          <p:attrName>style.visibility</p:attrName>
                                        </p:attrNameLst>
                                      </p:cBhvr>
                                      <p:to>
                                        <p:strVal val="visible"/>
                                      </p:to>
                                    </p:set>
                                  </p:childTnLst>
                                </p:cTn>
                              </p:par>
                            </p:childTnLst>
                          </p:cTn>
                        </p:par>
                      </p:childTnLst>
                    </p:cTn>
                  </p:par>
                  <p:par>
                    <p:cTn id="139" fill="hold">
                      <p:stCondLst>
                        <p:cond delay="indefinite"/>
                      </p:stCondLst>
                      <p:childTnLst>
                        <p:par>
                          <p:cTn id="140" fill="hold">
                            <p:stCondLst>
                              <p:cond delay="0"/>
                            </p:stCondLst>
                            <p:childTnLst>
                              <p:par>
                                <p:cTn id="141" presetID="1" presetClass="entr" presetSubtype="0" fill="hold" grpId="0" nodeType="clickEffect">
                                  <p:stCondLst>
                                    <p:cond delay="0"/>
                                  </p:stCondLst>
                                  <p:childTnLst>
                                    <p:set>
                                      <p:cBhvr>
                                        <p:cTn id="142" dur="1" fill="hold">
                                          <p:stCondLst>
                                            <p:cond delay="0"/>
                                          </p:stCondLst>
                                        </p:cTn>
                                        <p:tgtEl>
                                          <p:spTgt spid="8"/>
                                        </p:tgtEl>
                                        <p:attrNameLst>
                                          <p:attrName>style.visibility</p:attrName>
                                        </p:attrNameLst>
                                      </p:cBhvr>
                                      <p:to>
                                        <p:strVal val="visible"/>
                                      </p:to>
                                    </p:set>
                                  </p:childTnLst>
                                </p:cTn>
                              </p:par>
                            </p:childTnLst>
                          </p:cTn>
                        </p:par>
                      </p:childTnLst>
                    </p:cTn>
                  </p:par>
                  <p:par>
                    <p:cTn id="143" fill="hold">
                      <p:stCondLst>
                        <p:cond delay="indefinite"/>
                      </p:stCondLst>
                      <p:childTnLst>
                        <p:par>
                          <p:cTn id="144" fill="hold">
                            <p:stCondLst>
                              <p:cond delay="0"/>
                            </p:stCondLst>
                            <p:childTnLst>
                              <p:par>
                                <p:cTn id="145" presetID="1" presetClass="entr" presetSubtype="0" fill="hold" nodeType="clickEffect">
                                  <p:stCondLst>
                                    <p:cond delay="0"/>
                                  </p:stCondLst>
                                  <p:childTnLst>
                                    <p:set>
                                      <p:cBhvr>
                                        <p:cTn id="146" dur="1" fill="hold">
                                          <p:stCondLst>
                                            <p:cond delay="0"/>
                                          </p:stCondLst>
                                        </p:cTn>
                                        <p:tgtEl>
                                          <p:spTgt spid="6"/>
                                        </p:tgtEl>
                                        <p:attrNameLst>
                                          <p:attrName>style.visibility</p:attrName>
                                        </p:attrNameLst>
                                      </p:cBhvr>
                                      <p:to>
                                        <p:strVal val="visible"/>
                                      </p:to>
                                    </p:set>
                                  </p:childTnLst>
                                </p:cTn>
                              </p:par>
                            </p:childTnLst>
                          </p:cTn>
                        </p:par>
                      </p:childTnLst>
                    </p:cTn>
                  </p:par>
                  <p:par>
                    <p:cTn id="147" fill="hold">
                      <p:stCondLst>
                        <p:cond delay="indefinite"/>
                      </p:stCondLst>
                      <p:childTnLst>
                        <p:par>
                          <p:cTn id="148" fill="hold">
                            <p:stCondLst>
                              <p:cond delay="0"/>
                            </p:stCondLst>
                            <p:childTnLst>
                              <p:par>
                                <p:cTn id="149" presetID="1" presetClass="entr" presetSubtype="0" fill="hold" grpId="0" nodeType="clickEffect">
                                  <p:stCondLst>
                                    <p:cond delay="0"/>
                                  </p:stCondLst>
                                  <p:childTnLst>
                                    <p:set>
                                      <p:cBhvr>
                                        <p:cTn id="15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8" grpId="0"/>
      <p:bldP spid="9" grpId="0"/>
      <p:bldP spid="10" grpId="0"/>
      <p:bldP spid="11" grpId="0"/>
      <p:bldP spid="12" grpId="0"/>
      <p:bldP spid="13" grpId="0"/>
      <p:bldP spid="14" grpId="0"/>
      <p:bldP spid="15" grpId="0"/>
      <p:bldP spid="16" grpId="0"/>
      <p:bldP spid="18" grpId="0"/>
      <p:bldP spid="19" grpId="0"/>
      <p:bldP spid="21" grpId="0"/>
      <p:bldP spid="23" grpId="0"/>
      <p:bldP spid="26" grpId="0"/>
      <p:bldP spid="27" grpId="0"/>
      <p:bldP spid="32"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„Technischer Fortschritt“ auf den Seiten 58 bis 59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200</Words>
  <Application>Microsoft Office PowerPoint</Application>
  <PresentationFormat>Bildschirmpräsentation (4:3)</PresentationFormat>
  <Paragraphs>39</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60</cp:revision>
  <dcterms:created xsi:type="dcterms:W3CDTF">2011-07-14T19:54:09Z</dcterms:created>
  <dcterms:modified xsi:type="dcterms:W3CDTF">2023-12-15T13:49:30Z</dcterms:modified>
</cp:coreProperties>
</file>