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93" r:id="rId2"/>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5" r:id="rId23"/>
    <p:sldId id="316" r:id="rId24"/>
    <p:sldId id="292" r:id="rId2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54F2309-30FF-2122-AB36-A1F5991D7C5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16FFB2D-8727-9A94-0051-E2A9BF5C1CDC}"/>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6B82247-C593-4871-9D57-336C95E65EBE}" type="datetimeFigureOut">
              <a:rPr lang="de-AT"/>
              <a:pPr>
                <a:defRPr/>
              </a:pPr>
              <a:t>03.01.2026</a:t>
            </a:fld>
            <a:endParaRPr lang="de-AT"/>
          </a:p>
        </p:txBody>
      </p:sp>
      <p:sp>
        <p:nvSpPr>
          <p:cNvPr id="4" name="Fußzeilenplatzhalter 3">
            <a:extLst>
              <a:ext uri="{FF2B5EF4-FFF2-40B4-BE49-F238E27FC236}">
                <a16:creationId xmlns:a16="http://schemas.microsoft.com/office/drawing/2014/main" id="{11EEF575-8C0F-15D2-3507-FE68827FCABA}"/>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6249ACA-5B6F-0887-8A89-B1F64A5CC0D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C8802F4-E0ED-46DE-ADB3-9630B42C306F}"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756FEEC-DD2D-EF29-244E-93A1F0F5755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3F5605A-7C66-7E50-8AD1-6C4266BF2D7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23823A8-9D22-4130-8962-3238C5E3DC10}" type="datetimeFigureOut">
              <a:rPr lang="de-AT"/>
              <a:pPr>
                <a:defRPr/>
              </a:pPr>
              <a:t>03.01.2026</a:t>
            </a:fld>
            <a:endParaRPr lang="de-AT"/>
          </a:p>
        </p:txBody>
      </p:sp>
      <p:sp>
        <p:nvSpPr>
          <p:cNvPr id="4" name="Folienbildplatzhalter 3">
            <a:extLst>
              <a:ext uri="{FF2B5EF4-FFF2-40B4-BE49-F238E27FC236}">
                <a16:creationId xmlns:a16="http://schemas.microsoft.com/office/drawing/2014/main" id="{AEBC3872-84C3-5F63-B922-F542A24C5F8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506A52CE-1450-C73C-5A13-32D305D794B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5F83A4C-48EE-2898-FCEA-2B1A195DB6B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AABCD885-94D1-5E62-AD5D-F790C69A291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0EA980C-842B-4627-BEE5-EC63D8F02FD8}"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3244911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id="{2306D2C5-BE3F-B48E-A71B-C109413DA822}"/>
              </a:ext>
            </a:extLst>
          </p:cNvPr>
          <p:cNvPicPr preferRelativeResize="0">
            <a:picLocks noChangeArrowheads="1"/>
          </p:cNvPicPr>
          <p:nvPr userDrawn="1"/>
        </p:nvPicPr>
        <p:blipFill>
          <a:blip r:embed="rId3"/>
          <a:stretch>
            <a:fillRect/>
          </a:stretch>
        </p:blipFill>
        <p:spPr bwMode="auto">
          <a:xfrm>
            <a:off x="-15875" y="6597352"/>
            <a:ext cx="9159875" cy="28763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pic>
        <p:nvPicPr>
          <p:cNvPr id="2" name="Picture 12">
            <a:extLst>
              <a:ext uri="{FF2B5EF4-FFF2-40B4-BE49-F238E27FC236}">
                <a16:creationId xmlns:a16="http://schemas.microsoft.com/office/drawing/2014/main" id="{09F68D18-401E-77D2-3260-E2CE3DD7A0A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750" y="-1"/>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51F8B14C-6393-B6CE-26A2-A0514384CAC2}"/>
              </a:ext>
            </a:extLst>
          </p:cNvPr>
          <p:cNvSpPr>
            <a:spLocks noGrp="1"/>
          </p:cNvSpPr>
          <p:nvPr>
            <p:ph type="title"/>
          </p:nvPr>
        </p:nvSpPr>
        <p:spPr bwMode="auto">
          <a:xfrm>
            <a:off x="314325" y="3213100"/>
            <a:ext cx="82296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B883637A-E324-0236-BECE-D5D20CB3A282}"/>
              </a:ext>
            </a:extLst>
          </p:cNvPr>
          <p:cNvSpPr>
            <a:spLocks noGrp="1"/>
          </p:cNvSpPr>
          <p:nvPr>
            <p:ph type="body" idx="1"/>
          </p:nvPr>
        </p:nvSpPr>
        <p:spPr bwMode="auto">
          <a:xfrm>
            <a:off x="684213" y="5589588"/>
            <a:ext cx="78327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AT" altLang="de-DE"/>
              <a:t>XXX</a:t>
            </a:r>
          </a:p>
        </p:txBody>
      </p:sp>
      <p:sp>
        <p:nvSpPr>
          <p:cNvPr id="1035" name="Rechteck 21">
            <a:extLst>
              <a:ext uri="{FF2B5EF4-FFF2-40B4-BE49-F238E27FC236}">
                <a16:creationId xmlns:a16="http://schemas.microsoft.com/office/drawing/2014/main" id="{A3B40C25-64C1-6078-5B16-FB4D3F48C275}"/>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3" name="Picture 13" descr="I:\500-vs_hs\Aushilfen\___Carina\Unterwegs\uw1_schriftzug_weiss.gif">
            <a:extLst>
              <a:ext uri="{FF2B5EF4-FFF2-40B4-BE49-F238E27FC236}">
                <a16:creationId xmlns:a16="http://schemas.microsoft.com/office/drawing/2014/main" id="{492C25DC-2729-5220-F5B3-F74310FFB1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2769BC3E-651C-3339-AA94-1596C6A135E6}"/>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4</a:t>
            </a:r>
          </a:p>
        </p:txBody>
      </p:sp>
      <p:pic>
        <p:nvPicPr>
          <p:cNvPr id="3" name="Picture 19">
            <a:extLst>
              <a:ext uri="{FF2B5EF4-FFF2-40B4-BE49-F238E27FC236}">
                <a16:creationId xmlns:a16="http://schemas.microsoft.com/office/drawing/2014/main" id="{7D7ECD94-B673-D0A4-C9E7-470AEC83181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212932" y="1270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algn="l" rtl="0" eaLnBrk="0" fontAlgn="base" hangingPunct="0">
        <a:spcBef>
          <a:spcPct val="20000"/>
        </a:spcBef>
        <a:spcAft>
          <a:spcPct val="0"/>
        </a:spcAft>
        <a:defRPr lang="de-AT" sz="1400" kern="1200" dirty="0">
          <a:solidFill>
            <a:srgbClr val="333333"/>
          </a:solidFill>
          <a:latin typeface="Arial" panose="020B0604020202020204" pitchFamily="34" charset="0"/>
          <a:ea typeface="+mj-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C64C838C-84CC-19C6-FE6F-8A344B4C68F5}"/>
              </a:ext>
            </a:extLst>
          </p:cNvPr>
          <p:cNvSpPr>
            <a:spLocks noGrp="1"/>
          </p:cNvSpPr>
          <p:nvPr>
            <p:ph type="title"/>
          </p:nvPr>
        </p:nvSpPr>
        <p:spPr>
          <a:xfrm>
            <a:off x="611188" y="2424113"/>
            <a:ext cx="8229600" cy="2432050"/>
          </a:xfrm>
        </p:spPr>
        <p:txBody>
          <a:bodyPr/>
          <a:lstStyle/>
          <a:p>
            <a:br>
              <a:rPr lang="de-AT" altLang="de-DE" dirty="0">
                <a:latin typeface="Syntax LT Std"/>
              </a:rPr>
            </a:br>
            <a:r>
              <a:rPr lang="de-AT" altLang="de-DE" dirty="0">
                <a:latin typeface="Syntax LT Std"/>
              </a:rPr>
              <a:t>Von den Ursprüngen der Donau </a:t>
            </a:r>
            <a:br>
              <a:rPr lang="de-AT" altLang="de-DE" dirty="0">
                <a:latin typeface="Syntax LT Std"/>
              </a:rPr>
            </a:br>
            <a:r>
              <a:rPr lang="de-AT" altLang="de-DE" dirty="0">
                <a:latin typeface="Syntax LT Std"/>
              </a:rPr>
              <a:t>zum Delta</a:t>
            </a:r>
            <a:br>
              <a:rPr lang="de-AT" altLang="de-DE" dirty="0">
                <a:latin typeface="Syntax LT Std"/>
              </a:rPr>
            </a:br>
            <a:endParaRPr lang="de-AT" altLang="de-DE" dirty="0">
              <a:latin typeface="Syntax LT St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5CEA96-AE67-0E97-7E40-C2465F32D9A0}"/>
              </a:ext>
            </a:extLst>
          </p:cNvPr>
          <p:cNvSpPr>
            <a:spLocks noGrp="1"/>
          </p:cNvSpPr>
          <p:nvPr>
            <p:ph type="title"/>
          </p:nvPr>
        </p:nvSpPr>
        <p:spPr>
          <a:xfrm>
            <a:off x="503238" y="5728762"/>
            <a:ext cx="7759700" cy="1323439"/>
          </a:xfrm>
        </p:spPr>
        <p:txBody>
          <a:bodyPr/>
          <a:lstStyle/>
          <a:p>
            <a:pPr algn="l" eaLnBrk="1" hangingPunct="1">
              <a:defRPr/>
            </a:pPr>
            <a:r>
              <a:rPr lang="de-AT" altLang="de-DE" sz="1400" dirty="0">
                <a:solidFill>
                  <a:srgbClr val="000000"/>
                </a:solidFill>
                <a:latin typeface="Arial" charset="0"/>
                <a:ea typeface="+mn-ea"/>
                <a:cs typeface="+mn-cs"/>
              </a:rPr>
              <a:t>Passau</a:t>
            </a:r>
            <a:r>
              <a:rPr lang="de-AT" altLang="de-DE" sz="1400" b="0" dirty="0">
                <a:solidFill>
                  <a:srgbClr val="000000"/>
                </a:solidFill>
                <a:latin typeface="Arial" charset="0"/>
                <a:ea typeface="+mn-ea"/>
                <a:cs typeface="+mn-cs"/>
              </a:rPr>
              <a:t> wird auch die Drei-Flüsse-Stadt genannt. Die im Foto sichtbare Donau vereinigt sich mit dem breiteren Fluss Inn. Zusätzlich mündet der kleinere Fluss Ilz in die Donau. Passau ist auch weithin bekannt für die nette Altstadt und den Dom mit seinen drei grünen Kuppeln</a:t>
            </a:r>
            <a:r>
              <a:rPr lang="de-AT" altLang="de-DE" sz="1400" b="0" dirty="0">
                <a:solidFill>
                  <a:srgbClr val="000000"/>
                </a:solidFill>
                <a:latin typeface="Arial" charset="0"/>
                <a:ea typeface="+mn-ea"/>
                <a:cs typeface="+mn-cs"/>
                <a:sym typeface="Wingdings" pitchFamily="2" charset="2"/>
              </a:rPr>
              <a:t> .</a:t>
            </a:r>
            <a:br>
              <a:rPr lang="de-DE" altLang="de-DE" sz="1400" b="0" dirty="0">
                <a:solidFill>
                  <a:srgbClr val="000000"/>
                </a:solidFill>
                <a:latin typeface="Arial" charset="0"/>
                <a:ea typeface="+mn-ea"/>
                <a:cs typeface="+mn-cs"/>
              </a:rPr>
            </a:br>
            <a:endParaRPr lang="de-AT" dirty="0"/>
          </a:p>
        </p:txBody>
      </p:sp>
      <p:pic>
        <p:nvPicPr>
          <p:cNvPr id="13315" name="Grafik 1">
            <a:extLst>
              <a:ext uri="{FF2B5EF4-FFF2-40B4-BE49-F238E27FC236}">
                <a16:creationId xmlns:a16="http://schemas.microsoft.com/office/drawing/2014/main" id="{5BB5002A-C90F-4582-27D4-958BC9EBE44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6900" y="908050"/>
            <a:ext cx="7646988"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5">
            <a:extLst>
              <a:ext uri="{FF2B5EF4-FFF2-40B4-BE49-F238E27FC236}">
                <a16:creationId xmlns:a16="http://schemas.microsoft.com/office/drawing/2014/main" id="{F1A4055E-6938-EB56-658C-A2C1D755C00E}"/>
              </a:ext>
            </a:extLst>
          </p:cNvPr>
          <p:cNvSpPr txBox="1">
            <a:spLocks noChangeArrowheads="1"/>
          </p:cNvSpPr>
          <p:nvPr/>
        </p:nvSpPr>
        <p:spPr bwMode="auto">
          <a:xfrm>
            <a:off x="7164388" y="1125538"/>
            <a:ext cx="576262"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D548F9-1E6C-7D56-79D5-59E53032C93A}"/>
              </a:ext>
            </a:extLst>
          </p:cNvPr>
          <p:cNvSpPr>
            <a:spLocks noGrp="1"/>
          </p:cNvSpPr>
          <p:nvPr>
            <p:ph type="title"/>
          </p:nvPr>
        </p:nvSpPr>
        <p:spPr>
          <a:xfrm>
            <a:off x="539750" y="5772150"/>
            <a:ext cx="8064500" cy="739775"/>
          </a:xfrm>
        </p:spPr>
        <p:txBody>
          <a:bodyPr/>
          <a:lstStyle/>
          <a:p>
            <a:pPr algn="l">
              <a:defRPr/>
            </a:pPr>
            <a:r>
              <a:rPr lang="de-AT" altLang="de-DE" sz="1400" b="0" dirty="0">
                <a:solidFill>
                  <a:srgbClr val="000000"/>
                </a:solidFill>
                <a:latin typeface="Arial" charset="0"/>
                <a:ea typeface="+mn-ea"/>
                <a:cs typeface="+mn-cs"/>
              </a:rPr>
              <a:t>In ihrem Verlauf muss sich die Donau einen Weg durch hartes Gestein „graben“. Hier hat sie ein Durchbruchstal im Bereich des oberösterreichischen Granit- und </a:t>
            </a:r>
            <a:r>
              <a:rPr lang="de-AT" altLang="de-DE" sz="1400" b="0" dirty="0" err="1">
                <a:solidFill>
                  <a:srgbClr val="000000"/>
                </a:solidFill>
                <a:latin typeface="Arial" charset="0"/>
                <a:ea typeface="+mn-ea"/>
                <a:cs typeface="+mn-cs"/>
              </a:rPr>
              <a:t>Gneishochlands</a:t>
            </a:r>
            <a:r>
              <a:rPr lang="de-AT" altLang="de-DE" sz="1400" b="0" dirty="0">
                <a:solidFill>
                  <a:srgbClr val="000000"/>
                </a:solidFill>
                <a:latin typeface="Arial" charset="0"/>
                <a:ea typeface="+mn-ea"/>
                <a:cs typeface="+mn-cs"/>
              </a:rPr>
              <a:t> geschaffen. Der eindrucksvolle Mäander wird </a:t>
            </a:r>
            <a:r>
              <a:rPr lang="de-AT" altLang="de-DE" sz="1400" dirty="0" err="1">
                <a:solidFill>
                  <a:srgbClr val="000000"/>
                </a:solidFill>
                <a:latin typeface="Arial" charset="0"/>
                <a:ea typeface="+mn-ea"/>
                <a:cs typeface="+mn-cs"/>
              </a:rPr>
              <a:t>Schlögener</a:t>
            </a:r>
            <a:r>
              <a:rPr lang="de-AT" altLang="de-DE" sz="1400" dirty="0">
                <a:solidFill>
                  <a:srgbClr val="000000"/>
                </a:solidFill>
                <a:latin typeface="Arial" charset="0"/>
                <a:ea typeface="+mn-ea"/>
                <a:cs typeface="+mn-cs"/>
              </a:rPr>
              <a:t> Schlinge </a:t>
            </a:r>
            <a:r>
              <a:rPr lang="de-AT" altLang="de-DE" sz="1400" b="0" dirty="0">
                <a:solidFill>
                  <a:srgbClr val="000000"/>
                </a:solidFill>
                <a:latin typeface="Arial" charset="0"/>
                <a:ea typeface="+mn-ea"/>
                <a:cs typeface="+mn-cs"/>
              </a:rPr>
              <a:t>genannt.</a:t>
            </a:r>
            <a:endParaRPr lang="de-AT" dirty="0"/>
          </a:p>
        </p:txBody>
      </p:sp>
      <p:pic>
        <p:nvPicPr>
          <p:cNvPr id="14339" name="Picture 6" descr="U:\unterwegs\unterwegs alt\UNTERWEGS online\UW3_Donau_Schloegenkleiner_iStock_000014832133Large.jpg">
            <a:extLst>
              <a:ext uri="{FF2B5EF4-FFF2-40B4-BE49-F238E27FC236}">
                <a16:creationId xmlns:a16="http://schemas.microsoft.com/office/drawing/2014/main" id="{10538BF5-C192-647B-5568-11CFB0DFFC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704"/>
          <a:stretch>
            <a:fillRect/>
          </a:stretch>
        </p:blipFill>
        <p:spPr bwMode="auto">
          <a:xfrm>
            <a:off x="611188" y="908050"/>
            <a:ext cx="7705725" cy="483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ED5D8A-2848-6C4A-E347-628A775A573C}"/>
              </a:ext>
            </a:extLst>
          </p:cNvPr>
          <p:cNvSpPr>
            <a:spLocks noGrp="1"/>
          </p:cNvSpPr>
          <p:nvPr>
            <p:ph type="title"/>
          </p:nvPr>
        </p:nvSpPr>
        <p:spPr>
          <a:xfrm>
            <a:off x="539750" y="5780356"/>
            <a:ext cx="8316913" cy="1323439"/>
          </a:xfrm>
        </p:spPr>
        <p:txBody>
          <a:bodyPr/>
          <a:lstStyle/>
          <a:p>
            <a:pPr algn="l" eaLnBrk="1" hangingPunct="1">
              <a:defRPr/>
            </a:pPr>
            <a:r>
              <a:rPr lang="de-AT" altLang="de-DE" sz="1400" b="0" dirty="0">
                <a:solidFill>
                  <a:srgbClr val="000000"/>
                </a:solidFill>
                <a:latin typeface="Arial" charset="0"/>
                <a:ea typeface="+mn-ea"/>
                <a:cs typeface="+mn-cs"/>
              </a:rPr>
              <a:t>Ein anderes, sehr berühmtes Durchbruchstal, das die Donau eingeschnitten hat, ist die </a:t>
            </a:r>
            <a:r>
              <a:rPr lang="de-AT" altLang="de-DE" sz="1400" dirty="0">
                <a:solidFill>
                  <a:srgbClr val="000000"/>
                </a:solidFill>
                <a:latin typeface="Arial" charset="0"/>
                <a:ea typeface="+mn-ea"/>
                <a:cs typeface="+mn-cs"/>
              </a:rPr>
              <a:t>Wachau</a:t>
            </a:r>
            <a:r>
              <a:rPr lang="de-AT" altLang="de-DE" sz="1400" b="0" dirty="0">
                <a:solidFill>
                  <a:srgbClr val="000000"/>
                </a:solidFill>
                <a:latin typeface="Arial" charset="0"/>
                <a:ea typeface="+mn-ea"/>
                <a:cs typeface="+mn-cs"/>
              </a:rPr>
              <a:t>. Malerische Landschaften, historische Gebäude sowie der Weinbau und Obstbau machen die Wachau zu einem beliebten Tourismusziel. An Foto sind Stift </a:t>
            </a:r>
            <a:r>
              <a:rPr lang="de-AT" altLang="de-DE" sz="1400" b="0" dirty="0">
                <a:solidFill>
                  <a:srgbClr val="000000"/>
                </a:solidFill>
                <a:latin typeface="Arial" charset="0"/>
                <a:ea typeface="+mn-ea"/>
                <a:cs typeface="+mn-cs"/>
                <a:sym typeface="Wingdings" pitchFamily="2" charset="2"/>
              </a:rPr>
              <a:t> </a:t>
            </a:r>
            <a:r>
              <a:rPr lang="de-AT" altLang="de-DE" sz="1400" b="0" dirty="0">
                <a:solidFill>
                  <a:srgbClr val="000000"/>
                </a:solidFill>
                <a:latin typeface="Arial" charset="0"/>
                <a:ea typeface="+mn-ea"/>
                <a:cs typeface="+mn-cs"/>
              </a:rPr>
              <a:t>und Ruine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a:t>
            </a:r>
            <a:r>
              <a:rPr lang="de-AT" altLang="de-DE" sz="1400" dirty="0">
                <a:solidFill>
                  <a:srgbClr val="000000"/>
                </a:solidFill>
                <a:latin typeface="Arial" charset="0"/>
                <a:ea typeface="+mn-ea"/>
                <a:cs typeface="+mn-cs"/>
              </a:rPr>
              <a:t>Dürnstein </a:t>
            </a:r>
            <a:r>
              <a:rPr lang="de-AT" altLang="de-DE" sz="1400" b="0" dirty="0">
                <a:solidFill>
                  <a:srgbClr val="000000"/>
                </a:solidFill>
                <a:latin typeface="Arial" charset="0"/>
                <a:ea typeface="+mn-ea"/>
                <a:cs typeface="+mn-cs"/>
              </a:rPr>
              <a:t>sichtbar.</a:t>
            </a:r>
            <a:br>
              <a:rPr lang="de-DE" altLang="de-DE" sz="1400" b="0" dirty="0">
                <a:solidFill>
                  <a:srgbClr val="000000"/>
                </a:solidFill>
                <a:latin typeface="Arial" charset="0"/>
                <a:ea typeface="+mn-ea"/>
                <a:cs typeface="+mn-cs"/>
              </a:rPr>
            </a:br>
            <a:endParaRPr lang="de-AT" dirty="0"/>
          </a:p>
        </p:txBody>
      </p:sp>
      <p:pic>
        <p:nvPicPr>
          <p:cNvPr id="15363" name="Grafik 2">
            <a:extLst>
              <a:ext uri="{FF2B5EF4-FFF2-40B4-BE49-F238E27FC236}">
                <a16:creationId xmlns:a16="http://schemas.microsoft.com/office/drawing/2014/main" id="{9004A2A4-40FB-1F4F-8791-28B6652CF6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6113" y="917575"/>
            <a:ext cx="7781925"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5">
            <a:extLst>
              <a:ext uri="{FF2B5EF4-FFF2-40B4-BE49-F238E27FC236}">
                <a16:creationId xmlns:a16="http://schemas.microsoft.com/office/drawing/2014/main" id="{E52D9F9A-AB65-33BC-8D72-85C4C398FC1F}"/>
              </a:ext>
            </a:extLst>
          </p:cNvPr>
          <p:cNvSpPr txBox="1">
            <a:spLocks noChangeArrowheads="1"/>
          </p:cNvSpPr>
          <p:nvPr/>
        </p:nvSpPr>
        <p:spPr bwMode="auto">
          <a:xfrm>
            <a:off x="2700338" y="2420938"/>
            <a:ext cx="576262"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5" name="Textfeld 6">
            <a:extLst>
              <a:ext uri="{FF2B5EF4-FFF2-40B4-BE49-F238E27FC236}">
                <a16:creationId xmlns:a16="http://schemas.microsoft.com/office/drawing/2014/main" id="{59F878CD-E165-F680-1FC6-9F56BBD88DD5}"/>
              </a:ext>
            </a:extLst>
          </p:cNvPr>
          <p:cNvSpPr txBox="1">
            <a:spLocks noChangeArrowheads="1"/>
          </p:cNvSpPr>
          <p:nvPr/>
        </p:nvSpPr>
        <p:spPr bwMode="auto">
          <a:xfrm>
            <a:off x="5940425" y="1052513"/>
            <a:ext cx="576263"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2B9FE-07A1-FF06-D8CE-41237417E17B}"/>
              </a:ext>
            </a:extLst>
          </p:cNvPr>
          <p:cNvSpPr>
            <a:spLocks noGrp="1"/>
          </p:cNvSpPr>
          <p:nvPr>
            <p:ph type="title"/>
          </p:nvPr>
        </p:nvSpPr>
        <p:spPr>
          <a:xfrm rot="10800000" flipV="1">
            <a:off x="4427984" y="4365104"/>
            <a:ext cx="3815904" cy="2160240"/>
          </a:xfrm>
        </p:spPr>
        <p:txBody>
          <a:bodyPr/>
          <a:lstStyle/>
          <a:p>
            <a:pPr algn="l" eaLnBrk="1" hangingPunct="1">
              <a:defRPr/>
            </a:pPr>
            <a:r>
              <a:rPr lang="de-AT" altLang="de-DE" sz="1400" b="0" dirty="0">
                <a:solidFill>
                  <a:srgbClr val="000000"/>
                </a:solidFill>
                <a:latin typeface="Arial" charset="0"/>
                <a:ea typeface="+mn-ea"/>
                <a:cs typeface="+mn-cs"/>
              </a:rPr>
              <a:t>In manchen sehr kalten Wintern und in Staubereichen von Kraftwerken, in denen die Fließgeschwindigkeit gering ist, </a:t>
            </a:r>
            <a:r>
              <a:rPr lang="de-AT" altLang="de-DE" sz="1400" dirty="0">
                <a:solidFill>
                  <a:srgbClr val="000000"/>
                </a:solidFill>
                <a:latin typeface="Arial" charset="0"/>
                <a:ea typeface="+mn-ea"/>
                <a:cs typeface="+mn-cs"/>
              </a:rPr>
              <a:t>friert</a:t>
            </a:r>
            <a:r>
              <a:rPr lang="de-AT" altLang="de-DE" sz="1400" b="0" dirty="0">
                <a:solidFill>
                  <a:srgbClr val="000000"/>
                </a:solidFill>
                <a:latin typeface="Arial" charset="0"/>
                <a:ea typeface="+mn-ea"/>
                <a:cs typeface="+mn-cs"/>
              </a:rPr>
              <a:t> die Donau für einige Tage zu, wie hier bei Tulln im Jahr 2012.</a:t>
            </a:r>
            <a:br>
              <a:rPr lang="de-AT" altLang="de-DE" sz="1400" b="0" dirty="0">
                <a:solidFill>
                  <a:srgbClr val="000000"/>
                </a:solidFill>
                <a:latin typeface="Arial" charset="0"/>
                <a:ea typeface="+mn-ea"/>
                <a:cs typeface="+mn-cs"/>
              </a:rPr>
            </a:b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Dann wird die Schifffahrt kurzfristig eingestellt und die Donau ist nicht mehr als Wasserstraße benutzbar. Außerdem wird die Schifffahrt bei Hochwasser und bei sehr niedrigem Wasserstand eingestellt.</a:t>
            </a:r>
            <a:br>
              <a:rPr lang="de-DE" altLang="de-DE" sz="1400" b="0" dirty="0">
                <a:solidFill>
                  <a:srgbClr val="000000"/>
                </a:solidFill>
                <a:latin typeface="Arial" charset="0"/>
                <a:ea typeface="+mn-ea"/>
                <a:cs typeface="+mn-cs"/>
              </a:rPr>
            </a:br>
            <a:endParaRPr lang="de-AT" dirty="0"/>
          </a:p>
        </p:txBody>
      </p:sp>
      <p:pic>
        <p:nvPicPr>
          <p:cNvPr id="16387" name="Grafik 4">
            <a:extLst>
              <a:ext uri="{FF2B5EF4-FFF2-40B4-BE49-F238E27FC236}">
                <a16:creationId xmlns:a16="http://schemas.microsoft.com/office/drawing/2014/main" id="{67691216-2117-EF0D-1260-202ADCE02A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6263" y="908050"/>
            <a:ext cx="3679825"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A98CCA-038E-DD66-9D09-04BD46B5979E}"/>
              </a:ext>
            </a:extLst>
          </p:cNvPr>
          <p:cNvSpPr>
            <a:spLocks noGrp="1"/>
          </p:cNvSpPr>
          <p:nvPr>
            <p:ph type="title"/>
          </p:nvPr>
        </p:nvSpPr>
        <p:spPr>
          <a:xfrm>
            <a:off x="468313" y="5130166"/>
            <a:ext cx="8280400" cy="1969770"/>
          </a:xfrm>
        </p:spPr>
        <p:txBody>
          <a:bodyPr/>
          <a:lstStyle/>
          <a:p>
            <a:pPr algn="l" eaLnBrk="1" hangingPunct="1">
              <a:defRPr/>
            </a:pPr>
            <a:r>
              <a:rPr lang="de-AT" altLang="de-DE" sz="1400" dirty="0">
                <a:solidFill>
                  <a:srgbClr val="000000"/>
                </a:solidFill>
                <a:latin typeface="Arial" charset="0"/>
                <a:ea typeface="+mn-ea"/>
                <a:cs typeface="+mn-cs"/>
              </a:rPr>
              <a:t>Wien, </a:t>
            </a:r>
            <a:r>
              <a:rPr lang="de-AT" altLang="de-DE" sz="1400" b="0" dirty="0">
                <a:solidFill>
                  <a:srgbClr val="000000"/>
                </a:solidFill>
                <a:latin typeface="Arial" charset="0"/>
                <a:ea typeface="+mn-ea"/>
                <a:cs typeface="+mn-cs"/>
              </a:rPr>
              <a:t>Österreichs Hauptstadt, liegt heute an der Donau. Der Donaustrom </a:t>
            </a:r>
            <a:r>
              <a:rPr lang="de-AT" altLang="de-DE" sz="1400" b="0" dirty="0">
                <a:solidFill>
                  <a:srgbClr val="000000"/>
                </a:solidFill>
                <a:latin typeface="Arial" charset="0"/>
                <a:ea typeface="+mn-ea"/>
                <a:cs typeface="+mn-cs"/>
                <a:sym typeface="Wingdings" pitchFamily="2" charset="2"/>
              </a:rPr>
              <a:t> wird in </a:t>
            </a:r>
            <a:r>
              <a:rPr lang="de-AT" altLang="de-DE" sz="1400" b="0" dirty="0">
                <a:solidFill>
                  <a:srgbClr val="000000"/>
                </a:solidFill>
                <a:latin typeface="Arial" charset="0"/>
                <a:ea typeface="+mn-ea"/>
                <a:cs typeface="+mn-cs"/>
              </a:rPr>
              <a:t>Wien von insgesamt 13 Brücken gequert . Nördlich der Donau, im Foto links, ist die Neue Donau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Dieser künstliche Seitenarm der Donau kann bei Hochwasser zusätzliche Wassermengen aufnehmen. Er dient dem Hochwasserschutz. Die Alte Donau </a:t>
            </a:r>
            <a:r>
              <a:rPr lang="de-AT" altLang="de-DE" sz="1400" b="0" dirty="0">
                <a:solidFill>
                  <a:srgbClr val="000000"/>
                </a:solidFill>
                <a:latin typeface="Arial" charset="0"/>
                <a:ea typeface="+mn-ea"/>
                <a:cs typeface="+mn-cs"/>
                <a:sym typeface="Wingdings" pitchFamily="2" charset="2"/>
              </a:rPr>
              <a:t> war früher ein Seitenarm, ist aber nun ein stehendes Gewässer. Beide Seitenarme sind heute</a:t>
            </a:r>
            <a:r>
              <a:rPr lang="de-AT" altLang="de-DE" sz="1400" b="0" dirty="0">
                <a:solidFill>
                  <a:srgbClr val="000000"/>
                </a:solidFill>
                <a:latin typeface="Arial" charset="0"/>
                <a:ea typeface="+mn-ea"/>
                <a:cs typeface="+mn-cs"/>
              </a:rPr>
              <a:t> wichtige Erholungsgebiete. Die Wiener Altstadt liegt nicht an der Donau, sondern am Donaukanal.</a:t>
            </a:r>
            <a:br>
              <a:rPr lang="de-DE" altLang="de-DE" sz="1400" b="0" dirty="0">
                <a:solidFill>
                  <a:srgbClr val="000000"/>
                </a:solidFill>
                <a:latin typeface="Arial" charset="0"/>
                <a:ea typeface="+mn-ea"/>
                <a:cs typeface="+mn-cs"/>
              </a:rPr>
            </a:br>
            <a:endParaRPr lang="de-AT" dirty="0"/>
          </a:p>
        </p:txBody>
      </p:sp>
      <p:pic>
        <p:nvPicPr>
          <p:cNvPr id="17411" name="Picture 10" descr="C:\Dokumente und Einstellungen\swoboda\Eigene Dateien\Downloads\Fotolia_31772758_Subscription_XL(1).jpg">
            <a:extLst>
              <a:ext uri="{FF2B5EF4-FFF2-40B4-BE49-F238E27FC236}">
                <a16:creationId xmlns:a16="http://schemas.microsoft.com/office/drawing/2014/main" id="{EF120947-5447-FD47-20EB-7C071B8639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784860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4">
            <a:extLst>
              <a:ext uri="{FF2B5EF4-FFF2-40B4-BE49-F238E27FC236}">
                <a16:creationId xmlns:a16="http://schemas.microsoft.com/office/drawing/2014/main" id="{22500FAF-C92C-49FB-5E4E-0003A60954FE}"/>
              </a:ext>
            </a:extLst>
          </p:cNvPr>
          <p:cNvSpPr txBox="1">
            <a:spLocks noChangeArrowheads="1"/>
          </p:cNvSpPr>
          <p:nvPr/>
        </p:nvSpPr>
        <p:spPr bwMode="auto">
          <a:xfrm>
            <a:off x="1908175" y="2060575"/>
            <a:ext cx="576263" cy="585788"/>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5" name="Textfeld 4">
            <a:extLst>
              <a:ext uri="{FF2B5EF4-FFF2-40B4-BE49-F238E27FC236}">
                <a16:creationId xmlns:a16="http://schemas.microsoft.com/office/drawing/2014/main" id="{379AA5AE-E9A1-8153-74D9-1C60F9A5CDE0}"/>
              </a:ext>
            </a:extLst>
          </p:cNvPr>
          <p:cNvSpPr txBox="1">
            <a:spLocks noChangeArrowheads="1"/>
          </p:cNvSpPr>
          <p:nvPr/>
        </p:nvSpPr>
        <p:spPr bwMode="auto">
          <a:xfrm>
            <a:off x="3492500" y="2852738"/>
            <a:ext cx="576263"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6" name="Textfeld 5">
            <a:extLst>
              <a:ext uri="{FF2B5EF4-FFF2-40B4-BE49-F238E27FC236}">
                <a16:creationId xmlns:a16="http://schemas.microsoft.com/office/drawing/2014/main" id="{1355EE85-C00E-57F9-ECEF-ACCAE95EC2B2}"/>
              </a:ext>
            </a:extLst>
          </p:cNvPr>
          <p:cNvSpPr txBox="1">
            <a:spLocks noChangeArrowheads="1"/>
          </p:cNvSpPr>
          <p:nvPr/>
        </p:nvSpPr>
        <p:spPr bwMode="auto">
          <a:xfrm>
            <a:off x="4379913" y="3573463"/>
            <a:ext cx="576262" cy="585787"/>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cxnSp>
        <p:nvCxnSpPr>
          <p:cNvPr id="17415" name="Gerade Verbindung mit Pfeil 3">
            <a:extLst>
              <a:ext uri="{FF2B5EF4-FFF2-40B4-BE49-F238E27FC236}">
                <a16:creationId xmlns:a16="http://schemas.microsoft.com/office/drawing/2014/main" id="{B17BB803-5C1E-C2C7-AA56-6FD72CCAC62F}"/>
              </a:ext>
            </a:extLst>
          </p:cNvPr>
          <p:cNvCxnSpPr>
            <a:cxnSpLocks noChangeShapeType="1"/>
          </p:cNvCxnSpPr>
          <p:nvPr/>
        </p:nvCxnSpPr>
        <p:spPr bwMode="auto">
          <a:xfrm flipV="1">
            <a:off x="4814888" y="3573463"/>
            <a:ext cx="477837" cy="228600"/>
          </a:xfrm>
          <a:prstGeom prst="straightConnector1">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C5B76B-206B-9EEF-E7CB-3EB22879538C}"/>
              </a:ext>
            </a:extLst>
          </p:cNvPr>
          <p:cNvSpPr>
            <a:spLocks noGrp="1"/>
          </p:cNvSpPr>
          <p:nvPr>
            <p:ph type="title"/>
          </p:nvPr>
        </p:nvSpPr>
        <p:spPr>
          <a:xfrm>
            <a:off x="468313" y="5761306"/>
            <a:ext cx="8301037" cy="1323439"/>
          </a:xfrm>
        </p:spPr>
        <p:txBody>
          <a:bodyPr/>
          <a:lstStyle/>
          <a:p>
            <a:pPr algn="l" eaLnBrk="1" hangingPunct="1">
              <a:defRPr/>
            </a:pPr>
            <a:r>
              <a:rPr lang="de-AT" altLang="de-DE" sz="1400" b="0" dirty="0">
                <a:solidFill>
                  <a:srgbClr val="000000"/>
                </a:solidFill>
                <a:latin typeface="Arial" charset="0"/>
                <a:ea typeface="+mn-ea"/>
                <a:cs typeface="+mn-cs"/>
              </a:rPr>
              <a:t>Der Fluss March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ist hier bei seiner Mündung in die Donau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zu sehen. Links im Foto befindet sich der </a:t>
            </a:r>
            <a:r>
              <a:rPr lang="de-AT" altLang="de-DE" sz="1400" dirty="0">
                <a:solidFill>
                  <a:srgbClr val="000000"/>
                </a:solidFill>
                <a:latin typeface="Arial" charset="0"/>
                <a:ea typeface="+mn-ea"/>
                <a:cs typeface="+mn-cs"/>
              </a:rPr>
              <a:t>Nationalpark Donauauen </a:t>
            </a:r>
            <a:r>
              <a:rPr lang="de-AT" altLang="de-DE" sz="1400" b="0" dirty="0">
                <a:solidFill>
                  <a:srgbClr val="000000"/>
                </a:solidFill>
                <a:latin typeface="Arial" charset="0"/>
                <a:ea typeface="+mn-ea"/>
                <a:cs typeface="+mn-cs"/>
                <a:sym typeface="Wingdings" pitchFamily="2" charset="2"/>
              </a:rPr>
              <a:t> in Österreich</a:t>
            </a:r>
            <a:r>
              <a:rPr lang="de-AT" altLang="de-DE" sz="1400" b="0" dirty="0">
                <a:solidFill>
                  <a:srgbClr val="000000"/>
                </a:solidFill>
                <a:latin typeface="Arial" charset="0"/>
                <a:ea typeface="+mn-ea"/>
                <a:cs typeface="+mn-cs"/>
              </a:rPr>
              <a:t>. Auf der rechten, slowakischen Seite steht die Burgruine </a:t>
            </a:r>
            <a:r>
              <a:rPr lang="de-AT" altLang="de-DE" sz="1400" dirty="0">
                <a:solidFill>
                  <a:srgbClr val="000000"/>
                </a:solidFill>
                <a:latin typeface="Arial" charset="0"/>
                <a:ea typeface="+mn-ea"/>
                <a:cs typeface="+mn-cs"/>
              </a:rPr>
              <a:t>Devin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auf einem Kalkfelsen. Ab hier beginnt der Mittellauf der Donau.</a:t>
            </a:r>
            <a:br>
              <a:rPr lang="de-DE" altLang="de-DE" sz="1400" b="0" dirty="0">
                <a:solidFill>
                  <a:srgbClr val="000000"/>
                </a:solidFill>
                <a:latin typeface="Arial" charset="0"/>
                <a:ea typeface="+mn-ea"/>
                <a:cs typeface="+mn-cs"/>
              </a:rPr>
            </a:br>
            <a:endParaRPr lang="de-AT" dirty="0"/>
          </a:p>
        </p:txBody>
      </p:sp>
      <p:pic>
        <p:nvPicPr>
          <p:cNvPr id="18435" name="Grafik 1">
            <a:extLst>
              <a:ext uri="{FF2B5EF4-FFF2-40B4-BE49-F238E27FC236}">
                <a16:creationId xmlns:a16="http://schemas.microsoft.com/office/drawing/2014/main" id="{927AD879-5D7D-F58E-7276-9C2EA7005E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5150" y="911225"/>
            <a:ext cx="7556500" cy="481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20">
            <a:extLst>
              <a:ext uri="{FF2B5EF4-FFF2-40B4-BE49-F238E27FC236}">
                <a16:creationId xmlns:a16="http://schemas.microsoft.com/office/drawing/2014/main" id="{54D1B51B-6167-7156-310D-840B29EDE25A}"/>
              </a:ext>
            </a:extLst>
          </p:cNvPr>
          <p:cNvSpPr txBox="1">
            <a:spLocks noChangeArrowheads="1"/>
          </p:cNvSpPr>
          <p:nvPr/>
        </p:nvSpPr>
        <p:spPr bwMode="auto">
          <a:xfrm>
            <a:off x="754063" y="3217863"/>
            <a:ext cx="576262"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6" name="Textfeld 15">
            <a:extLst>
              <a:ext uri="{FF2B5EF4-FFF2-40B4-BE49-F238E27FC236}">
                <a16:creationId xmlns:a16="http://schemas.microsoft.com/office/drawing/2014/main" id="{13B8F9D2-2370-4F65-ECED-14383CEAAC2E}"/>
              </a:ext>
            </a:extLst>
          </p:cNvPr>
          <p:cNvSpPr txBox="1">
            <a:spLocks noChangeArrowheads="1"/>
          </p:cNvSpPr>
          <p:nvPr/>
        </p:nvSpPr>
        <p:spPr bwMode="auto">
          <a:xfrm>
            <a:off x="1727200" y="3213100"/>
            <a:ext cx="576263"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cxnSp>
        <p:nvCxnSpPr>
          <p:cNvPr id="18438" name="Gerade Verbindung mit Pfeil 3">
            <a:extLst>
              <a:ext uri="{FF2B5EF4-FFF2-40B4-BE49-F238E27FC236}">
                <a16:creationId xmlns:a16="http://schemas.microsoft.com/office/drawing/2014/main" id="{A7753C75-C3C5-64A2-5DFE-2DB78CA75706}"/>
              </a:ext>
            </a:extLst>
          </p:cNvPr>
          <p:cNvCxnSpPr>
            <a:cxnSpLocks noChangeShapeType="1"/>
          </p:cNvCxnSpPr>
          <p:nvPr/>
        </p:nvCxnSpPr>
        <p:spPr bwMode="auto">
          <a:xfrm>
            <a:off x="1979613" y="3644900"/>
            <a:ext cx="215900" cy="647700"/>
          </a:xfrm>
          <a:prstGeom prst="straightConnector1">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10" name="Textfeld 16">
            <a:extLst>
              <a:ext uri="{FF2B5EF4-FFF2-40B4-BE49-F238E27FC236}">
                <a16:creationId xmlns:a16="http://schemas.microsoft.com/office/drawing/2014/main" id="{20017C14-2151-7444-F1E3-54435EFBF5E0}"/>
              </a:ext>
            </a:extLst>
          </p:cNvPr>
          <p:cNvSpPr txBox="1">
            <a:spLocks noChangeArrowheads="1"/>
          </p:cNvSpPr>
          <p:nvPr/>
        </p:nvSpPr>
        <p:spPr bwMode="auto">
          <a:xfrm>
            <a:off x="900113" y="4652963"/>
            <a:ext cx="576262"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cxnSp>
        <p:nvCxnSpPr>
          <p:cNvPr id="18440" name="Gerade Verbindung mit Pfeil 12">
            <a:extLst>
              <a:ext uri="{FF2B5EF4-FFF2-40B4-BE49-F238E27FC236}">
                <a16:creationId xmlns:a16="http://schemas.microsoft.com/office/drawing/2014/main" id="{D8BC3437-6384-507C-D3BD-5E509B0EB384}"/>
              </a:ext>
            </a:extLst>
          </p:cNvPr>
          <p:cNvCxnSpPr>
            <a:cxnSpLocks noChangeShapeType="1"/>
          </p:cNvCxnSpPr>
          <p:nvPr/>
        </p:nvCxnSpPr>
        <p:spPr bwMode="auto">
          <a:xfrm>
            <a:off x="1331913" y="4959350"/>
            <a:ext cx="4464050" cy="485775"/>
          </a:xfrm>
          <a:prstGeom prst="straightConnector1">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12" name="Textfeld 21">
            <a:extLst>
              <a:ext uri="{FF2B5EF4-FFF2-40B4-BE49-F238E27FC236}">
                <a16:creationId xmlns:a16="http://schemas.microsoft.com/office/drawing/2014/main" id="{8851E68A-BCAF-C2B1-002A-21A500C0B123}"/>
              </a:ext>
            </a:extLst>
          </p:cNvPr>
          <p:cNvSpPr txBox="1">
            <a:spLocks noChangeArrowheads="1"/>
          </p:cNvSpPr>
          <p:nvPr/>
        </p:nvSpPr>
        <p:spPr bwMode="auto">
          <a:xfrm>
            <a:off x="5867400" y="1560513"/>
            <a:ext cx="576263" cy="585787"/>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66BD6E-B80B-7C4F-9497-8F3D91C27FDB}"/>
              </a:ext>
            </a:extLst>
          </p:cNvPr>
          <p:cNvSpPr>
            <a:spLocks noGrp="1"/>
          </p:cNvSpPr>
          <p:nvPr>
            <p:ph type="title"/>
          </p:nvPr>
        </p:nvSpPr>
        <p:spPr>
          <a:xfrm>
            <a:off x="468313" y="5683518"/>
            <a:ext cx="8312150" cy="1323439"/>
          </a:xfrm>
        </p:spPr>
        <p:txBody>
          <a:bodyPr/>
          <a:lstStyle/>
          <a:p>
            <a:pPr algn="l" eaLnBrk="1" hangingPunct="1">
              <a:defRPr/>
            </a:pPr>
            <a:r>
              <a:rPr lang="de-AT" altLang="de-DE" sz="1400" dirty="0">
                <a:solidFill>
                  <a:srgbClr val="000000"/>
                </a:solidFill>
                <a:latin typeface="Arial" charset="0"/>
                <a:ea typeface="+mn-ea"/>
                <a:cs typeface="+mn-cs"/>
              </a:rPr>
              <a:t>Bratislava</a:t>
            </a:r>
            <a:r>
              <a:rPr lang="de-AT" altLang="de-DE" sz="1400" b="0" dirty="0">
                <a:solidFill>
                  <a:srgbClr val="000000"/>
                </a:solidFill>
                <a:latin typeface="Arial" charset="0"/>
                <a:ea typeface="+mn-ea"/>
                <a:cs typeface="+mn-cs"/>
              </a:rPr>
              <a:t> ist die Hauptstadt der Slowakei und von Wien aus auch auf der Donau leicht zu erreichen. Die wirtschaftlich sehr dynamische Stadt bietet eine Reihe von Attraktionen,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wie etwa die Brücke mit dem Restaurant auf einem Pfeiler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die Burg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und den Dom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a:t>
            </a:r>
            <a:br>
              <a:rPr lang="de-DE" altLang="de-DE" sz="1400" b="0" dirty="0">
                <a:solidFill>
                  <a:srgbClr val="000000"/>
                </a:solidFill>
                <a:latin typeface="Arial" charset="0"/>
                <a:ea typeface="+mn-ea"/>
                <a:cs typeface="+mn-cs"/>
              </a:rPr>
            </a:br>
            <a:endParaRPr lang="de-AT" dirty="0"/>
          </a:p>
        </p:txBody>
      </p:sp>
      <p:pic>
        <p:nvPicPr>
          <p:cNvPr id="19459" name="Grafik 1">
            <a:extLst>
              <a:ext uri="{FF2B5EF4-FFF2-40B4-BE49-F238E27FC236}">
                <a16:creationId xmlns:a16="http://schemas.microsoft.com/office/drawing/2014/main" id="{E1E3CB3B-016D-2AB2-2C91-1645B3767B21}"/>
              </a:ext>
            </a:extLst>
          </p:cNvPr>
          <p:cNvPicPr>
            <a:picLocks noChangeAspect="1"/>
          </p:cNvPicPr>
          <p:nvPr/>
        </p:nvPicPr>
        <p:blipFill>
          <a:blip r:embed="rId2">
            <a:extLst>
              <a:ext uri="{28A0092B-C50C-407E-A947-70E740481C1C}">
                <a14:useLocalDpi xmlns:a14="http://schemas.microsoft.com/office/drawing/2010/main" val="0"/>
              </a:ext>
            </a:extLst>
          </a:blip>
          <a:srcRect l="-230"/>
          <a:stretch>
            <a:fillRect/>
          </a:stretch>
        </p:blipFill>
        <p:spPr bwMode="auto">
          <a:xfrm>
            <a:off x="587375" y="1016000"/>
            <a:ext cx="786765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15">
            <a:extLst>
              <a:ext uri="{FF2B5EF4-FFF2-40B4-BE49-F238E27FC236}">
                <a16:creationId xmlns:a16="http://schemas.microsoft.com/office/drawing/2014/main" id="{AD7D20AE-6390-2001-F6CA-B1A7BE499310}"/>
              </a:ext>
            </a:extLst>
          </p:cNvPr>
          <p:cNvSpPr txBox="1">
            <a:spLocks noChangeArrowheads="1"/>
          </p:cNvSpPr>
          <p:nvPr/>
        </p:nvSpPr>
        <p:spPr bwMode="auto">
          <a:xfrm>
            <a:off x="900113" y="1196975"/>
            <a:ext cx="576262"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FFFF"/>
                </a:solidFill>
                <a:cs typeface="+mn-cs"/>
                <a:sym typeface="Wingdings" pitchFamily="2" charset="2"/>
              </a:rPr>
              <a:t></a:t>
            </a:r>
            <a:endParaRPr lang="de-AT" altLang="de-DE" sz="3200" kern="0" dirty="0">
              <a:solidFill>
                <a:srgbClr val="FFFFFF"/>
              </a:solidFill>
              <a:cs typeface="+mn-cs"/>
            </a:endParaRPr>
          </a:p>
        </p:txBody>
      </p:sp>
      <p:sp>
        <p:nvSpPr>
          <p:cNvPr id="5" name="Textfeld 15">
            <a:extLst>
              <a:ext uri="{FF2B5EF4-FFF2-40B4-BE49-F238E27FC236}">
                <a16:creationId xmlns:a16="http://schemas.microsoft.com/office/drawing/2014/main" id="{228CEF86-052D-4F8F-9CA9-4D3AE7825BBF}"/>
              </a:ext>
            </a:extLst>
          </p:cNvPr>
          <p:cNvSpPr txBox="1">
            <a:spLocks noChangeArrowheads="1"/>
          </p:cNvSpPr>
          <p:nvPr/>
        </p:nvSpPr>
        <p:spPr bwMode="auto">
          <a:xfrm>
            <a:off x="5508625" y="1052513"/>
            <a:ext cx="576263" cy="585787"/>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FFFF"/>
                </a:solidFill>
                <a:cs typeface="+mn-cs"/>
                <a:sym typeface="Wingdings" pitchFamily="2" charset="2"/>
              </a:rPr>
              <a:t></a:t>
            </a:r>
            <a:endParaRPr lang="de-AT" altLang="de-DE" sz="3200" kern="0" dirty="0">
              <a:solidFill>
                <a:srgbClr val="FFFFFF"/>
              </a:solidFill>
              <a:cs typeface="+mn-cs"/>
            </a:endParaRPr>
          </a:p>
        </p:txBody>
      </p:sp>
      <p:sp>
        <p:nvSpPr>
          <p:cNvPr id="6" name="Textfeld 15">
            <a:extLst>
              <a:ext uri="{FF2B5EF4-FFF2-40B4-BE49-F238E27FC236}">
                <a16:creationId xmlns:a16="http://schemas.microsoft.com/office/drawing/2014/main" id="{801E5132-EBD4-55F2-8A3E-4AF03FD9712C}"/>
              </a:ext>
            </a:extLst>
          </p:cNvPr>
          <p:cNvSpPr txBox="1">
            <a:spLocks noChangeArrowheads="1"/>
          </p:cNvSpPr>
          <p:nvPr/>
        </p:nvSpPr>
        <p:spPr bwMode="auto">
          <a:xfrm>
            <a:off x="7007225" y="998538"/>
            <a:ext cx="576263" cy="585787"/>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FFFF"/>
                </a:solidFill>
                <a:cs typeface="+mn-cs"/>
                <a:sym typeface="Wingdings" pitchFamily="2" charset="2"/>
              </a:rPr>
              <a:t></a:t>
            </a:r>
            <a:endParaRPr lang="de-AT" altLang="de-DE" sz="3200" kern="0" dirty="0">
              <a:solidFill>
                <a:srgbClr val="FFFFFF"/>
              </a:solidFill>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C677D5-A1EE-0832-DD0D-8997109B8436}"/>
              </a:ext>
            </a:extLst>
          </p:cNvPr>
          <p:cNvSpPr>
            <a:spLocks noGrp="1"/>
          </p:cNvSpPr>
          <p:nvPr>
            <p:ph type="title"/>
          </p:nvPr>
        </p:nvSpPr>
        <p:spPr>
          <a:xfrm>
            <a:off x="468313" y="5486400"/>
            <a:ext cx="8136135" cy="1755775"/>
          </a:xfrm>
        </p:spPr>
        <p:txBody>
          <a:bodyPr/>
          <a:lstStyle/>
          <a:p>
            <a:pPr algn="l" eaLnBrk="1" hangingPunct="1">
              <a:defRPr/>
            </a:pPr>
            <a:r>
              <a:rPr lang="de-DE" altLang="de-DE" sz="1400" b="0" dirty="0">
                <a:solidFill>
                  <a:srgbClr val="000000"/>
                </a:solidFill>
                <a:latin typeface="Arial" charset="0"/>
                <a:ea typeface="+mn-ea"/>
                <a:cs typeface="+mn-cs"/>
              </a:rPr>
              <a:t>Budapest ist die Hauptstadt Ungarns. Ursprünglich trennte die Donau die beiden selbständigen Städte Buda und Pest voneinander. Das Foto wurde von Buda aus in Richtung Pest gemacht. Das ungarische Parlamentsgebäude </a:t>
            </a:r>
            <a:r>
              <a:rPr lang="de-DE" altLang="de-DE" sz="1400" b="0" dirty="0">
                <a:solidFill>
                  <a:srgbClr val="000000"/>
                </a:solidFill>
                <a:latin typeface="Arial" charset="0"/>
                <a:ea typeface="+mn-ea"/>
                <a:cs typeface="+mn-cs"/>
                <a:sym typeface="Wingdings" pitchFamily="2" charset="2"/>
              </a:rPr>
              <a:t> mit seinen spitzen Türmen und seiner Kuppel </a:t>
            </a:r>
            <a:r>
              <a:rPr lang="de-DE" altLang="de-DE" sz="1400" b="0" dirty="0">
                <a:solidFill>
                  <a:srgbClr val="000000"/>
                </a:solidFill>
                <a:latin typeface="Arial" charset="0"/>
                <a:ea typeface="+mn-ea"/>
                <a:cs typeface="+mn-cs"/>
              </a:rPr>
              <a:t>steht direkt an </a:t>
            </a:r>
            <a:br>
              <a:rPr lang="de-DE" altLang="de-DE" sz="1400" b="0" dirty="0">
                <a:solidFill>
                  <a:srgbClr val="000000"/>
                </a:solidFill>
                <a:latin typeface="Arial" charset="0"/>
                <a:ea typeface="+mn-ea"/>
                <a:cs typeface="+mn-cs"/>
              </a:rPr>
            </a:br>
            <a:r>
              <a:rPr lang="de-DE" altLang="de-DE" sz="1400" b="0" dirty="0">
                <a:solidFill>
                  <a:srgbClr val="000000"/>
                </a:solidFill>
                <a:latin typeface="Arial" charset="0"/>
                <a:ea typeface="+mn-ea"/>
                <a:cs typeface="+mn-cs"/>
              </a:rPr>
              <a:t>der Donau. Die Kettenbrücke </a:t>
            </a:r>
            <a:r>
              <a:rPr lang="de-DE" altLang="de-DE" sz="1400" b="0" dirty="0">
                <a:solidFill>
                  <a:srgbClr val="000000"/>
                </a:solidFill>
                <a:latin typeface="Arial" charset="0"/>
                <a:ea typeface="+mn-ea"/>
                <a:cs typeface="+mn-cs"/>
                <a:sym typeface="Wingdings" pitchFamily="2" charset="2"/>
              </a:rPr>
              <a:t> </a:t>
            </a:r>
            <a:r>
              <a:rPr lang="de-DE" altLang="de-DE" sz="1400" b="0" dirty="0">
                <a:solidFill>
                  <a:srgbClr val="000000"/>
                </a:solidFill>
                <a:latin typeface="Arial" charset="0"/>
                <a:ea typeface="+mn-ea"/>
                <a:cs typeface="+mn-cs"/>
              </a:rPr>
              <a:t>ist die älteste der neun Budapester Brücken über die Donau.</a:t>
            </a:r>
            <a:br>
              <a:rPr lang="de-DE" altLang="de-DE" sz="1400" b="0" dirty="0">
                <a:solidFill>
                  <a:srgbClr val="000000"/>
                </a:solidFill>
                <a:latin typeface="Arial" charset="0"/>
                <a:ea typeface="+mn-ea"/>
                <a:cs typeface="+mn-cs"/>
              </a:rPr>
            </a:br>
            <a:br>
              <a:rPr lang="de-DE" altLang="de-DE" sz="1400" b="0" dirty="0">
                <a:solidFill>
                  <a:srgbClr val="000000"/>
                </a:solidFill>
                <a:latin typeface="Arial" charset="0"/>
                <a:ea typeface="+mn-ea"/>
                <a:cs typeface="+mn-cs"/>
              </a:rPr>
            </a:br>
            <a:endParaRPr lang="de-AT" dirty="0"/>
          </a:p>
        </p:txBody>
      </p:sp>
      <p:pic>
        <p:nvPicPr>
          <p:cNvPr id="20483" name="Picture 6" descr="U:\unterwegs\unterwegs alt\UNTERWEGS online\UW3_Donau_Fotolia_3988021_M.jpg">
            <a:extLst>
              <a:ext uri="{FF2B5EF4-FFF2-40B4-BE49-F238E27FC236}">
                <a16:creationId xmlns:a16="http://schemas.microsoft.com/office/drawing/2014/main" id="{1F623771-7B2D-1647-AA00-A7F4B6B18A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584"/>
          <a:stretch>
            <a:fillRect/>
          </a:stretch>
        </p:blipFill>
        <p:spPr bwMode="auto">
          <a:xfrm>
            <a:off x="611188" y="890588"/>
            <a:ext cx="7273925"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5">
            <a:extLst>
              <a:ext uri="{FF2B5EF4-FFF2-40B4-BE49-F238E27FC236}">
                <a16:creationId xmlns:a16="http://schemas.microsoft.com/office/drawing/2014/main" id="{92738309-3EB7-98AF-C7E3-C279B0CD7B1E}"/>
              </a:ext>
            </a:extLst>
          </p:cNvPr>
          <p:cNvSpPr txBox="1">
            <a:spLocks noChangeArrowheads="1"/>
          </p:cNvSpPr>
          <p:nvPr/>
        </p:nvSpPr>
        <p:spPr bwMode="auto">
          <a:xfrm rot="10800000" flipV="1">
            <a:off x="2771775" y="4076700"/>
            <a:ext cx="647700" cy="585788"/>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5" name="Textfeld 5">
            <a:extLst>
              <a:ext uri="{FF2B5EF4-FFF2-40B4-BE49-F238E27FC236}">
                <a16:creationId xmlns:a16="http://schemas.microsoft.com/office/drawing/2014/main" id="{483C3466-C826-18A3-D1AD-A53EE43A1F86}"/>
              </a:ext>
            </a:extLst>
          </p:cNvPr>
          <p:cNvSpPr txBox="1">
            <a:spLocks noChangeArrowheads="1"/>
          </p:cNvSpPr>
          <p:nvPr/>
        </p:nvSpPr>
        <p:spPr bwMode="auto">
          <a:xfrm>
            <a:off x="1763713" y="1341438"/>
            <a:ext cx="576262"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6C89D3-852A-3D7F-9B53-C73071786E0D}"/>
              </a:ext>
            </a:extLst>
          </p:cNvPr>
          <p:cNvSpPr>
            <a:spLocks noGrp="1"/>
          </p:cNvSpPr>
          <p:nvPr>
            <p:ph type="title"/>
          </p:nvPr>
        </p:nvSpPr>
        <p:spPr>
          <a:xfrm>
            <a:off x="539750" y="5762625"/>
            <a:ext cx="8445500" cy="738188"/>
          </a:xfrm>
        </p:spPr>
        <p:txBody>
          <a:bodyPr/>
          <a:lstStyle/>
          <a:p>
            <a:pPr algn="l">
              <a:defRPr/>
            </a:pPr>
            <a:r>
              <a:rPr lang="de-AT" altLang="de-DE" sz="1400" b="0" dirty="0">
                <a:solidFill>
                  <a:srgbClr val="000000"/>
                </a:solidFill>
                <a:latin typeface="Arial" charset="0"/>
                <a:ea typeface="+mn-ea"/>
                <a:cs typeface="+mn-cs"/>
              </a:rPr>
              <a:t>Die vierte und letzte Hauptstadt an der Donau ist </a:t>
            </a:r>
            <a:r>
              <a:rPr lang="de-AT" altLang="de-DE" sz="1400" dirty="0">
                <a:solidFill>
                  <a:srgbClr val="000000"/>
                </a:solidFill>
                <a:latin typeface="Arial" charset="0"/>
                <a:ea typeface="+mn-ea"/>
                <a:cs typeface="+mn-cs"/>
              </a:rPr>
              <a:t>Belgrad</a:t>
            </a:r>
            <a:r>
              <a:rPr lang="de-AT" altLang="de-DE" sz="1400" b="0" dirty="0">
                <a:solidFill>
                  <a:srgbClr val="000000"/>
                </a:solidFill>
                <a:latin typeface="Arial" charset="0"/>
                <a:ea typeface="+mn-ea"/>
                <a:cs typeface="+mn-cs"/>
              </a:rPr>
              <a:t>, die Hauptstadt von Serbien. Sie liegt am Zusammenfluss der Flüsse Save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und Donau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Neben den Sehenswürdigkeiten, die Belgrad zu bieten hat, ist diese Stadt ein wichtiges Dienstleistungs- und Industriezentrum.</a:t>
            </a:r>
            <a:endParaRPr lang="de-AT" dirty="0"/>
          </a:p>
        </p:txBody>
      </p:sp>
      <p:pic>
        <p:nvPicPr>
          <p:cNvPr id="21507" name="Grafik 1">
            <a:extLst>
              <a:ext uri="{FF2B5EF4-FFF2-40B4-BE49-F238E27FC236}">
                <a16:creationId xmlns:a16="http://schemas.microsoft.com/office/drawing/2014/main" id="{3DB42AC2-D7C7-4B63-681C-3BB1F83C47E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3413" y="981075"/>
            <a:ext cx="763428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5">
            <a:extLst>
              <a:ext uri="{FF2B5EF4-FFF2-40B4-BE49-F238E27FC236}">
                <a16:creationId xmlns:a16="http://schemas.microsoft.com/office/drawing/2014/main" id="{52C3ADAB-39CC-2A6A-E3C6-0143423CC013}"/>
              </a:ext>
            </a:extLst>
          </p:cNvPr>
          <p:cNvSpPr txBox="1">
            <a:spLocks noChangeArrowheads="1"/>
          </p:cNvSpPr>
          <p:nvPr/>
        </p:nvSpPr>
        <p:spPr bwMode="auto">
          <a:xfrm>
            <a:off x="3708400" y="1323975"/>
            <a:ext cx="576263"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5" name="Textfeld 4">
            <a:extLst>
              <a:ext uri="{FF2B5EF4-FFF2-40B4-BE49-F238E27FC236}">
                <a16:creationId xmlns:a16="http://schemas.microsoft.com/office/drawing/2014/main" id="{5716E4CF-F1E1-0012-FF84-DE4B0F37D64D}"/>
              </a:ext>
            </a:extLst>
          </p:cNvPr>
          <p:cNvSpPr txBox="1">
            <a:spLocks noChangeArrowheads="1"/>
          </p:cNvSpPr>
          <p:nvPr/>
        </p:nvSpPr>
        <p:spPr bwMode="auto">
          <a:xfrm>
            <a:off x="4008438" y="4292600"/>
            <a:ext cx="576262" cy="585788"/>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9C89E1-4C7A-7EA8-4302-BDE444CD1FCA}"/>
              </a:ext>
            </a:extLst>
          </p:cNvPr>
          <p:cNvSpPr>
            <a:spLocks noGrp="1"/>
          </p:cNvSpPr>
          <p:nvPr>
            <p:ph type="title"/>
          </p:nvPr>
        </p:nvSpPr>
        <p:spPr>
          <a:xfrm>
            <a:off x="539750" y="5732463"/>
            <a:ext cx="7632700" cy="739775"/>
          </a:xfrm>
        </p:spPr>
        <p:txBody>
          <a:bodyPr/>
          <a:lstStyle/>
          <a:p>
            <a:pPr algn="l">
              <a:defRPr/>
            </a:pPr>
            <a:r>
              <a:rPr lang="de-AT" altLang="de-DE" sz="1400" b="0" dirty="0">
                <a:solidFill>
                  <a:srgbClr val="000000"/>
                </a:solidFill>
                <a:latin typeface="Arial" charset="0"/>
                <a:ea typeface="+mn-ea"/>
                <a:cs typeface="+mn-cs"/>
              </a:rPr>
              <a:t>Ein letztes Mal schafft die Donau ein grandioses, rund 140 km langes Engtal: das </a:t>
            </a:r>
            <a:r>
              <a:rPr lang="de-AT" altLang="de-DE" sz="1400" dirty="0">
                <a:solidFill>
                  <a:srgbClr val="000000"/>
                </a:solidFill>
                <a:latin typeface="Arial" charset="0"/>
                <a:ea typeface="+mn-ea"/>
                <a:cs typeface="+mn-cs"/>
              </a:rPr>
              <a:t>Eiserne Tor</a:t>
            </a:r>
            <a:r>
              <a:rPr lang="de-AT" altLang="de-DE" sz="1400" b="0" dirty="0">
                <a:solidFill>
                  <a:srgbClr val="000000"/>
                </a:solidFill>
                <a:latin typeface="Arial" charset="0"/>
                <a:ea typeface="+mn-ea"/>
                <a:cs typeface="+mn-cs"/>
              </a:rPr>
              <a:t>. So wird diese Landschaft an der serbisch-rumänischen Grenze genannt.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Die Donau trennt hier die Südkarpaten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vom Balkan </a:t>
            </a:r>
            <a:r>
              <a:rPr lang="de-AT" altLang="de-DE" sz="1400" b="0" dirty="0">
                <a:solidFill>
                  <a:srgbClr val="000000"/>
                </a:solidFill>
                <a:latin typeface="Arial" charset="0"/>
                <a:ea typeface="+mn-ea"/>
                <a:cs typeface="+mn-cs"/>
                <a:sym typeface="Wingdings" pitchFamily="2" charset="2"/>
              </a:rPr>
              <a:t>.</a:t>
            </a:r>
            <a:endParaRPr lang="de-AT" dirty="0"/>
          </a:p>
        </p:txBody>
      </p:sp>
      <p:pic>
        <p:nvPicPr>
          <p:cNvPr id="22531" name="Grafik 1">
            <a:extLst>
              <a:ext uri="{FF2B5EF4-FFF2-40B4-BE49-F238E27FC236}">
                <a16:creationId xmlns:a16="http://schemas.microsoft.com/office/drawing/2014/main" id="{0C8112A0-1639-7DE3-C424-AF1781EEC4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908050"/>
            <a:ext cx="7499350" cy="471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532" name="Gerade Verbindung mit Pfeil 6">
            <a:extLst>
              <a:ext uri="{FF2B5EF4-FFF2-40B4-BE49-F238E27FC236}">
                <a16:creationId xmlns:a16="http://schemas.microsoft.com/office/drawing/2014/main" id="{586487C2-7E48-29D9-1DB1-56617201939D}"/>
              </a:ext>
            </a:extLst>
          </p:cNvPr>
          <p:cNvCxnSpPr>
            <a:cxnSpLocks noChangeShapeType="1"/>
          </p:cNvCxnSpPr>
          <p:nvPr/>
        </p:nvCxnSpPr>
        <p:spPr bwMode="auto">
          <a:xfrm flipV="1">
            <a:off x="2124075" y="4652963"/>
            <a:ext cx="503238" cy="107950"/>
          </a:xfrm>
          <a:prstGeom prst="straightConnector1">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5" name="Textfeld 4">
            <a:extLst>
              <a:ext uri="{FF2B5EF4-FFF2-40B4-BE49-F238E27FC236}">
                <a16:creationId xmlns:a16="http://schemas.microsoft.com/office/drawing/2014/main" id="{F05BE46B-C87E-93F5-DECD-4004D97D1733}"/>
              </a:ext>
            </a:extLst>
          </p:cNvPr>
          <p:cNvSpPr txBox="1">
            <a:spLocks noChangeArrowheads="1"/>
          </p:cNvSpPr>
          <p:nvPr/>
        </p:nvSpPr>
        <p:spPr bwMode="auto">
          <a:xfrm>
            <a:off x="1169988" y="1181100"/>
            <a:ext cx="574675"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
        <p:nvSpPr>
          <p:cNvPr id="6" name="Textfeld 5">
            <a:extLst>
              <a:ext uri="{FF2B5EF4-FFF2-40B4-BE49-F238E27FC236}">
                <a16:creationId xmlns:a16="http://schemas.microsoft.com/office/drawing/2014/main" id="{D5F67790-CA07-6F8D-8A97-B17648322D6F}"/>
              </a:ext>
            </a:extLst>
          </p:cNvPr>
          <p:cNvSpPr txBox="1">
            <a:spLocks noChangeArrowheads="1"/>
          </p:cNvSpPr>
          <p:nvPr/>
        </p:nvSpPr>
        <p:spPr bwMode="auto">
          <a:xfrm>
            <a:off x="7019925" y="1765300"/>
            <a:ext cx="576263" cy="585788"/>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hteck 3">
            <a:extLst>
              <a:ext uri="{FF2B5EF4-FFF2-40B4-BE49-F238E27FC236}">
                <a16:creationId xmlns:a16="http://schemas.microsoft.com/office/drawing/2014/main" id="{E16903D9-4244-DAEA-C257-2AD5EF006B0A}"/>
              </a:ext>
            </a:extLst>
          </p:cNvPr>
          <p:cNvSpPr>
            <a:spLocks noChangeArrowheads="1"/>
          </p:cNvSpPr>
          <p:nvPr/>
        </p:nvSpPr>
        <p:spPr bwMode="auto">
          <a:xfrm>
            <a:off x="684213" y="5805488"/>
            <a:ext cx="79549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endParaRPr lang="de-DE" altLang="de-DE">
              <a:solidFill>
                <a:srgbClr val="000000"/>
              </a:solidFill>
            </a:endParaRPr>
          </a:p>
        </p:txBody>
      </p:sp>
      <p:pic>
        <p:nvPicPr>
          <p:cNvPr id="5123" name="Picture 5">
            <a:extLst>
              <a:ext uri="{FF2B5EF4-FFF2-40B4-BE49-F238E27FC236}">
                <a16:creationId xmlns:a16="http://schemas.microsoft.com/office/drawing/2014/main" id="{52069FD5-151B-B496-818D-78FD014A4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7797"/>
          <a:stretch>
            <a:fillRect/>
          </a:stretch>
        </p:blipFill>
        <p:spPr bwMode="auto">
          <a:xfrm>
            <a:off x="539750" y="908050"/>
            <a:ext cx="8050213" cy="424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4" name="Rechteck 4">
            <a:extLst>
              <a:ext uri="{FF2B5EF4-FFF2-40B4-BE49-F238E27FC236}">
                <a16:creationId xmlns:a16="http://schemas.microsoft.com/office/drawing/2014/main" id="{7902F6CA-E254-3E2D-3864-65F7EF1A2F23}"/>
              </a:ext>
            </a:extLst>
          </p:cNvPr>
          <p:cNvSpPr>
            <a:spLocks noChangeArrowheads="1"/>
          </p:cNvSpPr>
          <p:nvPr/>
        </p:nvSpPr>
        <p:spPr bwMode="auto">
          <a:xfrm>
            <a:off x="395288" y="5661025"/>
            <a:ext cx="82645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a:solidFill>
                  <a:schemeClr val="tx1"/>
                </a:solidFill>
              </a:rPr>
              <a:t>Die Donau ist mit einer Länge von 2 857 km nach der Wolga der zweitlängste und zweitgrößte Fluss Europas. Die Donau  ist der einzige große Fluss, der in West-Ost-Richtung durch Europa fließt. An der Donau haben zehn Staaten Anteil.</a:t>
            </a:r>
            <a:endParaRPr lang="de-DE" altLang="de-DE">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62CB14-EA5D-AC5D-0B66-60D9413032AA}"/>
              </a:ext>
            </a:extLst>
          </p:cNvPr>
          <p:cNvSpPr>
            <a:spLocks noGrp="1"/>
          </p:cNvSpPr>
          <p:nvPr>
            <p:ph type="title"/>
          </p:nvPr>
        </p:nvSpPr>
        <p:spPr>
          <a:xfrm>
            <a:off x="468313" y="5876925"/>
            <a:ext cx="8213725" cy="755650"/>
          </a:xfrm>
        </p:spPr>
        <p:txBody>
          <a:bodyPr/>
          <a:lstStyle/>
          <a:p>
            <a:pPr algn="l" eaLnBrk="1" hangingPunct="1">
              <a:defRPr/>
            </a:pPr>
            <a:r>
              <a:rPr lang="de-AT" altLang="de-DE" sz="1400" b="0" dirty="0">
                <a:solidFill>
                  <a:srgbClr val="000000"/>
                </a:solidFill>
                <a:latin typeface="Arial" charset="0"/>
                <a:ea typeface="+mn-ea"/>
                <a:cs typeface="+mn-cs"/>
              </a:rPr>
              <a:t>Wo es möglich ist, haben die Menschen Kraftwerke an der Donau gebaut. Die leistungsfähigste Kraftwerkskette befindet sich im österreichischen Abschnitt der Donau. Das abgebildete serbisch-rumänische </a:t>
            </a:r>
            <a:r>
              <a:rPr lang="de-AT" altLang="de-DE" sz="1400" dirty="0">
                <a:solidFill>
                  <a:srgbClr val="000000"/>
                </a:solidFill>
                <a:latin typeface="Arial" charset="0"/>
                <a:ea typeface="+mn-ea"/>
                <a:cs typeface="+mn-cs"/>
              </a:rPr>
              <a:t>Kraftwerk Eisernes Tor 1 </a:t>
            </a:r>
            <a:r>
              <a:rPr lang="de-AT" altLang="de-DE" sz="1400" b="0" dirty="0">
                <a:solidFill>
                  <a:srgbClr val="000000"/>
                </a:solidFill>
                <a:latin typeface="Arial" charset="0"/>
                <a:ea typeface="+mn-ea"/>
                <a:cs typeface="+mn-cs"/>
              </a:rPr>
              <a:t>ist das mächtigste an der Donau. Es hebt den Wasserspiegel der Donau um 35 Meter an. Ab hier beginnt der Unterlauf der Donau.</a:t>
            </a:r>
            <a:br>
              <a:rPr lang="de-DE" altLang="de-DE" sz="1400" b="0" dirty="0">
                <a:solidFill>
                  <a:srgbClr val="000000"/>
                </a:solidFill>
                <a:latin typeface="Arial" charset="0"/>
                <a:ea typeface="+mn-ea"/>
                <a:cs typeface="+mn-cs"/>
              </a:rPr>
            </a:br>
            <a:endParaRPr lang="de-AT" dirty="0"/>
          </a:p>
        </p:txBody>
      </p:sp>
      <p:pic>
        <p:nvPicPr>
          <p:cNvPr id="23555" name="Grafik 1">
            <a:extLst>
              <a:ext uri="{FF2B5EF4-FFF2-40B4-BE49-F238E27FC236}">
                <a16:creationId xmlns:a16="http://schemas.microsoft.com/office/drawing/2014/main" id="{C1C14337-7B4C-E3EC-B1E4-C17A1E326F5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908050"/>
            <a:ext cx="76327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8C922F-15FE-BAEC-BEA8-D9D24E1D79E6}"/>
              </a:ext>
            </a:extLst>
          </p:cNvPr>
          <p:cNvSpPr>
            <a:spLocks noGrp="1"/>
          </p:cNvSpPr>
          <p:nvPr>
            <p:ph type="title"/>
          </p:nvPr>
        </p:nvSpPr>
        <p:spPr>
          <a:xfrm>
            <a:off x="468313" y="5715000"/>
            <a:ext cx="8372475" cy="1133475"/>
          </a:xfrm>
        </p:spPr>
        <p:txBody>
          <a:bodyPr/>
          <a:lstStyle/>
          <a:p>
            <a:pPr algn="l" eaLnBrk="1" hangingPunct="1">
              <a:defRPr/>
            </a:pPr>
            <a:r>
              <a:rPr lang="de-AT" altLang="de-DE" sz="1400" b="0" dirty="0">
                <a:solidFill>
                  <a:srgbClr val="000000"/>
                </a:solidFill>
                <a:latin typeface="Arial" charset="0"/>
                <a:ea typeface="+mn-ea"/>
                <a:cs typeface="+mn-cs"/>
              </a:rPr>
              <a:t>Auf der physischen Karte erkennt man, dass die Donau auf ihrer Reise durch Mitteleuropa und Osteuropa an Gebirgen vorbeifließt, Bergländer durchbricht und Tiefländer durchquert. Schließlich mündet sie ins Schwarze Meer. Das </a:t>
            </a:r>
            <a:r>
              <a:rPr lang="de-AT" altLang="de-DE" sz="1400" dirty="0">
                <a:solidFill>
                  <a:srgbClr val="000000"/>
                </a:solidFill>
                <a:latin typeface="Arial" charset="0"/>
                <a:ea typeface="+mn-ea"/>
                <a:cs typeface="+mn-cs"/>
              </a:rPr>
              <a:t>Delta</a:t>
            </a:r>
            <a:r>
              <a:rPr lang="de-AT" altLang="de-DE" sz="1400" b="0" dirty="0">
                <a:solidFill>
                  <a:srgbClr val="000000"/>
                </a:solidFill>
                <a:latin typeface="Arial" charset="0"/>
                <a:ea typeface="+mn-ea"/>
                <a:cs typeface="+mn-cs"/>
              </a:rPr>
              <a:t> der Donau ist sehr groß. Ein Flussdelta ist </a:t>
            </a:r>
            <a:r>
              <a:rPr lang="de-DE" altLang="de-DE" sz="1400" b="0" dirty="0">
                <a:solidFill>
                  <a:srgbClr val="000000"/>
                </a:solidFill>
                <a:latin typeface="Arial" charset="0"/>
                <a:ea typeface="+mn-ea"/>
                <a:cs typeface="+mn-cs"/>
              </a:rPr>
              <a:t>eine Verzweigung in verschiedene Flussarme bei der Einmündung ins Meer.</a:t>
            </a:r>
            <a:r>
              <a:rPr lang="de-AT" altLang="de-DE" sz="1400" b="0" dirty="0">
                <a:solidFill>
                  <a:srgbClr val="000000"/>
                </a:solidFill>
                <a:latin typeface="Arial" charset="0"/>
                <a:ea typeface="+mn-ea"/>
                <a:cs typeface="+mn-cs"/>
              </a:rPr>
              <a:t> </a:t>
            </a:r>
            <a:br>
              <a:rPr lang="de-DE" altLang="de-DE" sz="1400" b="0" dirty="0">
                <a:solidFill>
                  <a:srgbClr val="000000"/>
                </a:solidFill>
                <a:latin typeface="Arial" charset="0"/>
                <a:ea typeface="+mn-ea"/>
                <a:cs typeface="+mn-cs"/>
              </a:rPr>
            </a:br>
            <a:endParaRPr lang="de-AT" dirty="0"/>
          </a:p>
        </p:txBody>
      </p:sp>
      <p:pic>
        <p:nvPicPr>
          <p:cNvPr id="24579" name="Picture 5">
            <a:extLst>
              <a:ext uri="{FF2B5EF4-FFF2-40B4-BE49-F238E27FC236}">
                <a16:creationId xmlns:a16="http://schemas.microsoft.com/office/drawing/2014/main" id="{451323FE-A3C5-3FF7-7D94-6B86FDC826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6673"/>
          <a:stretch>
            <a:fillRect/>
          </a:stretch>
        </p:blipFill>
        <p:spPr bwMode="auto">
          <a:xfrm>
            <a:off x="615950" y="908050"/>
            <a:ext cx="7966075" cy="424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llipse 1">
            <a:extLst>
              <a:ext uri="{FF2B5EF4-FFF2-40B4-BE49-F238E27FC236}">
                <a16:creationId xmlns:a16="http://schemas.microsoft.com/office/drawing/2014/main" id="{3429068F-268A-FFD1-7CFC-10C4B63ACE48}"/>
              </a:ext>
            </a:extLst>
          </p:cNvPr>
          <p:cNvSpPr>
            <a:spLocks noChangeArrowheads="1"/>
          </p:cNvSpPr>
          <p:nvPr/>
        </p:nvSpPr>
        <p:spPr bwMode="auto">
          <a:xfrm>
            <a:off x="7451725" y="3389313"/>
            <a:ext cx="576263" cy="503237"/>
          </a:xfrm>
          <a:prstGeom prst="ellipse">
            <a:avLst/>
          </a:prstGeom>
          <a:solidFill>
            <a:srgbClr val="FFFFFF">
              <a:alpha val="0"/>
            </a:srgbClr>
          </a:solidFill>
          <a:ln w="92075" algn="ctr">
            <a:solidFill>
              <a:srgbClr val="FF0000"/>
            </a:solidFill>
            <a:round/>
            <a:headEnd/>
            <a:tailEnd/>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ct val="20000"/>
              </a:spcBef>
              <a:spcAft>
                <a:spcPts val="0"/>
              </a:spcAft>
              <a:buClr>
                <a:srgbClr val="FFFFFF"/>
              </a:buClr>
              <a:defRPr/>
            </a:pPr>
            <a:endParaRPr lang="de-AT" altLang="de-DE" sz="3800" kern="0">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194A0E-147C-3144-2BCB-20D2A41904CD}"/>
              </a:ext>
            </a:extLst>
          </p:cNvPr>
          <p:cNvSpPr>
            <a:spLocks noGrp="1"/>
          </p:cNvSpPr>
          <p:nvPr>
            <p:ph type="title"/>
          </p:nvPr>
        </p:nvSpPr>
        <p:spPr>
          <a:xfrm>
            <a:off x="395288" y="5652562"/>
            <a:ext cx="8137152" cy="1323439"/>
          </a:xfrm>
        </p:spPr>
        <p:txBody>
          <a:bodyPr/>
          <a:lstStyle/>
          <a:p>
            <a:pPr algn="l" eaLnBrk="1" hangingPunct="1">
              <a:defRPr/>
            </a:pPr>
            <a:r>
              <a:rPr lang="de-DE" altLang="de-DE" sz="1400" b="0" dirty="0">
                <a:solidFill>
                  <a:srgbClr val="000000"/>
                </a:solidFill>
                <a:latin typeface="Arial" charset="0"/>
                <a:ea typeface="+mn-ea"/>
                <a:cs typeface="+mn-cs"/>
              </a:rPr>
              <a:t>Das </a:t>
            </a:r>
            <a:r>
              <a:rPr lang="de-DE" altLang="de-DE" sz="1400" dirty="0">
                <a:solidFill>
                  <a:srgbClr val="000000"/>
                </a:solidFill>
                <a:latin typeface="Arial" charset="0"/>
                <a:ea typeface="+mn-ea"/>
                <a:cs typeface="+mn-cs"/>
              </a:rPr>
              <a:t>Donaudelta</a:t>
            </a:r>
            <a:r>
              <a:rPr lang="de-DE" altLang="de-DE" sz="1400" b="0" dirty="0">
                <a:solidFill>
                  <a:srgbClr val="000000"/>
                </a:solidFill>
                <a:latin typeface="Arial" charset="0"/>
                <a:ea typeface="+mn-ea"/>
                <a:cs typeface="+mn-cs"/>
              </a:rPr>
              <a:t> ist das letzte Geschenk der Donau an Europa. Im Donaudelta befindet sich die größte Schilffläche Europas. Zahlreiche seltene Tier- und Pflanzenarten leben hier. Besonders die vielen verschiedenen Vogelarten, wie zum Beispiel die Pelikane, machen das Donaudelta berühmt.</a:t>
            </a:r>
            <a:br>
              <a:rPr lang="de-DE" altLang="de-DE" sz="1400" b="0" dirty="0">
                <a:solidFill>
                  <a:srgbClr val="000000"/>
                </a:solidFill>
                <a:latin typeface="Arial" charset="0"/>
                <a:ea typeface="+mn-ea"/>
                <a:cs typeface="+mn-cs"/>
              </a:rPr>
            </a:br>
            <a:endParaRPr lang="de-AT" dirty="0"/>
          </a:p>
        </p:txBody>
      </p:sp>
      <p:pic>
        <p:nvPicPr>
          <p:cNvPr id="26627" name="Picture 6" descr="U:\unterwegs\unterwegs alt\UW alt online neu_Jaenner 2013\Pelikane1 Kopie.jpg">
            <a:extLst>
              <a:ext uri="{FF2B5EF4-FFF2-40B4-BE49-F238E27FC236}">
                <a16:creationId xmlns:a16="http://schemas.microsoft.com/office/drawing/2014/main" id="{9F0E6793-2097-CB0D-7658-97AB525FE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7696200"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8BF7CD-42C1-6738-57E6-61E01984AC73}"/>
              </a:ext>
            </a:extLst>
          </p:cNvPr>
          <p:cNvSpPr>
            <a:spLocks noGrp="1"/>
          </p:cNvSpPr>
          <p:nvPr>
            <p:ph type="title"/>
          </p:nvPr>
        </p:nvSpPr>
        <p:spPr>
          <a:xfrm>
            <a:off x="539750" y="5732463"/>
            <a:ext cx="8353425" cy="739775"/>
          </a:xfrm>
        </p:spPr>
        <p:txBody>
          <a:bodyPr/>
          <a:lstStyle/>
          <a:p>
            <a:pPr algn="l">
              <a:defRPr/>
            </a:pPr>
            <a:r>
              <a:rPr lang="de-AT" altLang="de-DE" sz="1400" b="0" dirty="0">
                <a:solidFill>
                  <a:srgbClr val="000000"/>
                </a:solidFill>
                <a:latin typeface="Arial" charset="0"/>
                <a:ea typeface="+mn-ea"/>
                <a:cs typeface="+mn-cs"/>
              </a:rPr>
              <a:t>Hier beendet die Donau nach 2 857 Kilometern ihre „Reise“ durch zehn Staaten Europas.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Der Leuchtturm markiert das Ende der Uferbefestigung. Dahinter befindet sich das </a:t>
            </a:r>
            <a:br>
              <a:rPr lang="de-AT" altLang="de-DE" sz="1400" b="0" dirty="0">
                <a:solidFill>
                  <a:srgbClr val="000000"/>
                </a:solidFill>
                <a:latin typeface="Arial" charset="0"/>
                <a:ea typeface="+mn-ea"/>
                <a:cs typeface="+mn-cs"/>
              </a:rPr>
            </a:br>
            <a:r>
              <a:rPr lang="de-AT" altLang="de-DE" sz="1400" dirty="0">
                <a:solidFill>
                  <a:srgbClr val="000000"/>
                </a:solidFill>
                <a:latin typeface="Arial" charset="0"/>
                <a:ea typeface="+mn-ea"/>
                <a:cs typeface="+mn-cs"/>
              </a:rPr>
              <a:t>Schwarze Meer</a:t>
            </a:r>
            <a:r>
              <a:rPr lang="de-AT" altLang="de-DE" sz="1400" b="0" dirty="0">
                <a:solidFill>
                  <a:srgbClr val="000000"/>
                </a:solidFill>
                <a:latin typeface="Arial" charset="0"/>
                <a:ea typeface="+mn-ea"/>
                <a:cs typeface="+mn-cs"/>
              </a:rPr>
              <a:t>. Dieses erhält von der Donau große Mengen an Schlamm und Sand.</a:t>
            </a:r>
            <a:endParaRPr lang="de-AT" dirty="0"/>
          </a:p>
        </p:txBody>
      </p:sp>
      <p:pic>
        <p:nvPicPr>
          <p:cNvPr id="27651" name="Grafik 2">
            <a:extLst>
              <a:ext uri="{FF2B5EF4-FFF2-40B4-BE49-F238E27FC236}">
                <a16:creationId xmlns:a16="http://schemas.microsoft.com/office/drawing/2014/main" id="{5DD60FC0-2162-317D-24AC-7AC4AEB8B9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0238" y="908050"/>
            <a:ext cx="7758112"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CF7DCE9-6E06-AA2F-F6E1-C6C723B1B532}"/>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Fotos: Christian Fridrich, </a:t>
            </a:r>
            <a:r>
              <a:rPr lang="de-DE" altLang="de-DE" sz="1200" kern="0" dirty="0" err="1"/>
              <a:t>Großweikersdorf</a:t>
            </a:r>
            <a:endParaRPr lang="de-DE" altLang="de-DE" sz="1200" kern="0" dirty="0"/>
          </a:p>
          <a:p>
            <a:pPr eaLnBrk="1" fontAlgn="auto" hangingPunct="1">
              <a:spcBef>
                <a:spcPts val="0"/>
              </a:spcBef>
              <a:spcAft>
                <a:spcPts val="0"/>
              </a:spcAft>
              <a:defRPr/>
            </a:pPr>
            <a:r>
              <a:rPr lang="de-DE" altLang="de-DE" sz="1200" kern="0" dirty="0"/>
              <a:t>Kartographie: Kompass Freytag &amp; Berndt GmbH,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30CCB3F1-5082-123D-9AF1-684B6D4929EE}"/>
              </a:ext>
            </a:extLst>
          </p:cNvPr>
          <p:cNvSpPr>
            <a:spLocks noChangeArrowheads="1"/>
          </p:cNvSpPr>
          <p:nvPr/>
        </p:nvSpPr>
        <p:spPr bwMode="auto">
          <a:xfrm>
            <a:off x="468313" y="908050"/>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den zweit längsten Fluss Europas: Die Donau, und zeichnet ihren Weg vom Ursprung bis zum Mündungsdelta. </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beim Thema „Umweltschutz im Donaudelta“ auf den Seiten 16 und 17 im Schulbuch </a:t>
            </a:r>
            <a:r>
              <a:rPr lang="de-DE" altLang="de-DE" sz="1200" i="1" kern="0" dirty="0">
                <a:solidFill>
                  <a:srgbClr val="000000"/>
                </a:solidFill>
                <a:latin typeface="Arial" pitchFamily="34" charset="0"/>
              </a:rPr>
              <a:t>unterwegs 4 </a:t>
            </a:r>
            <a:r>
              <a:rPr lang="de-DE" altLang="de-DE" sz="1200" kern="0" dirty="0">
                <a:solidFill>
                  <a:srgbClr val="000000"/>
                </a:solidFill>
                <a:latin typeface="Arial" pitchFamily="34" charset="0"/>
              </a:rPr>
              <a:t>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CD1938-5697-2F87-6C64-66D5CC63AB3F}"/>
              </a:ext>
            </a:extLst>
          </p:cNvPr>
          <p:cNvSpPr>
            <a:spLocks noGrp="1"/>
          </p:cNvSpPr>
          <p:nvPr>
            <p:ph type="title"/>
          </p:nvPr>
        </p:nvSpPr>
        <p:spPr>
          <a:xfrm rot="10800000" flipV="1">
            <a:off x="4718107" y="4797152"/>
            <a:ext cx="3743325" cy="1600200"/>
          </a:xfrm>
        </p:spPr>
        <p:txBody>
          <a:bodyPr/>
          <a:lstStyle/>
          <a:p>
            <a:pPr algn="l" eaLnBrk="1" hangingPunct="1">
              <a:defRPr/>
            </a:pPr>
            <a:r>
              <a:rPr lang="de-AT" altLang="de-DE" sz="1400" b="0" dirty="0">
                <a:solidFill>
                  <a:srgbClr val="000000"/>
                </a:solidFill>
                <a:latin typeface="Arial" charset="0"/>
                <a:ea typeface="+mn-ea"/>
                <a:cs typeface="+mn-cs"/>
              </a:rPr>
              <a:t>Ein Sprichwort sagt: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„Die Donau kommt vom Schwarzwald her und mündet in das Schwarze Meer.“ Tatsächlich entspringen die beiden Quellflüsse der Donau im Schwarzwald in Deutschland. Das Foto zeigt die Quelle des Donauzuflusses </a:t>
            </a:r>
            <a:r>
              <a:rPr lang="de-AT" altLang="de-DE" sz="1400" dirty="0">
                <a:solidFill>
                  <a:srgbClr val="000000"/>
                </a:solidFill>
                <a:latin typeface="Arial" charset="0"/>
                <a:ea typeface="+mn-ea"/>
                <a:cs typeface="+mn-cs"/>
              </a:rPr>
              <a:t>Brigach</a:t>
            </a:r>
            <a:r>
              <a:rPr lang="de-AT" altLang="de-DE" sz="1400" b="0" dirty="0">
                <a:solidFill>
                  <a:srgbClr val="000000"/>
                </a:solidFill>
                <a:latin typeface="Arial" charset="0"/>
                <a:ea typeface="+mn-ea"/>
                <a:cs typeface="+mn-cs"/>
              </a:rPr>
              <a:t> im Schwarzwald.</a:t>
            </a:r>
            <a:endParaRPr lang="de-AT" dirty="0"/>
          </a:p>
        </p:txBody>
      </p:sp>
      <p:pic>
        <p:nvPicPr>
          <p:cNvPr id="6147" name="Grafik 1">
            <a:extLst>
              <a:ext uri="{FF2B5EF4-FFF2-40B4-BE49-F238E27FC236}">
                <a16:creationId xmlns:a16="http://schemas.microsoft.com/office/drawing/2014/main" id="{EFDE8903-30D5-FDC6-4795-23BC8CD649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650" y="904875"/>
            <a:ext cx="3673475" cy="54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E96DFE-62D0-D95C-D960-05C1EE989971}"/>
              </a:ext>
            </a:extLst>
          </p:cNvPr>
          <p:cNvSpPr>
            <a:spLocks noGrp="1"/>
          </p:cNvSpPr>
          <p:nvPr>
            <p:ph type="title"/>
          </p:nvPr>
        </p:nvSpPr>
        <p:spPr>
          <a:xfrm>
            <a:off x="4576455" y="5517232"/>
            <a:ext cx="3888432" cy="1152525"/>
          </a:xfrm>
        </p:spPr>
        <p:txBody>
          <a:bodyPr/>
          <a:lstStyle/>
          <a:p>
            <a:pPr algn="l" eaLnBrk="1" hangingPunct="1">
              <a:defRPr/>
            </a:pPr>
            <a:r>
              <a:rPr lang="de-AT" altLang="de-DE" sz="1400" b="0" dirty="0">
                <a:solidFill>
                  <a:srgbClr val="000000"/>
                </a:solidFill>
                <a:latin typeface="Arial" charset="0"/>
                <a:ea typeface="+mn-ea"/>
                <a:cs typeface="+mn-cs"/>
              </a:rPr>
              <a:t>Der zweite und längere Donauzufluss ist die </a:t>
            </a:r>
            <a:r>
              <a:rPr lang="de-AT" altLang="de-DE" sz="1400" dirty="0" err="1">
                <a:solidFill>
                  <a:srgbClr val="000000"/>
                </a:solidFill>
                <a:latin typeface="Arial" charset="0"/>
                <a:ea typeface="+mn-ea"/>
                <a:cs typeface="+mn-cs"/>
              </a:rPr>
              <a:t>Breg</a:t>
            </a:r>
            <a:r>
              <a:rPr lang="de-AT" altLang="de-DE" sz="1400" b="0" dirty="0">
                <a:solidFill>
                  <a:srgbClr val="000000"/>
                </a:solidFill>
                <a:latin typeface="Arial" charset="0"/>
                <a:ea typeface="+mn-ea"/>
                <a:cs typeface="+mn-cs"/>
              </a:rPr>
              <a:t>. Auch die </a:t>
            </a:r>
            <a:r>
              <a:rPr lang="de-AT" altLang="de-DE" sz="1400" b="0" dirty="0" err="1">
                <a:solidFill>
                  <a:srgbClr val="000000"/>
                </a:solidFill>
                <a:latin typeface="Arial" charset="0"/>
                <a:ea typeface="+mn-ea"/>
                <a:cs typeface="+mn-cs"/>
              </a:rPr>
              <a:t>Breg</a:t>
            </a:r>
            <a:r>
              <a:rPr lang="de-AT" altLang="de-DE" sz="1400" b="0" dirty="0">
                <a:solidFill>
                  <a:srgbClr val="000000"/>
                </a:solidFill>
                <a:latin typeface="Arial" charset="0"/>
                <a:ea typeface="+mn-ea"/>
                <a:cs typeface="+mn-cs"/>
              </a:rPr>
              <a:t> entspringt im Schwarzwald. Die beiden Quellflüsse </a:t>
            </a:r>
            <a:r>
              <a:rPr lang="de-AT" altLang="de-DE" sz="1400" b="0" dirty="0" err="1">
                <a:solidFill>
                  <a:srgbClr val="000000"/>
                </a:solidFill>
                <a:latin typeface="Arial" charset="0"/>
                <a:ea typeface="+mn-ea"/>
                <a:cs typeface="+mn-cs"/>
              </a:rPr>
              <a:t>Brigach</a:t>
            </a:r>
            <a:r>
              <a:rPr lang="de-AT" altLang="de-DE" sz="1400" b="0" dirty="0">
                <a:solidFill>
                  <a:srgbClr val="000000"/>
                </a:solidFill>
                <a:latin typeface="Arial" charset="0"/>
                <a:ea typeface="+mn-ea"/>
                <a:cs typeface="+mn-cs"/>
              </a:rPr>
              <a:t> und </a:t>
            </a:r>
            <a:r>
              <a:rPr lang="de-AT" altLang="de-DE" sz="1400" b="0" dirty="0" err="1">
                <a:solidFill>
                  <a:srgbClr val="000000"/>
                </a:solidFill>
                <a:latin typeface="Arial" charset="0"/>
                <a:ea typeface="+mn-ea"/>
                <a:cs typeface="+mn-cs"/>
              </a:rPr>
              <a:t>Breg</a:t>
            </a:r>
            <a:r>
              <a:rPr lang="de-AT" altLang="de-DE" sz="1400" b="0" dirty="0">
                <a:solidFill>
                  <a:srgbClr val="000000"/>
                </a:solidFill>
                <a:latin typeface="Arial" charset="0"/>
                <a:ea typeface="+mn-ea"/>
                <a:cs typeface="+mn-cs"/>
              </a:rPr>
              <a:t> bilden zusammen mit vielen anderen Zuflüssen den großen Donaustrom.</a:t>
            </a:r>
            <a:br>
              <a:rPr lang="de-DE" altLang="de-DE" sz="1400" b="0" dirty="0">
                <a:solidFill>
                  <a:srgbClr val="000000"/>
                </a:solidFill>
                <a:latin typeface="Arial" charset="0"/>
                <a:ea typeface="+mn-ea"/>
                <a:cs typeface="+mn-cs"/>
              </a:rPr>
            </a:br>
            <a:endParaRPr lang="de-AT" dirty="0"/>
          </a:p>
        </p:txBody>
      </p:sp>
      <p:pic>
        <p:nvPicPr>
          <p:cNvPr id="7171" name="Grafik 1">
            <a:extLst>
              <a:ext uri="{FF2B5EF4-FFF2-40B4-BE49-F238E27FC236}">
                <a16:creationId xmlns:a16="http://schemas.microsoft.com/office/drawing/2014/main" id="{CEA3FE4F-11C0-6902-FCA8-6AD81B061F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650" y="908050"/>
            <a:ext cx="366395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C770B5-825A-4BAB-5295-73814ABB0127}"/>
              </a:ext>
            </a:extLst>
          </p:cNvPr>
          <p:cNvSpPr>
            <a:spLocks noGrp="1"/>
          </p:cNvSpPr>
          <p:nvPr>
            <p:ph type="title"/>
          </p:nvPr>
        </p:nvSpPr>
        <p:spPr>
          <a:xfrm>
            <a:off x="395288" y="6165304"/>
            <a:ext cx="8039100" cy="549275"/>
          </a:xfrm>
        </p:spPr>
        <p:txBody>
          <a:bodyPr/>
          <a:lstStyle/>
          <a:p>
            <a:pPr algn="l" eaLnBrk="1" hangingPunct="1">
              <a:defRPr/>
            </a:pPr>
            <a:r>
              <a:rPr lang="de-AT" altLang="de-DE" sz="1400" b="0" dirty="0">
                <a:solidFill>
                  <a:srgbClr val="000000"/>
                </a:solidFill>
                <a:latin typeface="Arial" charset="0"/>
                <a:ea typeface="+mn-ea"/>
                <a:cs typeface="+mn-cs"/>
              </a:rPr>
              <a:t>Im Schlosspark der deutschen Kleinstadt Donaueschingen befindet sich ebenfalls eine </a:t>
            </a:r>
            <a:r>
              <a:rPr lang="de-AT" altLang="de-DE" sz="1400" dirty="0">
                <a:solidFill>
                  <a:srgbClr val="000000"/>
                </a:solidFill>
                <a:latin typeface="Arial" charset="0"/>
                <a:ea typeface="+mn-ea"/>
                <a:cs typeface="+mn-cs"/>
              </a:rPr>
              <a:t>Donauquelle</a:t>
            </a:r>
            <a:r>
              <a:rPr lang="de-AT" altLang="de-DE" sz="1400" b="0" dirty="0">
                <a:solidFill>
                  <a:srgbClr val="000000"/>
                </a:solidFill>
                <a:latin typeface="Arial" charset="0"/>
                <a:ea typeface="+mn-ea"/>
                <a:cs typeface="+mn-cs"/>
              </a:rPr>
              <a:t>. Sie wurde bereits im 18. Jahrhundert in Stein gefasst. Ihr Wasser stammt aus dem Karst von Kalkbergen.</a:t>
            </a:r>
            <a:br>
              <a:rPr lang="de-DE" altLang="de-DE" sz="1400" b="0" dirty="0">
                <a:solidFill>
                  <a:srgbClr val="000000"/>
                </a:solidFill>
                <a:latin typeface="Arial" charset="0"/>
                <a:ea typeface="+mn-ea"/>
                <a:cs typeface="+mn-cs"/>
              </a:rPr>
            </a:br>
            <a:endParaRPr lang="de-AT" dirty="0"/>
          </a:p>
        </p:txBody>
      </p:sp>
      <p:pic>
        <p:nvPicPr>
          <p:cNvPr id="8195" name="Grafik 1">
            <a:extLst>
              <a:ext uri="{FF2B5EF4-FFF2-40B4-BE49-F238E27FC236}">
                <a16:creationId xmlns:a16="http://schemas.microsoft.com/office/drawing/2014/main" id="{0F604B6A-B555-D170-24B7-C563360FB31A}"/>
              </a:ext>
            </a:extLst>
          </p:cNvPr>
          <p:cNvPicPr>
            <a:picLocks noChangeAspect="1"/>
          </p:cNvPicPr>
          <p:nvPr/>
        </p:nvPicPr>
        <p:blipFill rotWithShape="1">
          <a:blip r:embed="rId2">
            <a:extLst>
              <a:ext uri="{28A0092B-C50C-407E-A947-70E740481C1C}">
                <a14:useLocalDpi xmlns:a14="http://schemas.microsoft.com/office/drawing/2010/main" val="0"/>
              </a:ext>
            </a:extLst>
          </a:blip>
          <a:srcRect t="1484"/>
          <a:stretch>
            <a:fillRect/>
          </a:stretch>
        </p:blipFill>
        <p:spPr bwMode="auto">
          <a:xfrm>
            <a:off x="539552" y="908720"/>
            <a:ext cx="7737475" cy="4824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2AAB0-871D-CAB7-13C6-A2A0DB572477}"/>
              </a:ext>
            </a:extLst>
          </p:cNvPr>
          <p:cNvSpPr>
            <a:spLocks noGrp="1"/>
          </p:cNvSpPr>
          <p:nvPr>
            <p:ph type="title"/>
          </p:nvPr>
        </p:nvSpPr>
        <p:spPr>
          <a:xfrm>
            <a:off x="395288" y="5805488"/>
            <a:ext cx="8448675" cy="809625"/>
          </a:xfrm>
        </p:spPr>
        <p:txBody>
          <a:bodyPr/>
          <a:lstStyle/>
          <a:p>
            <a:pPr algn="l" eaLnBrk="1" hangingPunct="1">
              <a:defRPr/>
            </a:pPr>
            <a:r>
              <a:rPr lang="de-AT" altLang="de-DE" sz="1400" b="0" dirty="0">
                <a:solidFill>
                  <a:srgbClr val="000000"/>
                </a:solidFill>
                <a:latin typeface="Arial" charset="0"/>
                <a:ea typeface="+mn-ea"/>
                <a:cs typeface="+mn-cs"/>
              </a:rPr>
              <a:t>Hier fließen die beiden Quellflüsse </a:t>
            </a:r>
            <a:r>
              <a:rPr lang="de-AT" altLang="de-DE" sz="1400" b="0" dirty="0" err="1">
                <a:solidFill>
                  <a:srgbClr val="000000"/>
                </a:solidFill>
                <a:latin typeface="Arial" charset="0"/>
                <a:ea typeface="+mn-ea"/>
                <a:cs typeface="+mn-cs"/>
              </a:rPr>
              <a:t>Breg</a:t>
            </a:r>
            <a:r>
              <a:rPr lang="de-AT" altLang="de-DE" sz="1400" b="0" dirty="0">
                <a:solidFill>
                  <a:srgbClr val="000000"/>
                </a:solidFill>
                <a:latin typeface="Arial" charset="0"/>
                <a:ea typeface="+mn-ea"/>
                <a:cs typeface="+mn-cs"/>
              </a:rPr>
              <a:t> und </a:t>
            </a:r>
            <a:r>
              <a:rPr lang="de-AT" altLang="de-DE" sz="1400" b="0" dirty="0" err="1">
                <a:solidFill>
                  <a:srgbClr val="000000"/>
                </a:solidFill>
                <a:latin typeface="Arial" charset="0"/>
                <a:ea typeface="+mn-ea"/>
                <a:cs typeface="+mn-cs"/>
              </a:rPr>
              <a:t>Brigach</a:t>
            </a:r>
            <a:r>
              <a:rPr lang="de-AT" altLang="de-DE" sz="1400" b="0" dirty="0">
                <a:solidFill>
                  <a:srgbClr val="000000"/>
                </a:solidFill>
                <a:latin typeface="Arial" charset="0"/>
                <a:ea typeface="+mn-ea"/>
                <a:cs typeface="+mn-cs"/>
              </a:rPr>
              <a:t> zusammen und bilden die </a:t>
            </a:r>
            <a:r>
              <a:rPr lang="de-AT" altLang="de-DE" sz="1400" dirty="0">
                <a:solidFill>
                  <a:srgbClr val="000000"/>
                </a:solidFill>
                <a:latin typeface="Arial" charset="0"/>
                <a:ea typeface="+mn-ea"/>
                <a:cs typeface="+mn-cs"/>
              </a:rPr>
              <a:t>Donau</a:t>
            </a:r>
            <a:r>
              <a:rPr lang="de-AT" altLang="de-DE" sz="1400" b="0" dirty="0">
                <a:solidFill>
                  <a:srgbClr val="000000"/>
                </a:solidFill>
                <a:latin typeface="Arial" charset="0"/>
                <a:ea typeface="+mn-ea"/>
                <a:cs typeface="+mn-cs"/>
              </a:rPr>
              <a:t>.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Darauf hat man sich weitgehend geeinigt. Das folgende Sprichwort hat also Recht:</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a:t>
            </a:r>
            <a:r>
              <a:rPr lang="de-AT" altLang="de-DE" sz="1400" b="0" dirty="0" err="1">
                <a:solidFill>
                  <a:srgbClr val="000000"/>
                </a:solidFill>
                <a:latin typeface="Arial" charset="0"/>
                <a:ea typeface="+mn-ea"/>
                <a:cs typeface="+mn-cs"/>
              </a:rPr>
              <a:t>Brigach</a:t>
            </a:r>
            <a:r>
              <a:rPr lang="de-AT" altLang="de-DE" sz="1400" b="0" dirty="0">
                <a:solidFill>
                  <a:srgbClr val="000000"/>
                </a:solidFill>
                <a:latin typeface="Arial" charset="0"/>
                <a:ea typeface="+mn-ea"/>
                <a:cs typeface="+mn-cs"/>
              </a:rPr>
              <a:t> und </a:t>
            </a:r>
            <a:r>
              <a:rPr lang="de-AT" altLang="de-DE" sz="1400" b="0" dirty="0" err="1">
                <a:solidFill>
                  <a:srgbClr val="000000"/>
                </a:solidFill>
                <a:latin typeface="Arial" charset="0"/>
                <a:ea typeface="+mn-ea"/>
                <a:cs typeface="+mn-cs"/>
              </a:rPr>
              <a:t>Breg</a:t>
            </a:r>
            <a:r>
              <a:rPr lang="de-AT" altLang="de-DE" sz="1400" b="0" dirty="0">
                <a:solidFill>
                  <a:srgbClr val="000000"/>
                </a:solidFill>
                <a:latin typeface="Arial" charset="0"/>
                <a:ea typeface="+mn-ea"/>
                <a:cs typeface="+mn-cs"/>
              </a:rPr>
              <a:t> bringen die Donau </a:t>
            </a:r>
            <a:r>
              <a:rPr lang="de-AT" altLang="de-DE" sz="1400" b="0" dirty="0" err="1">
                <a:solidFill>
                  <a:srgbClr val="000000"/>
                </a:solidFill>
                <a:latin typeface="Arial" charset="0"/>
                <a:ea typeface="+mn-ea"/>
                <a:cs typeface="+mn-cs"/>
              </a:rPr>
              <a:t>zuweg</a:t>
            </a:r>
            <a:r>
              <a:rPr lang="de-AT" altLang="de-DE" sz="1400" b="0" dirty="0">
                <a:solidFill>
                  <a:srgbClr val="000000"/>
                </a:solidFill>
                <a:latin typeface="Arial" charset="0"/>
                <a:ea typeface="+mn-ea"/>
                <a:cs typeface="+mn-cs"/>
              </a:rPr>
              <a:t>‘.“</a:t>
            </a:r>
            <a:br>
              <a:rPr lang="de-DE" altLang="de-DE" sz="1400" b="0" dirty="0">
                <a:solidFill>
                  <a:srgbClr val="000000"/>
                </a:solidFill>
                <a:latin typeface="Arial" charset="0"/>
                <a:ea typeface="+mn-ea"/>
                <a:cs typeface="+mn-cs"/>
              </a:rPr>
            </a:br>
            <a:endParaRPr lang="de-AT" dirty="0"/>
          </a:p>
        </p:txBody>
      </p:sp>
      <p:pic>
        <p:nvPicPr>
          <p:cNvPr id="9219" name="Grafik 2">
            <a:extLst>
              <a:ext uri="{FF2B5EF4-FFF2-40B4-BE49-F238E27FC236}">
                <a16:creationId xmlns:a16="http://schemas.microsoft.com/office/drawing/2014/main" id="{5916FE36-C791-1550-8B4A-4E4A88C007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8340725"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2">
            <a:extLst>
              <a:ext uri="{FF2B5EF4-FFF2-40B4-BE49-F238E27FC236}">
                <a16:creationId xmlns:a16="http://schemas.microsoft.com/office/drawing/2014/main" id="{FADB3AEF-8D6B-C18B-55B9-211D1B9F03B7}"/>
              </a:ext>
            </a:extLst>
          </p:cNvPr>
          <p:cNvSpPr txBox="1">
            <a:spLocks noChangeArrowheads="1"/>
          </p:cNvSpPr>
          <p:nvPr/>
        </p:nvSpPr>
        <p:spPr bwMode="auto">
          <a:xfrm>
            <a:off x="755650" y="3141663"/>
            <a:ext cx="1254125"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DE" altLang="de-DE" sz="3200" kern="0" dirty="0" err="1">
                <a:solidFill>
                  <a:srgbClr val="FF0000"/>
                </a:solidFill>
                <a:cs typeface="+mn-cs"/>
              </a:rPr>
              <a:t>Breg</a:t>
            </a:r>
            <a:endParaRPr lang="de-AT" altLang="de-DE" sz="3200" kern="0" dirty="0">
              <a:solidFill>
                <a:srgbClr val="FF0000"/>
              </a:solidFill>
              <a:cs typeface="+mn-cs"/>
            </a:endParaRPr>
          </a:p>
        </p:txBody>
      </p:sp>
      <p:sp>
        <p:nvSpPr>
          <p:cNvPr id="5" name="Textfeld 7">
            <a:extLst>
              <a:ext uri="{FF2B5EF4-FFF2-40B4-BE49-F238E27FC236}">
                <a16:creationId xmlns:a16="http://schemas.microsoft.com/office/drawing/2014/main" id="{692C0984-9267-9B85-4CFF-0C6A1D7D47A3}"/>
              </a:ext>
            </a:extLst>
          </p:cNvPr>
          <p:cNvSpPr txBox="1">
            <a:spLocks noChangeArrowheads="1"/>
          </p:cNvSpPr>
          <p:nvPr/>
        </p:nvSpPr>
        <p:spPr bwMode="auto">
          <a:xfrm>
            <a:off x="3708400" y="4005263"/>
            <a:ext cx="1408113"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DE" altLang="de-DE" sz="3200" kern="0" dirty="0">
                <a:solidFill>
                  <a:srgbClr val="FF0000"/>
                </a:solidFill>
                <a:cs typeface="+mn-cs"/>
              </a:rPr>
              <a:t>Donau</a:t>
            </a:r>
            <a:endParaRPr lang="de-AT" altLang="de-DE" sz="3200" kern="0" dirty="0">
              <a:solidFill>
                <a:srgbClr val="FF0000"/>
              </a:solidFill>
              <a:cs typeface="+mn-cs"/>
            </a:endParaRPr>
          </a:p>
        </p:txBody>
      </p:sp>
      <p:sp>
        <p:nvSpPr>
          <p:cNvPr id="6" name="Textfeld 7">
            <a:extLst>
              <a:ext uri="{FF2B5EF4-FFF2-40B4-BE49-F238E27FC236}">
                <a16:creationId xmlns:a16="http://schemas.microsoft.com/office/drawing/2014/main" id="{D360C816-7B32-84F4-10D3-0AFDA28845AB}"/>
              </a:ext>
            </a:extLst>
          </p:cNvPr>
          <p:cNvSpPr txBox="1">
            <a:spLocks noChangeArrowheads="1"/>
          </p:cNvSpPr>
          <p:nvPr/>
        </p:nvSpPr>
        <p:spPr bwMode="auto">
          <a:xfrm>
            <a:off x="6878638" y="3179763"/>
            <a:ext cx="1579562" cy="584200"/>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DE" altLang="de-DE" sz="3200" kern="0" dirty="0" err="1">
                <a:solidFill>
                  <a:srgbClr val="FF0000"/>
                </a:solidFill>
                <a:cs typeface="+mn-cs"/>
              </a:rPr>
              <a:t>Brigach</a:t>
            </a:r>
            <a:endParaRPr lang="de-AT" altLang="de-DE" sz="3200" kern="0" dirty="0">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A46812-CF39-9EEB-4DA0-C782377A77AB}"/>
              </a:ext>
            </a:extLst>
          </p:cNvPr>
          <p:cNvSpPr>
            <a:spLocks noGrp="1"/>
          </p:cNvSpPr>
          <p:nvPr>
            <p:ph type="title"/>
          </p:nvPr>
        </p:nvSpPr>
        <p:spPr>
          <a:xfrm>
            <a:off x="395288" y="6021388"/>
            <a:ext cx="8137525" cy="776287"/>
          </a:xfrm>
        </p:spPr>
        <p:txBody>
          <a:bodyPr/>
          <a:lstStyle/>
          <a:p>
            <a:pPr algn="l" eaLnBrk="1" hangingPunct="1">
              <a:defRPr/>
            </a:pPr>
            <a:r>
              <a:rPr lang="de-AT" altLang="de-DE" sz="1400" b="0" dirty="0">
                <a:solidFill>
                  <a:srgbClr val="000000"/>
                </a:solidFill>
                <a:latin typeface="Arial" charset="0"/>
                <a:ea typeface="+mn-ea"/>
                <a:cs typeface="+mn-cs"/>
              </a:rPr>
              <a:t>Schon wenige Kilometer unterhalb von Donaueschingen </a:t>
            </a:r>
            <a:r>
              <a:rPr lang="de-AT" altLang="de-DE" sz="1400" dirty="0">
                <a:solidFill>
                  <a:srgbClr val="000000"/>
                </a:solidFill>
                <a:latin typeface="Arial" charset="0"/>
                <a:ea typeface="+mn-ea"/>
                <a:cs typeface="+mn-cs"/>
              </a:rPr>
              <a:t>versinkt</a:t>
            </a:r>
            <a:r>
              <a:rPr lang="de-AT" altLang="de-DE" sz="1400" b="0" dirty="0">
                <a:solidFill>
                  <a:srgbClr val="000000"/>
                </a:solidFill>
                <a:latin typeface="Arial" charset="0"/>
                <a:ea typeface="+mn-ea"/>
                <a:cs typeface="+mn-cs"/>
              </a:rPr>
              <a:t> die Donau im Kalkuntergrund bei Immendingen. Dann bleibt ihr Flussbett trocken. Nur bei höherem Wasserstand versinkt nicht das gesamte Donauwasser und kann zu manchen Zeiten auch oberirdisch weiterfließen.</a:t>
            </a:r>
            <a:br>
              <a:rPr lang="de-DE" altLang="de-DE" sz="1400" b="0" dirty="0">
                <a:solidFill>
                  <a:srgbClr val="000000"/>
                </a:solidFill>
                <a:latin typeface="Arial" charset="0"/>
                <a:ea typeface="+mn-ea"/>
                <a:cs typeface="+mn-cs"/>
              </a:rPr>
            </a:br>
            <a:endParaRPr lang="de-AT" dirty="0"/>
          </a:p>
        </p:txBody>
      </p:sp>
      <p:pic>
        <p:nvPicPr>
          <p:cNvPr id="10243" name="Grafik 1">
            <a:extLst>
              <a:ext uri="{FF2B5EF4-FFF2-40B4-BE49-F238E27FC236}">
                <a16:creationId xmlns:a16="http://schemas.microsoft.com/office/drawing/2014/main" id="{598D36F1-3D03-F716-D655-847CEF797D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7993063" cy="475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B58995-ED19-0953-3242-0A3520594DD6}"/>
              </a:ext>
            </a:extLst>
          </p:cNvPr>
          <p:cNvSpPr>
            <a:spLocks noGrp="1"/>
          </p:cNvSpPr>
          <p:nvPr>
            <p:ph type="title"/>
          </p:nvPr>
        </p:nvSpPr>
        <p:spPr>
          <a:xfrm>
            <a:off x="539750" y="6092825"/>
            <a:ext cx="7848600" cy="695325"/>
          </a:xfrm>
        </p:spPr>
        <p:txBody>
          <a:bodyPr/>
          <a:lstStyle/>
          <a:p>
            <a:pPr algn="l" eaLnBrk="1" hangingPunct="1">
              <a:defRPr/>
            </a:pPr>
            <a:r>
              <a:rPr lang="de-AT" altLang="de-DE" sz="1400" b="0" dirty="0">
                <a:solidFill>
                  <a:srgbClr val="000000"/>
                </a:solidFill>
                <a:latin typeface="Arial" charset="0"/>
                <a:ea typeface="+mn-ea"/>
                <a:cs typeface="+mn-cs"/>
              </a:rPr>
              <a:t>Bei Kelheim zweigt der </a:t>
            </a:r>
            <a:r>
              <a:rPr lang="de-AT" altLang="de-DE" sz="1400" dirty="0">
                <a:solidFill>
                  <a:srgbClr val="000000"/>
                </a:solidFill>
                <a:latin typeface="Arial" charset="0"/>
                <a:ea typeface="+mn-ea"/>
                <a:cs typeface="+mn-cs"/>
              </a:rPr>
              <a:t>Rhein-Main-Donau-Kana</a:t>
            </a:r>
            <a:r>
              <a:rPr lang="de-AT" altLang="de-DE" sz="1400" b="0" dirty="0">
                <a:solidFill>
                  <a:srgbClr val="000000"/>
                </a:solidFill>
                <a:latin typeface="Arial" charset="0"/>
                <a:ea typeface="+mn-ea"/>
                <a:cs typeface="+mn-cs"/>
              </a:rPr>
              <a:t>l ab. Er wurde 1992 fertig gebaut.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Zahlreiche Schleusen mussten errichtet werden, um die Höhenunterschiede auszugleichen. Seitdem können große Schiffe von der Nordsee bis zum Schwarzen Meer durchfahren.</a:t>
            </a:r>
            <a:br>
              <a:rPr lang="de-DE" altLang="de-DE" sz="1400" b="0" dirty="0">
                <a:solidFill>
                  <a:srgbClr val="000000"/>
                </a:solidFill>
                <a:latin typeface="Arial" charset="0"/>
                <a:ea typeface="+mn-ea"/>
                <a:cs typeface="+mn-cs"/>
              </a:rPr>
            </a:br>
            <a:endParaRPr lang="de-AT" dirty="0"/>
          </a:p>
        </p:txBody>
      </p:sp>
      <p:pic>
        <p:nvPicPr>
          <p:cNvPr id="11267" name="Grafik 3">
            <a:extLst>
              <a:ext uri="{FF2B5EF4-FFF2-40B4-BE49-F238E27FC236}">
                <a16:creationId xmlns:a16="http://schemas.microsoft.com/office/drawing/2014/main" id="{695EFF84-9D7E-6ED4-1F59-B28D40231F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836613"/>
            <a:ext cx="799782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A07494-F4A0-D754-CEFA-A458F10EFD72}"/>
              </a:ext>
            </a:extLst>
          </p:cNvPr>
          <p:cNvSpPr>
            <a:spLocks noGrp="1"/>
          </p:cNvSpPr>
          <p:nvPr>
            <p:ph type="title"/>
          </p:nvPr>
        </p:nvSpPr>
        <p:spPr>
          <a:xfrm>
            <a:off x="468313" y="5508625"/>
            <a:ext cx="8301037" cy="1538288"/>
          </a:xfrm>
        </p:spPr>
        <p:txBody>
          <a:bodyPr/>
          <a:lstStyle/>
          <a:p>
            <a:pPr algn="l" eaLnBrk="1" hangingPunct="1">
              <a:defRPr/>
            </a:pPr>
            <a:r>
              <a:rPr lang="de-AT" altLang="de-DE" sz="1400" b="0" dirty="0">
                <a:solidFill>
                  <a:srgbClr val="000000"/>
                </a:solidFill>
                <a:latin typeface="Arial" charset="0"/>
                <a:ea typeface="+mn-ea"/>
                <a:cs typeface="+mn-cs"/>
              </a:rPr>
              <a:t>Die noch junge Donau ist in der deutschen Stadt </a:t>
            </a:r>
            <a:r>
              <a:rPr lang="de-AT" altLang="de-DE" sz="1400" dirty="0">
                <a:solidFill>
                  <a:srgbClr val="000000"/>
                </a:solidFill>
                <a:latin typeface="Arial" charset="0"/>
                <a:ea typeface="+mn-ea"/>
                <a:cs typeface="+mn-cs"/>
              </a:rPr>
              <a:t>Regensburg</a:t>
            </a:r>
            <a:r>
              <a:rPr lang="de-AT" altLang="de-DE" sz="1400" b="0" dirty="0">
                <a:solidFill>
                  <a:srgbClr val="000000"/>
                </a:solidFill>
                <a:latin typeface="Arial" charset="0"/>
                <a:ea typeface="+mn-ea"/>
                <a:cs typeface="+mn-cs"/>
              </a:rPr>
              <a:t> angekommen. Diese liegt am nördlichsten Punkt der Donau. Regensburg ist eine der ältesten und schönsten Städte Deutschlands. Durch den Handel wurde Regensburg im Mittelalter besonders reich.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Berühmte Bauwerke sind der Dom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 der Salzstadel  </a:t>
            </a:r>
            <a:r>
              <a:rPr lang="de-AT" altLang="de-DE" sz="1400" b="0" dirty="0">
                <a:solidFill>
                  <a:srgbClr val="000000"/>
                </a:solidFill>
                <a:latin typeface="Arial" charset="0"/>
                <a:ea typeface="+mn-ea"/>
                <a:cs typeface="+mn-cs"/>
                <a:sym typeface="Wingdings" pitchFamily="2" charset="2"/>
              </a:rPr>
              <a:t> </a:t>
            </a:r>
            <a:r>
              <a:rPr lang="de-AT" altLang="de-DE" sz="1400" b="0" dirty="0">
                <a:solidFill>
                  <a:srgbClr val="000000"/>
                </a:solidFill>
                <a:latin typeface="Arial" charset="0"/>
                <a:ea typeface="+mn-ea"/>
                <a:cs typeface="+mn-cs"/>
              </a:rPr>
              <a:t>und die Steinerne Brücke </a:t>
            </a:r>
            <a:r>
              <a:rPr lang="de-AT" altLang="de-DE" sz="1400" b="0" dirty="0">
                <a:solidFill>
                  <a:srgbClr val="000000"/>
                </a:solidFill>
                <a:latin typeface="Arial" charset="0"/>
                <a:ea typeface="+mn-ea"/>
                <a:cs typeface="+mn-cs"/>
                <a:sym typeface="Wingdings" pitchFamily="2" charset="2"/>
              </a:rPr>
              <a:t></a:t>
            </a:r>
            <a:r>
              <a:rPr lang="de-AT" altLang="de-DE" sz="1400" b="0" dirty="0">
                <a:solidFill>
                  <a:srgbClr val="000000"/>
                </a:solidFill>
                <a:latin typeface="Arial" charset="0"/>
                <a:ea typeface="+mn-ea"/>
                <a:cs typeface="+mn-cs"/>
              </a:rPr>
              <a:t>.</a:t>
            </a:r>
            <a:br>
              <a:rPr lang="de-DE" altLang="de-DE" sz="1400" b="0" dirty="0">
                <a:solidFill>
                  <a:srgbClr val="000000"/>
                </a:solidFill>
                <a:latin typeface="Arial" charset="0"/>
                <a:ea typeface="+mn-ea"/>
                <a:cs typeface="+mn-cs"/>
              </a:rPr>
            </a:br>
            <a:endParaRPr lang="de-AT" dirty="0"/>
          </a:p>
        </p:txBody>
      </p:sp>
      <p:pic>
        <p:nvPicPr>
          <p:cNvPr id="12291" name="Grafik 1">
            <a:extLst>
              <a:ext uri="{FF2B5EF4-FFF2-40B4-BE49-F238E27FC236}">
                <a16:creationId xmlns:a16="http://schemas.microsoft.com/office/drawing/2014/main" id="{5ACC1D3E-C0CD-7DB8-24B0-1A543AF3F6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50" y="908050"/>
            <a:ext cx="7534275"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feld 1">
            <a:extLst>
              <a:ext uri="{FF2B5EF4-FFF2-40B4-BE49-F238E27FC236}">
                <a16:creationId xmlns:a16="http://schemas.microsoft.com/office/drawing/2014/main" id="{F16AE966-4907-1A36-24CB-743265B07658}"/>
              </a:ext>
            </a:extLst>
          </p:cNvPr>
          <p:cNvSpPr txBox="1">
            <a:spLocks noChangeArrowheads="1"/>
          </p:cNvSpPr>
          <p:nvPr/>
        </p:nvSpPr>
        <p:spPr bwMode="auto">
          <a:xfrm>
            <a:off x="1835150" y="908050"/>
            <a:ext cx="5762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sz="3200">
                <a:solidFill>
                  <a:srgbClr val="FF0000"/>
                </a:solidFill>
                <a:sym typeface="Wingdings" panose="05000000000000000000" pitchFamily="2" charset="2"/>
              </a:rPr>
              <a:t></a:t>
            </a:r>
            <a:endParaRPr lang="de-AT" altLang="de-DE" sz="3200">
              <a:solidFill>
                <a:srgbClr val="FF0000"/>
              </a:solidFill>
            </a:endParaRPr>
          </a:p>
        </p:txBody>
      </p:sp>
      <p:sp>
        <p:nvSpPr>
          <p:cNvPr id="12293" name="Textfeld 9">
            <a:extLst>
              <a:ext uri="{FF2B5EF4-FFF2-40B4-BE49-F238E27FC236}">
                <a16:creationId xmlns:a16="http://schemas.microsoft.com/office/drawing/2014/main" id="{44322E96-9584-96B6-BB47-7C8D76AC7D62}"/>
              </a:ext>
            </a:extLst>
          </p:cNvPr>
          <p:cNvSpPr txBox="1">
            <a:spLocks noChangeArrowheads="1"/>
          </p:cNvSpPr>
          <p:nvPr/>
        </p:nvSpPr>
        <p:spPr bwMode="auto">
          <a:xfrm>
            <a:off x="5219700" y="2116138"/>
            <a:ext cx="57626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sz="3200">
                <a:solidFill>
                  <a:srgbClr val="FF0000"/>
                </a:solidFill>
                <a:sym typeface="Wingdings" panose="05000000000000000000" pitchFamily="2" charset="2"/>
              </a:rPr>
              <a:t></a:t>
            </a:r>
            <a:endParaRPr lang="de-AT" altLang="de-DE" sz="3200">
              <a:solidFill>
                <a:srgbClr val="FF0000"/>
              </a:solidFill>
            </a:endParaRPr>
          </a:p>
        </p:txBody>
      </p:sp>
      <p:sp>
        <p:nvSpPr>
          <p:cNvPr id="6" name="Textfeld 5">
            <a:extLst>
              <a:ext uri="{FF2B5EF4-FFF2-40B4-BE49-F238E27FC236}">
                <a16:creationId xmlns:a16="http://schemas.microsoft.com/office/drawing/2014/main" id="{4D5AC645-90BC-C34A-B0F6-3E1237A10016}"/>
              </a:ext>
            </a:extLst>
          </p:cNvPr>
          <p:cNvSpPr txBox="1">
            <a:spLocks noChangeArrowheads="1"/>
          </p:cNvSpPr>
          <p:nvPr/>
        </p:nvSpPr>
        <p:spPr bwMode="auto">
          <a:xfrm>
            <a:off x="6362700" y="2997200"/>
            <a:ext cx="576263" cy="585788"/>
          </a:xfrm>
          <a:prstGeom prst="rect">
            <a:avLst/>
          </a:prstGeom>
          <a:noFill/>
          <a:ln>
            <a:noFill/>
          </a:ln>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spcBef>
                <a:spcPts val="0"/>
              </a:spcBef>
              <a:spcAft>
                <a:spcPts val="0"/>
              </a:spcAft>
              <a:defRPr/>
            </a:pPr>
            <a:r>
              <a:rPr lang="de-AT" altLang="de-DE" sz="3200" kern="0" dirty="0">
                <a:solidFill>
                  <a:srgbClr val="FF0000"/>
                </a:solidFill>
                <a:cs typeface="+mn-cs"/>
                <a:sym typeface="Wingdings" pitchFamily="2" charset="2"/>
              </a:rPr>
              <a:t></a:t>
            </a:r>
            <a:endParaRPr lang="de-AT" altLang="de-DE" sz="3200" kern="0" dirty="0">
              <a:solidFill>
                <a:srgbClr val="FF0000"/>
              </a:solidFill>
              <a:cs typeface="+mn-cs"/>
            </a:endParaRP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1317</Words>
  <Application>Microsoft Office PowerPoint</Application>
  <PresentationFormat>Bildschirmpräsentation (4:3)</PresentationFormat>
  <Paragraphs>66</Paragraphs>
  <Slides>24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24</vt:i4>
      </vt:variant>
    </vt:vector>
  </HeadingPairs>
  <TitlesOfParts>
    <vt:vector size="29" baseType="lpstr">
      <vt:lpstr>Arial</vt:lpstr>
      <vt:lpstr>Calibri</vt:lpstr>
      <vt:lpstr>Syntax LT Std</vt:lpstr>
      <vt:lpstr>Wingdings</vt:lpstr>
      <vt:lpstr>Larissa</vt:lpstr>
      <vt:lpstr> Von den Ursprüngen der Donau  zum Delta </vt:lpstr>
      <vt:lpstr>PowerPoint-Präsentation</vt:lpstr>
      <vt:lpstr>Ein Sprichwort sagt:  „Die Donau kommt vom Schwarzwald her und mündet in das Schwarze Meer.“ Tatsächlich entspringen die beiden Quellflüsse der Donau im Schwarzwald in Deutschland. Das Foto zeigt die Quelle des Donauzuflusses Brigach im Schwarzwald.</vt:lpstr>
      <vt:lpstr>Der zweite und längere Donauzufluss ist die Breg. Auch die Breg entspringt im Schwarzwald. Die beiden Quellflüsse Brigach und Breg bilden zusammen mit vielen anderen Zuflüssen den großen Donaustrom. </vt:lpstr>
      <vt:lpstr>Im Schlosspark der deutschen Kleinstadt Donaueschingen befindet sich ebenfalls eine Donauquelle. Sie wurde bereits im 18. Jahrhundert in Stein gefasst. Ihr Wasser stammt aus dem Karst von Kalkbergen. </vt:lpstr>
      <vt:lpstr>Hier fließen die beiden Quellflüsse Breg und Brigach zusammen und bilden die Donau.  Darauf hat man sich weitgehend geeinigt. Das folgende Sprichwort hat also Recht: „Brigach und Breg bringen die Donau zuweg‘.“ </vt:lpstr>
      <vt:lpstr>Schon wenige Kilometer unterhalb von Donaueschingen versinkt die Donau im Kalkuntergrund bei Immendingen. Dann bleibt ihr Flussbett trocken. Nur bei höherem Wasserstand versinkt nicht das gesamte Donauwasser und kann zu manchen Zeiten auch oberirdisch weiterfließen. </vt:lpstr>
      <vt:lpstr>Bei Kelheim zweigt der Rhein-Main-Donau-Kanal ab. Er wurde 1992 fertig gebaut.  Zahlreiche Schleusen mussten errichtet werden, um die Höhenunterschiede auszugleichen. Seitdem können große Schiffe von der Nordsee bis zum Schwarzen Meer durchfahren. </vt:lpstr>
      <vt:lpstr>Die noch junge Donau ist in der deutschen Stadt Regensburg angekommen. Diese liegt am nördlichsten Punkt der Donau. Regensburg ist eine der ältesten und schönsten Städte Deutschlands. Durch den Handel wurde Regensburg im Mittelalter besonders reich.  Berühmte Bauwerke sind der Dom , der Salzstadel   und die Steinerne Brücke . </vt:lpstr>
      <vt:lpstr>Passau wird auch die Drei-Flüsse-Stadt genannt. Die im Foto sichtbare Donau vereinigt sich mit dem breiteren Fluss Inn. Zusätzlich mündet der kleinere Fluss Ilz in die Donau. Passau ist auch weithin bekannt für die nette Altstadt und den Dom mit seinen drei grünen Kuppeln . </vt:lpstr>
      <vt:lpstr>In ihrem Verlauf muss sich die Donau einen Weg durch hartes Gestein „graben“. Hier hat sie ein Durchbruchstal im Bereich des oberösterreichischen Granit- und Gneishochlands geschaffen. Der eindrucksvolle Mäander wird Schlögener Schlinge genannt.</vt:lpstr>
      <vt:lpstr>Ein anderes, sehr berühmtes Durchbruchstal, das die Donau eingeschnitten hat, ist die Wachau. Malerische Landschaften, historische Gebäude sowie der Weinbau und Obstbau machen die Wachau zu einem beliebten Tourismusziel. An Foto sind Stift  und Ruine  Dürnstein sichtbar. </vt:lpstr>
      <vt:lpstr>In manchen sehr kalten Wintern und in Staubereichen von Kraftwerken, in denen die Fließgeschwindigkeit gering ist, friert die Donau für einige Tage zu, wie hier bei Tulln im Jahr 2012.  Dann wird die Schifffahrt kurzfristig eingestellt und die Donau ist nicht mehr als Wasserstraße benutzbar. Außerdem wird die Schifffahrt bei Hochwasser und bei sehr niedrigem Wasserstand eingestellt. </vt:lpstr>
      <vt:lpstr>Wien, Österreichs Hauptstadt, liegt heute an der Donau. Der Donaustrom  wird in Wien von insgesamt 13 Brücken gequert . Nördlich der Donau, im Foto links, ist die Neue Donau . Dieser künstliche Seitenarm der Donau kann bei Hochwasser zusätzliche Wassermengen aufnehmen. Er dient dem Hochwasserschutz. Die Alte Donau  war früher ein Seitenarm, ist aber nun ein stehendes Gewässer. Beide Seitenarme sind heute wichtige Erholungsgebiete. Die Wiener Altstadt liegt nicht an der Donau, sondern am Donaukanal. </vt:lpstr>
      <vt:lpstr>Der Fluss March  ist hier bei seiner Mündung in die Donau  zu sehen. Links im Foto befindet sich der Nationalpark Donauauen  in Österreich. Auf der rechten, slowakischen Seite steht die Burgruine Devin  auf einem Kalkfelsen. Ab hier beginnt der Mittellauf der Donau. </vt:lpstr>
      <vt:lpstr>Bratislava ist die Hauptstadt der Slowakei und von Wien aus auch auf der Donau leicht zu erreichen. Die wirtschaftlich sehr dynamische Stadt bietet eine Reihe von Attraktionen,  wie etwa die Brücke mit dem Restaurant auf einem Pfeiler , die Burg   und den Dom . </vt:lpstr>
      <vt:lpstr>Budapest ist die Hauptstadt Ungarns. Ursprünglich trennte die Donau die beiden selbständigen Städte Buda und Pest voneinander. Das Foto wurde von Buda aus in Richtung Pest gemacht. Das ungarische Parlamentsgebäude  mit seinen spitzen Türmen und seiner Kuppel steht direkt an  der Donau. Die Kettenbrücke  ist die älteste der neun Budapester Brücken über die Donau.  </vt:lpstr>
      <vt:lpstr>Die vierte und letzte Hauptstadt an der Donau ist Belgrad, die Hauptstadt von Serbien. Sie liegt am Zusammenfluss der Flüsse Save  und Donau . Neben den Sehenswürdigkeiten, die Belgrad zu bieten hat, ist diese Stadt ein wichtiges Dienstleistungs- und Industriezentrum.</vt:lpstr>
      <vt:lpstr>Ein letztes Mal schafft die Donau ein grandioses, rund 140 km langes Engtal: das Eiserne Tor. So wird diese Landschaft an der serbisch-rumänischen Grenze genannt.  Die Donau trennt hier die Südkarpaten  vom Balkan .</vt:lpstr>
      <vt:lpstr>Wo es möglich ist, haben die Menschen Kraftwerke an der Donau gebaut. Die leistungsfähigste Kraftwerkskette befindet sich im österreichischen Abschnitt der Donau. Das abgebildete serbisch-rumänische Kraftwerk Eisernes Tor 1 ist das mächtigste an der Donau. Es hebt den Wasserspiegel der Donau um 35 Meter an. Ab hier beginnt der Unterlauf der Donau. </vt:lpstr>
      <vt:lpstr>Auf der physischen Karte erkennt man, dass die Donau auf ihrer Reise durch Mitteleuropa und Osteuropa an Gebirgen vorbeifließt, Bergländer durchbricht und Tiefländer durchquert. Schließlich mündet sie ins Schwarze Meer. Das Delta der Donau ist sehr groß. Ein Flussdelta ist eine Verzweigung in verschiedene Flussarme bei der Einmündung ins Meer.  </vt:lpstr>
      <vt:lpstr>Das Donaudelta ist das letzte Geschenk der Donau an Europa. Im Donaudelta befindet sich die größte Schilffläche Europas. Zahlreiche seltene Tier- und Pflanzenarten leben hier. Besonders die vielen verschiedenen Vogelarten, wie zum Beispiel die Pelikane, machen das Donaudelta berühmt. </vt:lpstr>
      <vt:lpstr>Hier beendet die Donau nach 2 857 Kilometern ihre „Reise“ durch zehn Staaten Europas.  Der Leuchtturm markiert das Ende der Uferbefestigung. Dahinter befindet sich das  Schwarze Meer. Dieses erhält von der Donau große Mengen an Schlamm und Sand.</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234</cp:revision>
  <dcterms:created xsi:type="dcterms:W3CDTF">2013-10-08T07:58:50Z</dcterms:created>
  <dcterms:modified xsi:type="dcterms:W3CDTF">2026-01-03T14:33:49Z</dcterms:modified>
</cp:coreProperties>
</file>