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1594" y="6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06.11.2024</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00CA0996-285C-4A78-7340-A152014B260C}"/>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Von Österreich zur Ostmark</a:t>
            </a:r>
          </a:p>
        </p:txBody>
      </p:sp>
      <p:sp>
        <p:nvSpPr>
          <p:cNvPr id="3" name="Text Box 10"/>
          <p:cNvSpPr txBox="1">
            <a:spLocks noChangeArrowheads="1"/>
          </p:cNvSpPr>
          <p:nvPr/>
        </p:nvSpPr>
        <p:spPr bwMode="auto">
          <a:xfrm>
            <a:off x="107504" y="1423438"/>
            <a:ext cx="2871787"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sym typeface="Wingdings" panose="05000000000000000000" pitchFamily="2" charset="2"/>
              </a:rPr>
              <a:t>Österreich</a:t>
            </a:r>
            <a:endParaRPr lang="de-DE" altLang="de-DE" sz="2800" dirty="0">
              <a:solidFill>
                <a:srgbClr val="333333"/>
              </a:solidFill>
              <a:latin typeface="Calibri" panose="020F0502020204030204" pitchFamily="34" charset="0"/>
            </a:endParaRPr>
          </a:p>
        </p:txBody>
      </p:sp>
      <p:sp>
        <p:nvSpPr>
          <p:cNvPr id="4" name="Text Box 10"/>
          <p:cNvSpPr txBox="1">
            <a:spLocks noChangeArrowheads="1"/>
          </p:cNvSpPr>
          <p:nvPr/>
        </p:nvSpPr>
        <p:spPr bwMode="auto">
          <a:xfrm>
            <a:off x="1387029" y="2072725"/>
            <a:ext cx="6767512" cy="460375"/>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1934: Putschversuch der Nationalsozialisten</a:t>
            </a:r>
            <a:endParaRPr lang="de-DE" altLang="de-DE" sz="2400" dirty="0">
              <a:solidFill>
                <a:srgbClr val="333333"/>
              </a:solidFill>
              <a:latin typeface="Calibri" panose="020F0502020204030204" pitchFamily="34" charset="0"/>
            </a:endParaRPr>
          </a:p>
        </p:txBody>
      </p:sp>
      <p:sp>
        <p:nvSpPr>
          <p:cNvPr id="5" name="Text Box 10"/>
          <p:cNvSpPr txBox="1">
            <a:spLocks noChangeArrowheads="1"/>
          </p:cNvSpPr>
          <p:nvPr/>
        </p:nvSpPr>
        <p:spPr bwMode="auto">
          <a:xfrm>
            <a:off x="2217291" y="2804563"/>
            <a:ext cx="3187700" cy="46196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1936: Juliabkommen</a:t>
            </a:r>
            <a:endParaRPr lang="de-DE" altLang="de-DE" sz="2400" dirty="0">
              <a:solidFill>
                <a:srgbClr val="333333"/>
              </a:solidFill>
              <a:latin typeface="Calibri" panose="020F0502020204030204" pitchFamily="34" charset="0"/>
            </a:endParaRPr>
          </a:p>
        </p:txBody>
      </p:sp>
      <p:sp>
        <p:nvSpPr>
          <p:cNvPr id="6" name="Text Box 10"/>
          <p:cNvSpPr txBox="1">
            <a:spLocks noChangeArrowheads="1"/>
          </p:cNvSpPr>
          <p:nvPr/>
        </p:nvSpPr>
        <p:spPr bwMode="auto">
          <a:xfrm>
            <a:off x="3142804" y="3517350"/>
            <a:ext cx="5821362" cy="461963"/>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NS-Propaganda und Bombenattentate</a:t>
            </a:r>
            <a:endParaRPr lang="de-DE" altLang="de-DE" sz="2400" dirty="0">
              <a:solidFill>
                <a:srgbClr val="333333"/>
              </a:solidFill>
              <a:latin typeface="Calibri" panose="020F0502020204030204" pitchFamily="34" charset="0"/>
            </a:endParaRPr>
          </a:p>
        </p:txBody>
      </p:sp>
      <p:sp>
        <p:nvSpPr>
          <p:cNvPr id="7" name="Text Box 10"/>
          <p:cNvSpPr txBox="1">
            <a:spLocks noChangeArrowheads="1"/>
          </p:cNvSpPr>
          <p:nvPr/>
        </p:nvSpPr>
        <p:spPr bwMode="auto">
          <a:xfrm>
            <a:off x="3887341" y="4293638"/>
            <a:ext cx="4411663" cy="461962"/>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12. März 1938: „Anschluss“</a:t>
            </a:r>
            <a:endParaRPr lang="de-DE" altLang="de-DE" sz="2400" dirty="0">
              <a:solidFill>
                <a:srgbClr val="333333"/>
              </a:solidFill>
              <a:latin typeface="Calibri" panose="020F0502020204030204" pitchFamily="34" charset="0"/>
            </a:endParaRPr>
          </a:p>
        </p:txBody>
      </p:sp>
      <p:sp>
        <p:nvSpPr>
          <p:cNvPr id="8" name="Text Box 10"/>
          <p:cNvSpPr txBox="1">
            <a:spLocks noChangeArrowheads="1"/>
          </p:cNvSpPr>
          <p:nvPr/>
        </p:nvSpPr>
        <p:spPr bwMode="auto">
          <a:xfrm>
            <a:off x="4525516" y="5101675"/>
            <a:ext cx="4475163" cy="461963"/>
          </a:xfrm>
          <a:prstGeom prst="rect">
            <a:avLst/>
          </a:prstGeom>
          <a:noFill/>
          <a:ln w="9525" algn="ctr">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spcBef>
                <a:spcPct val="50000"/>
              </a:spcBef>
            </a:pPr>
            <a:r>
              <a:rPr lang="de-DE" altLang="de-DE" sz="2400" dirty="0">
                <a:solidFill>
                  <a:srgbClr val="333333"/>
                </a:solidFill>
                <a:latin typeface="Calibri" panose="020F0502020204030204" pitchFamily="34" charset="0"/>
                <a:sym typeface="Wingdings" panose="05000000000000000000" pitchFamily="2" charset="2"/>
              </a:rPr>
              <a:t>10. April 1938: Volksabstimmung</a:t>
            </a:r>
            <a:endParaRPr lang="de-DE" altLang="de-DE" sz="2400" dirty="0">
              <a:solidFill>
                <a:srgbClr val="333333"/>
              </a:solidFill>
              <a:latin typeface="Calibri" panose="020F0502020204030204" pitchFamily="34" charset="0"/>
            </a:endParaRPr>
          </a:p>
        </p:txBody>
      </p:sp>
      <p:cxnSp>
        <p:nvCxnSpPr>
          <p:cNvPr id="9" name="Gerade Verbindung mit Pfeil 8"/>
          <p:cNvCxnSpPr>
            <a:cxnSpLocks noChangeShapeType="1"/>
          </p:cNvCxnSpPr>
          <p:nvPr/>
        </p:nvCxnSpPr>
        <p:spPr bwMode="auto">
          <a:xfrm>
            <a:off x="323404" y="1960013"/>
            <a:ext cx="4176712" cy="3929062"/>
          </a:xfrm>
          <a:prstGeom prst="straightConnector1">
            <a:avLst/>
          </a:prstGeom>
          <a:noFill/>
          <a:ln w="38100">
            <a:solidFill>
              <a:srgbClr val="FF6600"/>
            </a:solidFill>
            <a:round/>
            <a:headEnd/>
            <a:tailEnd type="arrow" w="med" len="med"/>
          </a:ln>
          <a:extLst>
            <a:ext uri="{909E8E84-426E-40DD-AFC4-6F175D3DCCD1}">
              <a14:hiddenFill xmlns:a14="http://schemas.microsoft.com/office/drawing/2010/main">
                <a:noFill/>
              </a14:hiddenFill>
            </a:ext>
          </a:extLst>
        </p:spPr>
      </p:cxnSp>
      <p:sp>
        <p:nvSpPr>
          <p:cNvPr id="10" name="Text Box 10"/>
          <p:cNvSpPr txBox="1">
            <a:spLocks noChangeArrowheads="1"/>
          </p:cNvSpPr>
          <p:nvPr/>
        </p:nvSpPr>
        <p:spPr bwMode="auto">
          <a:xfrm>
            <a:off x="4212779" y="5898600"/>
            <a:ext cx="2870200" cy="523875"/>
          </a:xfrm>
          <a:prstGeom prst="rect">
            <a:avLst/>
          </a:prstGeom>
          <a:noFill/>
          <a:ln w="9525" algn="ctr">
            <a:solidFill>
              <a:srgbClr val="FF66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a:solidFill>
                  <a:srgbClr val="333333"/>
                </a:solidFill>
                <a:latin typeface="Calibri" panose="020F0502020204030204" pitchFamily="34" charset="0"/>
                <a:sym typeface="Wingdings" panose="05000000000000000000" pitchFamily="2" charset="2"/>
              </a:rPr>
              <a:t>Ostmark</a:t>
            </a:r>
            <a:endParaRPr lang="de-DE" altLang="de-DE" sz="2800">
              <a:solidFill>
                <a:srgbClr val="333333"/>
              </a:solidFill>
              <a:latin typeface="Calibri" panose="020F0502020204030204" pitchFamily="34" charset="0"/>
            </a:endParaRP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wipe(up)">
                                      <p:cBhvr>
                                        <p:cTn id="31" dur="2000"/>
                                        <p:tgtEl>
                                          <p:spTgt spid="9"/>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„Von Österreich zur Ostmark“ auf den Seiten 30 bis 31 im Schulbuch Bausteine 4.</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2026</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203</Words>
  <Application>Microsoft Office PowerPoint</Application>
  <PresentationFormat>Bildschirmpräsentation (4:3)</PresentationFormat>
  <Paragraphs>27</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57</cp:revision>
  <dcterms:created xsi:type="dcterms:W3CDTF">2011-07-14T19:54:09Z</dcterms:created>
  <dcterms:modified xsi:type="dcterms:W3CDTF">2024-11-06T19:25:13Z</dcterms:modified>
</cp:coreProperties>
</file>