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80" r:id="rId3"/>
    <p:sldId id="292" r:id="rId4"/>
    <p:sldId id="281" r:id="rId5"/>
    <p:sldId id="282" r:id="rId6"/>
    <p:sldId id="299" r:id="rId7"/>
    <p:sldId id="283" r:id="rId8"/>
    <p:sldId id="301" r:id="rId9"/>
    <p:sldId id="300" r:id="rId10"/>
    <p:sldId id="284" r:id="rId11"/>
    <p:sldId id="295" r:id="rId12"/>
    <p:sldId id="293" r:id="rId13"/>
    <p:sldId id="294" r:id="rId14"/>
    <p:sldId id="297" r:id="rId15"/>
    <p:sldId id="302" r:id="rId16"/>
    <p:sldId id="298" r:id="rId17"/>
    <p:sldId id="286" r:id="rId18"/>
    <p:sldId id="287" r:id="rId19"/>
    <p:sldId id="288" r:id="rId20"/>
    <p:sldId id="296" r:id="rId21"/>
    <p:sldId id="289" r:id="rId22"/>
    <p:sldId id="290" r:id="rId23"/>
    <p:sldId id="291" r:id="rId24"/>
    <p:sldId id="279" r:id="rId25"/>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16.07.2026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24</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025761" y="1536174"/>
            <a:ext cx="709247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Eine Führung durch das ehemalige Konzentrationslager Mauthausen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 Häftlinge lebten in den Baracken. Diese waren in zwei Stuben eingeteilt. Die Stuben bestanden aus einem Schlaf- und einem Aufenthaltsraum. Sie waren für 300 Personen vorgesehen. Oft lebten jedoch viel mehr Menschen in einer Baracke.</a:t>
            </a:r>
            <a:endParaRPr lang="de-DE" altLang="de-DE" sz="1400" dirty="0">
              <a:solidFill>
                <a:srgbClr val="333333"/>
              </a:solidFill>
            </a:endParaRPr>
          </a:p>
        </p:txBody>
      </p:sp>
      <p:pic>
        <p:nvPicPr>
          <p:cNvPr id="3" name="Grafik 2" descr="Ein Bild, das draußen, Himmel, Gras, Baum enthält.&#10;&#10;Automatisch generierte Beschreibung">
            <a:extLst>
              <a:ext uri="{FF2B5EF4-FFF2-40B4-BE49-F238E27FC236}">
                <a16:creationId xmlns:a16="http://schemas.microsoft.com/office/drawing/2014/main" id="{DD0A29B1-3A16-EE02-95E4-87B5BC7926A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239" b="7239"/>
          <a:stretch/>
        </p:blipFill>
        <p:spPr>
          <a:xfrm>
            <a:off x="533320" y="620688"/>
            <a:ext cx="8111248" cy="5202698"/>
          </a:xfrm>
          <a:prstGeom prst="rect">
            <a:avLst/>
          </a:prstGeom>
        </p:spPr>
      </p:pic>
    </p:spTree>
    <p:extLst>
      <p:ext uri="{BB962C8B-B14F-4D97-AF65-F5344CB8AC3E}">
        <p14:creationId xmlns:p14="http://schemas.microsoft.com/office/powerpoint/2010/main" val="2082790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Hinter den Baracken sieht man heute nur noch eine große Freifläche. Ursprünglich befanden sich hier weitere Baracken. Die Umrisse ihrer Fundamente sind noch erkennbar.</a:t>
            </a:r>
            <a:endParaRPr lang="de-DE" altLang="de-DE" sz="1400" dirty="0">
              <a:solidFill>
                <a:srgbClr val="333333"/>
              </a:solidFill>
            </a:endParaRPr>
          </a:p>
        </p:txBody>
      </p:sp>
      <p:pic>
        <p:nvPicPr>
          <p:cNvPr id="5" name="Grafik 4" descr="Ein Bild, das draußen, Himmel, Feld, Baum enthält.&#10;&#10;Automatisch generierte Beschreibung">
            <a:extLst>
              <a:ext uri="{FF2B5EF4-FFF2-40B4-BE49-F238E27FC236}">
                <a16:creationId xmlns:a16="http://schemas.microsoft.com/office/drawing/2014/main" id="{0ED50046-8E64-3771-C218-7F5735DBB12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660" b="4818"/>
          <a:stretch/>
        </p:blipFill>
        <p:spPr>
          <a:xfrm>
            <a:off x="533320" y="620688"/>
            <a:ext cx="8111248" cy="5202698"/>
          </a:xfrm>
          <a:prstGeom prst="rect">
            <a:avLst/>
          </a:prstGeom>
        </p:spPr>
      </p:pic>
    </p:spTree>
    <p:extLst>
      <p:ext uri="{BB962C8B-B14F-4D97-AF65-F5344CB8AC3E}">
        <p14:creationId xmlns:p14="http://schemas.microsoft.com/office/powerpoint/2010/main" val="1775094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In den Schlafräumen gab es Doppelstockbetten aus Holz. In einem Bett schliefen oft zwei bis drei Menschen. Als Matratzen wurden Strohsäcke verwendet. Decken gab es nur selten. Viele mussten auch auf dem Boden schlafen.</a:t>
            </a:r>
            <a:endParaRPr lang="de-DE" altLang="de-DE" sz="1400" dirty="0">
              <a:solidFill>
                <a:srgbClr val="333333"/>
              </a:solidFill>
            </a:endParaRPr>
          </a:p>
        </p:txBody>
      </p:sp>
      <p:pic>
        <p:nvPicPr>
          <p:cNvPr id="5" name="Grafik 4" descr="Ein Bild, das Im Haus, Boden, Decke, Fenster enthält.&#10;&#10;Automatisch generierte Beschreibung">
            <a:extLst>
              <a:ext uri="{FF2B5EF4-FFF2-40B4-BE49-F238E27FC236}">
                <a16:creationId xmlns:a16="http://schemas.microsoft.com/office/drawing/2014/main" id="{B7A3E3CA-15A6-14D7-4F6D-32657672F76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477"/>
          <a:stretch/>
        </p:blipFill>
        <p:spPr>
          <a:xfrm>
            <a:off x="533320" y="620688"/>
            <a:ext cx="8111248" cy="5202698"/>
          </a:xfrm>
          <a:prstGeom prst="rect">
            <a:avLst/>
          </a:prstGeom>
        </p:spPr>
      </p:pic>
    </p:spTree>
    <p:extLst>
      <p:ext uri="{BB962C8B-B14F-4D97-AF65-F5344CB8AC3E}">
        <p14:creationId xmlns:p14="http://schemas.microsoft.com/office/powerpoint/2010/main" val="790899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Dieses Modell eine Baracke wurde von ehemaligen in Mauthausen tätigen Zivildienern angefertigt. Es zeigt, wie es in einer Baracke ausgesehen haben könnte. Links sieht man den Aufenthaltsraum, in dem die Funktionshäftlinge schliefen, rechts den Schlafraum für alle anderen Häftlinge.</a:t>
            </a:r>
            <a:endParaRPr lang="de-DE" altLang="de-DE" sz="1400" dirty="0">
              <a:solidFill>
                <a:srgbClr val="333333"/>
              </a:solidFill>
            </a:endParaRPr>
          </a:p>
        </p:txBody>
      </p:sp>
      <p:pic>
        <p:nvPicPr>
          <p:cNvPr id="3" name="Grafik 2" descr="Ein Bild, das Im Haus enthält.&#10;&#10;Automatisch generierte Beschreibung">
            <a:extLst>
              <a:ext uri="{FF2B5EF4-FFF2-40B4-BE49-F238E27FC236}">
                <a16:creationId xmlns:a16="http://schemas.microsoft.com/office/drawing/2014/main" id="{0836F5B8-0478-17D6-D1D2-CC072FBEC34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818" b="6794"/>
          <a:stretch/>
        </p:blipFill>
        <p:spPr>
          <a:xfrm>
            <a:off x="533319" y="620689"/>
            <a:ext cx="8123977" cy="5202698"/>
          </a:xfrm>
          <a:prstGeom prst="rect">
            <a:avLst/>
          </a:prstGeom>
        </p:spPr>
      </p:pic>
    </p:spTree>
    <p:extLst>
      <p:ext uri="{BB962C8B-B14F-4D97-AF65-F5344CB8AC3E}">
        <p14:creationId xmlns:p14="http://schemas.microsoft.com/office/powerpoint/2010/main" val="919518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Am Appellplatz wurde ab 1944 ein Krankenrevier mit Behandlungsräumen, einem Operationssaal und etwa 130 Betten errichtet. Allerdings diente es nicht zur Versorgung der Häftlinge. Heute befindet sich in dem Gebäude ein Museum. Das Foto zeigt ein ehemaliges Krankenzimmer, das 2010 restauriert wurde. </a:t>
            </a:r>
            <a:endParaRPr lang="de-DE" altLang="de-DE" sz="1400" dirty="0">
              <a:solidFill>
                <a:srgbClr val="333333"/>
              </a:solidFill>
            </a:endParaRPr>
          </a:p>
        </p:txBody>
      </p:sp>
      <p:pic>
        <p:nvPicPr>
          <p:cNvPr id="9" name="Grafik 8" descr="Ein Bild, das Im Haus, Wand, Fenster, Verlassen enthält.&#10;&#10;Automatisch generierte Beschreibung">
            <a:extLst>
              <a:ext uri="{FF2B5EF4-FFF2-40B4-BE49-F238E27FC236}">
                <a16:creationId xmlns:a16="http://schemas.microsoft.com/office/drawing/2014/main" id="{2F69A4F9-DCD4-059D-DC8A-BFEE886C7C9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368" r="9533" b="16143"/>
          <a:stretch/>
        </p:blipFill>
        <p:spPr>
          <a:xfrm>
            <a:off x="516376" y="616230"/>
            <a:ext cx="8098696" cy="5202698"/>
          </a:xfrm>
          <a:prstGeom prst="rect">
            <a:avLst/>
          </a:prstGeom>
        </p:spPr>
      </p:pic>
    </p:spTree>
    <p:extLst>
      <p:ext uri="{BB962C8B-B14F-4D97-AF65-F5344CB8AC3E}">
        <p14:creationId xmlns:p14="http://schemas.microsoft.com/office/powerpoint/2010/main" val="1139107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Auf dem Weg durch den „Tötungsbereich“ kommen wir in den </a:t>
            </a:r>
            <a:r>
              <a:rPr lang="de-AT" altLang="de-DE" sz="1400" i="1" dirty="0">
                <a:solidFill>
                  <a:srgbClr val="333333"/>
                </a:solidFill>
              </a:rPr>
              <a:t>Raum der Namen</a:t>
            </a:r>
            <a:r>
              <a:rPr lang="de-AT" altLang="de-DE" sz="1400" dirty="0">
                <a:solidFill>
                  <a:srgbClr val="333333"/>
                </a:solidFill>
              </a:rPr>
              <a:t>. Hier sind alle über 84 000 bekannten Namen von Opfern aus den Konzentrationslagern Mauthausen, </a:t>
            </a:r>
            <a:r>
              <a:rPr lang="de-AT" altLang="de-DE" sz="1400" dirty="0" err="1">
                <a:solidFill>
                  <a:srgbClr val="333333"/>
                </a:solidFill>
              </a:rPr>
              <a:t>Gusen</a:t>
            </a:r>
            <a:r>
              <a:rPr lang="de-AT" altLang="de-DE" sz="1400" dirty="0">
                <a:solidFill>
                  <a:srgbClr val="333333"/>
                </a:solidFill>
              </a:rPr>
              <a:t> und ihren Außenlagern aufgelistet.</a:t>
            </a:r>
            <a:endParaRPr lang="de-DE" altLang="de-DE" sz="1400" dirty="0">
              <a:solidFill>
                <a:srgbClr val="333333"/>
              </a:solidFill>
            </a:endParaRPr>
          </a:p>
        </p:txBody>
      </p:sp>
      <p:pic>
        <p:nvPicPr>
          <p:cNvPr id="7" name="Grafik 6" descr="Ein Bild, das Screenshot, Im Haus, Gelände enthält.&#10;&#10;Automatisch generierte Beschreibung">
            <a:extLst>
              <a:ext uri="{FF2B5EF4-FFF2-40B4-BE49-F238E27FC236}">
                <a16:creationId xmlns:a16="http://schemas.microsoft.com/office/drawing/2014/main" id="{067D8940-D209-7AD4-42EA-38CC66A12FD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038" b="7307"/>
          <a:stretch/>
        </p:blipFill>
        <p:spPr>
          <a:xfrm>
            <a:off x="516376" y="616230"/>
            <a:ext cx="8098696" cy="5202698"/>
          </a:xfrm>
          <a:prstGeom prst="rect">
            <a:avLst/>
          </a:prstGeom>
        </p:spPr>
      </p:pic>
    </p:spTree>
    <p:extLst>
      <p:ext uri="{BB962C8B-B14F-4D97-AF65-F5344CB8AC3E}">
        <p14:creationId xmlns:p14="http://schemas.microsoft.com/office/powerpoint/2010/main" val="1676196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 Häftlinge in Mauthausen sollten hauptsächlich durch schwere Arbeit getötet werden. Es fanden aber auch Vergasungen mit dem Gas Zyklon B statt. Die Gaskammer wurde zwischen 1941 und 1942 im Keller des Lagergefängnisses erbaut. Hier wurden über 3 000 Menschen ermordet. Der Raum war als Duschbad getarnt. </a:t>
            </a:r>
            <a:endParaRPr lang="de-DE" altLang="de-DE" sz="1400" dirty="0">
              <a:solidFill>
                <a:srgbClr val="333333"/>
              </a:solidFill>
            </a:endParaRPr>
          </a:p>
        </p:txBody>
      </p:sp>
      <p:pic>
        <p:nvPicPr>
          <p:cNvPr id="3" name="Grafik 2" descr="Ein Bild, das Wand, Im Haus, Beton, Putz enthält.&#10;&#10;Automatisch generierte Beschreibung">
            <a:extLst>
              <a:ext uri="{FF2B5EF4-FFF2-40B4-BE49-F238E27FC236}">
                <a16:creationId xmlns:a16="http://schemas.microsoft.com/office/drawing/2014/main" id="{B1E26653-E136-6E3A-3584-0D8EC09A71D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345"/>
          <a:stretch/>
        </p:blipFill>
        <p:spPr>
          <a:xfrm>
            <a:off x="516376" y="616230"/>
            <a:ext cx="8098696" cy="5202698"/>
          </a:xfrm>
          <a:prstGeom prst="rect">
            <a:avLst/>
          </a:prstGeom>
        </p:spPr>
      </p:pic>
    </p:spTree>
    <p:extLst>
      <p:ext uri="{BB962C8B-B14F-4D97-AF65-F5344CB8AC3E}">
        <p14:creationId xmlns:p14="http://schemas.microsoft.com/office/powerpoint/2010/main" val="1494729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 Toten wurden im Sezierraum auf Wertgegenstände untersucht.</a:t>
            </a:r>
            <a:endParaRPr lang="de-DE" altLang="de-DE" sz="1400" dirty="0">
              <a:solidFill>
                <a:srgbClr val="333333"/>
              </a:solidFill>
            </a:endParaRPr>
          </a:p>
        </p:txBody>
      </p:sp>
      <p:pic>
        <p:nvPicPr>
          <p:cNvPr id="5" name="Grafik 4" descr="Ein Bild, das Wand, Im Haus, Boden, Mobiliar enthält.&#10;&#10;Automatisch generierte Beschreibung">
            <a:extLst>
              <a:ext uri="{FF2B5EF4-FFF2-40B4-BE49-F238E27FC236}">
                <a16:creationId xmlns:a16="http://schemas.microsoft.com/office/drawing/2014/main" id="{2FF5FA52-5952-8507-6C57-7EC538F42A5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657" r="3993" b="5109"/>
          <a:stretch/>
        </p:blipFill>
        <p:spPr>
          <a:xfrm>
            <a:off x="528928" y="616230"/>
            <a:ext cx="8098696" cy="5202698"/>
          </a:xfrm>
          <a:prstGeom prst="rect">
            <a:avLst/>
          </a:prstGeom>
        </p:spPr>
      </p:pic>
    </p:spTree>
    <p:extLst>
      <p:ext uri="{BB962C8B-B14F-4D97-AF65-F5344CB8AC3E}">
        <p14:creationId xmlns:p14="http://schemas.microsoft.com/office/powerpoint/2010/main" val="285107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Bis 1940 wurden die Ermordeten außerhalb des Lagers verbrannt. Um die Geheimhaltung nicht zu gefährden, errichtete man ein eigenes Krematorium. Abgebildet ist der dritte von drei </a:t>
            </a:r>
            <a:r>
              <a:rPr lang="de-AT" altLang="de-DE" sz="1400" dirty="0" err="1">
                <a:solidFill>
                  <a:srgbClr val="333333"/>
                </a:solidFill>
              </a:rPr>
              <a:t>Krematoriumsöfen</a:t>
            </a:r>
            <a:r>
              <a:rPr lang="de-AT" altLang="de-DE" sz="1400" dirty="0">
                <a:solidFill>
                  <a:srgbClr val="333333"/>
                </a:solidFill>
              </a:rPr>
              <a:t>. Er war von April bis Mai 1945 in Betrieb. Die Asche der Toten brachte man zu einer Aschenhalde.</a:t>
            </a:r>
            <a:endParaRPr lang="de-DE" altLang="de-DE" sz="1400" dirty="0">
              <a:solidFill>
                <a:srgbClr val="333333"/>
              </a:solidFill>
            </a:endParaRPr>
          </a:p>
        </p:txBody>
      </p:sp>
      <p:pic>
        <p:nvPicPr>
          <p:cNvPr id="3" name="Grafik 2" descr="Ein Bild, das Kamin, Backstein, Steinofen, Wand enthält.&#10;&#10;Automatisch generierte Beschreibung">
            <a:extLst>
              <a:ext uri="{FF2B5EF4-FFF2-40B4-BE49-F238E27FC236}">
                <a16:creationId xmlns:a16="http://schemas.microsoft.com/office/drawing/2014/main" id="{104C5FAE-6C68-8237-B880-E71CF4106D1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19" t="6301" b="13122"/>
          <a:stretch/>
        </p:blipFill>
        <p:spPr>
          <a:xfrm>
            <a:off x="532110" y="620689"/>
            <a:ext cx="8108066" cy="5202698"/>
          </a:xfrm>
          <a:prstGeom prst="rect">
            <a:avLst/>
          </a:prstGeom>
        </p:spPr>
      </p:pic>
    </p:spTree>
    <p:extLst>
      <p:ext uri="{BB962C8B-B14F-4D97-AF65-F5344CB8AC3E}">
        <p14:creationId xmlns:p14="http://schemas.microsoft.com/office/powerpoint/2010/main" val="1990025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Das Lagergefängnis wurde „Bunker“ genannt. Hier wurden vor allem Häftlinge eingesperrt, die für eine Hinrichtung vorgesehen waren. Aber auch politische Häftlinge, wie den späteren Bundeskanzler Leopold Figl, sperrte man im Bunker über längere Zeiträume ein.</a:t>
            </a:r>
            <a:endParaRPr lang="de-DE" altLang="de-DE" sz="1400" dirty="0">
              <a:solidFill>
                <a:srgbClr val="333333"/>
              </a:solidFill>
            </a:endParaRPr>
          </a:p>
        </p:txBody>
      </p:sp>
      <p:pic>
        <p:nvPicPr>
          <p:cNvPr id="5" name="Grafik 4" descr="Ein Bild, das Eisen, Gitter, Im Haus enthält.&#10;&#10;Automatisch generierte Beschreibung">
            <a:extLst>
              <a:ext uri="{FF2B5EF4-FFF2-40B4-BE49-F238E27FC236}">
                <a16:creationId xmlns:a16="http://schemas.microsoft.com/office/drawing/2014/main" id="{9A0747DC-F3F1-03D9-3A1D-0B681F7CF48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477"/>
          <a:stretch/>
        </p:blipFill>
        <p:spPr>
          <a:xfrm>
            <a:off x="525203" y="620688"/>
            <a:ext cx="8111248" cy="5202698"/>
          </a:xfrm>
          <a:prstGeom prst="rect">
            <a:avLst/>
          </a:prstGeom>
        </p:spPr>
      </p:pic>
    </p:spTree>
    <p:extLst>
      <p:ext uri="{BB962C8B-B14F-4D97-AF65-F5344CB8AC3E}">
        <p14:creationId xmlns:p14="http://schemas.microsoft.com/office/powerpoint/2010/main" val="1324471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Mit dem Bus fahren wir nach Mauthausen. Mit dem Bau des ehemaligen Konzentrationslagers wurde im August 1938 begonnen. Die Häftlinge mussten beim </a:t>
            </a:r>
            <a:r>
              <a:rPr lang="de-AT" altLang="de-DE" sz="1400" dirty="0" err="1">
                <a:solidFill>
                  <a:srgbClr val="333333"/>
                </a:solidFill>
              </a:rPr>
              <a:t>Lagerbau</a:t>
            </a:r>
            <a:r>
              <a:rPr lang="de-AT" altLang="de-DE" sz="1400" dirty="0">
                <a:solidFill>
                  <a:srgbClr val="333333"/>
                </a:solidFill>
              </a:rPr>
              <a:t> mithelfen. Der Standort wurde aufgrund des dort befindlichen Granitsteinbruchs gewählt.</a:t>
            </a:r>
            <a:endParaRPr lang="de-DE" altLang="de-DE" sz="1400" dirty="0">
              <a:solidFill>
                <a:srgbClr val="333333"/>
              </a:solidFill>
            </a:endParaRPr>
          </a:p>
        </p:txBody>
      </p:sp>
      <p:pic>
        <p:nvPicPr>
          <p:cNvPr id="7" name="Grafik 6" descr="Ein Bild, das draußen, Gebäude, Himmel, Schloss enthält.&#10;&#10;Automatisch generierte Beschreibung">
            <a:extLst>
              <a:ext uri="{FF2B5EF4-FFF2-40B4-BE49-F238E27FC236}">
                <a16:creationId xmlns:a16="http://schemas.microsoft.com/office/drawing/2014/main" id="{CE0630DA-F238-025E-215B-0A2D8798A06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284" b="9150"/>
          <a:stretch/>
        </p:blipFill>
        <p:spPr>
          <a:xfrm>
            <a:off x="528928" y="620689"/>
            <a:ext cx="8107076" cy="5202698"/>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a:solidFill>
                  <a:srgbClr val="333333"/>
                </a:solidFill>
              </a:rPr>
              <a:t>Heute stehen auf </a:t>
            </a:r>
            <a:r>
              <a:rPr lang="de-AT" altLang="de-DE" sz="1400" dirty="0">
                <a:solidFill>
                  <a:srgbClr val="333333"/>
                </a:solidFill>
              </a:rPr>
              <a:t>dem Gelände vor dem Lagertor Denkmäler verschiedener Nationen. Ursprünglich befanden sich hier das Gebäude der SS-Verwaltung, die Poststelle und die Effektenkammer, in der die wenigen Habseligkeiten der Häftlinge aufbewahrt wurden. Das Gebäude der Kommandantur existiert heute noch.</a:t>
            </a:r>
            <a:endParaRPr lang="de-DE" altLang="de-DE" sz="1400" dirty="0">
              <a:solidFill>
                <a:srgbClr val="333333"/>
              </a:solidFill>
            </a:endParaRPr>
          </a:p>
        </p:txBody>
      </p:sp>
      <p:pic>
        <p:nvPicPr>
          <p:cNvPr id="3" name="Grafik 2" descr="Ein Bild, das draußen, Himmel, Pflanze, Gras enthält.&#10;&#10;Automatisch generierte Beschreibung">
            <a:extLst>
              <a:ext uri="{FF2B5EF4-FFF2-40B4-BE49-F238E27FC236}">
                <a16:creationId xmlns:a16="http://schemas.microsoft.com/office/drawing/2014/main" id="{4F188B8A-B66C-B4E9-67A2-4169E959EC4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03" b="4274"/>
          <a:stretch/>
        </p:blipFill>
        <p:spPr>
          <a:xfrm>
            <a:off x="525203" y="620688"/>
            <a:ext cx="8111248" cy="5202698"/>
          </a:xfrm>
          <a:prstGeom prst="rect">
            <a:avLst/>
          </a:prstGeom>
        </p:spPr>
      </p:pic>
    </p:spTree>
    <p:extLst>
      <p:ext uri="{BB962C8B-B14F-4D97-AF65-F5344CB8AC3E}">
        <p14:creationId xmlns:p14="http://schemas.microsoft.com/office/powerpoint/2010/main" val="811264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 sogenannte „Todesstiege“ verband das Konzentrationslager mit dem Steinbruch „Wiener Graben“. Täglich mussten die Häftlinge barfuß oder in ihren Pantoffeln die Stufen hinuntersteigen, Steine aus dem Felsen hauen und sie wieder ins Lager transportieren.</a:t>
            </a:r>
            <a:endParaRPr lang="de-DE" altLang="de-DE" sz="1400" dirty="0">
              <a:solidFill>
                <a:srgbClr val="333333"/>
              </a:solidFill>
            </a:endParaRPr>
          </a:p>
        </p:txBody>
      </p:sp>
      <p:pic>
        <p:nvPicPr>
          <p:cNvPr id="6" name="Picture 9" descr="C:\Users\Johannes David\Pictures\05-Mauthausen\m6.1.jpg"/>
          <p:cNvPicPr>
            <a:picLocks noChangeAspect="1" noChangeArrowheads="1"/>
          </p:cNvPicPr>
          <p:nvPr/>
        </p:nvPicPr>
        <p:blipFill rotWithShape="1">
          <a:blip r:embed="rId2">
            <a:extLst>
              <a:ext uri="{28A0092B-C50C-407E-A947-70E740481C1C}">
                <a14:useLocalDpi xmlns:a14="http://schemas.microsoft.com/office/drawing/2010/main" val="0"/>
              </a:ext>
            </a:extLst>
          </a:blip>
          <a:srcRect l="7131" b="2382"/>
          <a:stretch/>
        </p:blipFill>
        <p:spPr bwMode="auto">
          <a:xfrm>
            <a:off x="528927" y="619658"/>
            <a:ext cx="8117405"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0656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 Häftlinge mussten 186 Stufen überwinden. Für die Besucherinnen und Besucher wurden diese so umgebaut, dass sie annähernd gleich hoch sind. Zur Zeit des Konzentrationslagers waren sie verschieden hoch, was den Transport der Steine erschwerte.</a:t>
            </a:r>
            <a:endParaRPr lang="de-DE" altLang="de-DE" sz="1400" dirty="0">
              <a:solidFill>
                <a:srgbClr val="333333"/>
              </a:solidFill>
            </a:endParaRPr>
          </a:p>
        </p:txBody>
      </p:sp>
      <p:pic>
        <p:nvPicPr>
          <p:cNvPr id="6" name="Picture 12" descr="C:\Users\Johannes David\Pictures\05-Mauthausen\m6.5.jpg"/>
          <p:cNvPicPr>
            <a:picLocks noChangeAspect="1" noChangeArrowheads="1"/>
          </p:cNvPicPr>
          <p:nvPr/>
        </p:nvPicPr>
        <p:blipFill rotWithShape="1">
          <a:blip r:embed="rId2">
            <a:extLst>
              <a:ext uri="{28A0092B-C50C-407E-A947-70E740481C1C}">
                <a14:useLocalDpi xmlns:a14="http://schemas.microsoft.com/office/drawing/2010/main" val="0"/>
              </a:ext>
            </a:extLst>
          </a:blip>
          <a:srcRect t="29865" b="1657"/>
          <a:stretch/>
        </p:blipFill>
        <p:spPr bwMode="auto">
          <a:xfrm>
            <a:off x="528928" y="620688"/>
            <a:ext cx="8100032"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980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Häftlinge wurden auch ermordet, indem man sie über </a:t>
            </a:r>
            <a:r>
              <a:rPr lang="de-AT" altLang="de-DE" sz="1400">
                <a:solidFill>
                  <a:srgbClr val="333333"/>
                </a:solidFill>
              </a:rPr>
              <a:t>die Felsenkante </a:t>
            </a:r>
            <a:r>
              <a:rPr lang="de-AT" altLang="de-DE" sz="1400" dirty="0">
                <a:solidFill>
                  <a:srgbClr val="333333"/>
                </a:solidFill>
              </a:rPr>
              <a:t>in den Steinbruch hinunterstürzte. Die SS-Leute bezeichnete die Toten zynisch als „Fallschirmspringer“.</a:t>
            </a:r>
            <a:endParaRPr lang="de-DE" altLang="de-DE" sz="1400" dirty="0">
              <a:solidFill>
                <a:srgbClr val="333333"/>
              </a:solidFill>
            </a:endParaRPr>
          </a:p>
        </p:txBody>
      </p:sp>
      <p:pic>
        <p:nvPicPr>
          <p:cNvPr id="6" name="Picture 11" descr="C:\Users\Johannes David\Pictures\05-Mauthausen\m6.4.jpg"/>
          <p:cNvPicPr>
            <a:picLocks noChangeAspect="1" noChangeArrowheads="1"/>
          </p:cNvPicPr>
          <p:nvPr/>
        </p:nvPicPr>
        <p:blipFill rotWithShape="1">
          <a:blip r:embed="rId2">
            <a:extLst>
              <a:ext uri="{28A0092B-C50C-407E-A947-70E740481C1C}">
                <a14:useLocalDpi xmlns:a14="http://schemas.microsoft.com/office/drawing/2010/main" val="0"/>
              </a:ext>
            </a:extLst>
          </a:blip>
          <a:srcRect r="7679" b="3665"/>
          <a:stretch/>
        </p:blipFill>
        <p:spPr bwMode="auto">
          <a:xfrm>
            <a:off x="528929" y="620688"/>
            <a:ext cx="8111248"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0710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„Eine Führung durch das ehemalige Konzentrationslager Mauthausen“ bietet sich als anschaulicher Einstieg zu Schulbuch </a:t>
            </a:r>
            <a:r>
              <a:rPr lang="de-DE" altLang="de-DE" sz="1100" b="0">
                <a:solidFill>
                  <a:schemeClr val="tx1"/>
                </a:solidFill>
                <a:latin typeface="Arial" charset="0"/>
                <a:cs typeface="Arial" charset="0"/>
              </a:rPr>
              <a:t>Seite 48/49 </a:t>
            </a:r>
            <a:r>
              <a:rPr lang="de-DE" altLang="de-DE" sz="1100" b="0" dirty="0">
                <a:solidFill>
                  <a:schemeClr val="tx1"/>
                </a:solidFill>
                <a:latin typeface="Arial" charset="0"/>
                <a:cs typeface="Arial" charset="0"/>
              </a:rPr>
              <a:t>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Mauthausen war ein Konzentrationslager der Stufe III, also ein Lager mit härtesten Haftbedingungen. Wir betreten das ehemalige Konzentrationslager durch das Tor zum Garagenhof.</a:t>
            </a:r>
            <a:endParaRPr lang="de-DE" altLang="de-DE" sz="1400" dirty="0">
              <a:solidFill>
                <a:srgbClr val="333333"/>
              </a:solidFill>
            </a:endParaRPr>
          </a:p>
        </p:txBody>
      </p:sp>
      <p:pic>
        <p:nvPicPr>
          <p:cNvPr id="3" name="Grafik 2" descr="Ein Bild, das Himmel, draußen, Gebäude, Ruinen enthält.&#10;&#10;Automatisch generierte Beschreibung">
            <a:extLst>
              <a:ext uri="{FF2B5EF4-FFF2-40B4-BE49-F238E27FC236}">
                <a16:creationId xmlns:a16="http://schemas.microsoft.com/office/drawing/2014/main" id="{C429CD6A-AC1B-0746-E614-7671CC8AF20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34" b="3982"/>
          <a:stretch/>
        </p:blipFill>
        <p:spPr>
          <a:xfrm>
            <a:off x="532396" y="620689"/>
            <a:ext cx="8086578" cy="5202698"/>
          </a:xfrm>
          <a:prstGeom prst="rect">
            <a:avLst/>
          </a:prstGeom>
        </p:spPr>
      </p:pic>
    </p:spTree>
    <p:extLst>
      <p:ext uri="{BB962C8B-B14F-4D97-AF65-F5344CB8AC3E}">
        <p14:creationId xmlns:p14="http://schemas.microsoft.com/office/powerpoint/2010/main" val="1806812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Neben diesem Eingang befand sich der Löschteich. Er wurde von der SS auch als Schwimmbecken genutzt.</a:t>
            </a:r>
            <a:endParaRPr lang="de-DE" altLang="de-DE" sz="1400" dirty="0">
              <a:solidFill>
                <a:srgbClr val="333333"/>
              </a:solidFill>
            </a:endParaRPr>
          </a:p>
        </p:txBody>
      </p:sp>
      <p:pic>
        <p:nvPicPr>
          <p:cNvPr id="5" name="Grafik 4" descr="Ein Bild, das draußen, Himmel, Pflanze, Wolke enthält.&#10;&#10;Automatisch generierte Beschreibung">
            <a:extLst>
              <a:ext uri="{FF2B5EF4-FFF2-40B4-BE49-F238E27FC236}">
                <a16:creationId xmlns:a16="http://schemas.microsoft.com/office/drawing/2014/main" id="{F7913238-9E90-74FD-3380-618E6F2AF7E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345"/>
          <a:stretch/>
        </p:blipFill>
        <p:spPr>
          <a:xfrm>
            <a:off x="528927" y="620688"/>
            <a:ext cx="8098697" cy="5202698"/>
          </a:xfrm>
          <a:prstGeom prst="rect">
            <a:avLst/>
          </a:prstGeom>
        </p:spPr>
      </p:pic>
    </p:spTree>
    <p:extLst>
      <p:ext uri="{BB962C8B-B14F-4D97-AF65-F5344CB8AC3E}">
        <p14:creationId xmlns:p14="http://schemas.microsoft.com/office/powerpoint/2010/main" val="1804829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Durch den Garagenhof gehen wir in Richtung der Kommandantur. Von dort führt eine Treppe hinauf zum Eingangstor des Hauptlagers, das „Schutzhaftlager“ genannt wurde.</a:t>
            </a:r>
            <a:endParaRPr lang="de-DE" altLang="de-DE" sz="1400" dirty="0">
              <a:solidFill>
                <a:srgbClr val="333333"/>
              </a:solidFill>
            </a:endParaRPr>
          </a:p>
        </p:txBody>
      </p:sp>
      <p:pic>
        <p:nvPicPr>
          <p:cNvPr id="3" name="Grafik 2" descr="Ein Bild, das draußen, Himmel, Gebäude, Ruinen enthält.&#10;&#10;Automatisch generierte Beschreibung">
            <a:extLst>
              <a:ext uri="{FF2B5EF4-FFF2-40B4-BE49-F238E27FC236}">
                <a16:creationId xmlns:a16="http://schemas.microsoft.com/office/drawing/2014/main" id="{B89A0670-2E60-4202-59B0-3B219395C8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182" b="4471"/>
          <a:stretch/>
        </p:blipFill>
        <p:spPr>
          <a:xfrm>
            <a:off x="512227" y="620687"/>
            <a:ext cx="8127950" cy="5202699"/>
          </a:xfrm>
          <a:prstGeom prst="rect">
            <a:avLst/>
          </a:prstGeom>
        </p:spPr>
      </p:pic>
    </p:spTree>
    <p:extLst>
      <p:ext uri="{BB962C8B-B14F-4D97-AF65-F5344CB8AC3E}">
        <p14:creationId xmlns:p14="http://schemas.microsoft.com/office/powerpoint/2010/main" val="2773321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Rechts neben dem Haupttor befindet sich die „Klagemauer“. Diesen Namen gaben ihr die Nationalsozialisten. Hier mussten sich die Häftlinge nach der Ankunft mit dem Gesicht zur Mauer aufstellen und auf die Aufnahme warten. Das konnte mehrere Stunden dauern.</a:t>
            </a:r>
            <a:endParaRPr lang="de-DE" altLang="de-DE" sz="1400" dirty="0">
              <a:solidFill>
                <a:srgbClr val="333333"/>
              </a:solidFill>
            </a:endParaRPr>
          </a:p>
        </p:txBody>
      </p:sp>
      <p:pic>
        <p:nvPicPr>
          <p:cNvPr id="5" name="Grafik 4" descr="Ein Bild, das draußen, Himmel, Gelände, Maschendrahtzaun enthält.&#10;&#10;Automatisch generierte Beschreibung">
            <a:extLst>
              <a:ext uri="{FF2B5EF4-FFF2-40B4-BE49-F238E27FC236}">
                <a16:creationId xmlns:a16="http://schemas.microsoft.com/office/drawing/2014/main" id="{7F555B1E-913B-B086-CE68-E063F9CEB18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088" b="7566"/>
          <a:stretch/>
        </p:blipFill>
        <p:spPr>
          <a:xfrm>
            <a:off x="511616" y="620687"/>
            <a:ext cx="8127950" cy="5202699"/>
          </a:xfrm>
          <a:prstGeom prst="rect">
            <a:avLst/>
          </a:prstGeom>
        </p:spPr>
      </p:pic>
    </p:spTree>
    <p:extLst>
      <p:ext uri="{BB962C8B-B14F-4D97-AF65-F5344CB8AC3E}">
        <p14:creationId xmlns:p14="http://schemas.microsoft.com/office/powerpoint/2010/main" val="2206526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Von der Klagemauer steigen wir eine Treppe hinunter zu den Desinfektionsräumen und den Duschen. An den Wänden des Duschraums haben Besucherinnen und Besucher Graffiti hinterlassen. Das ist verboten. Einige drücken Betroffenheit aus, andere haben politische – auch rechtsradikale – oder religiöse Inhalte.</a:t>
            </a:r>
            <a:endParaRPr lang="de-DE" altLang="de-DE" sz="1400" dirty="0">
              <a:solidFill>
                <a:srgbClr val="333333"/>
              </a:solidFill>
            </a:endParaRPr>
          </a:p>
        </p:txBody>
      </p:sp>
      <p:pic>
        <p:nvPicPr>
          <p:cNvPr id="7" name="Grafik 6" descr="Ein Bild, das Im Haus, Stahl, Gelände, Balken enthält.&#10;&#10;Automatisch generierte Beschreibung">
            <a:extLst>
              <a:ext uri="{FF2B5EF4-FFF2-40B4-BE49-F238E27FC236}">
                <a16:creationId xmlns:a16="http://schemas.microsoft.com/office/drawing/2014/main" id="{D2EBDCAC-95B8-D042-0D36-364D9A377C1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103" b="7366"/>
          <a:stretch/>
        </p:blipFill>
        <p:spPr>
          <a:xfrm>
            <a:off x="529785" y="620689"/>
            <a:ext cx="8110391" cy="5202698"/>
          </a:xfrm>
          <a:prstGeom prst="rect">
            <a:avLst/>
          </a:prstGeom>
        </p:spPr>
      </p:pic>
    </p:spTree>
    <p:extLst>
      <p:ext uri="{BB962C8B-B14F-4D97-AF65-F5344CB8AC3E}">
        <p14:creationId xmlns:p14="http://schemas.microsoft.com/office/powerpoint/2010/main" val="525200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 Desinfektionsräume und Duschen befanden sich im Keller der Wäschereibaracke. Dort wurde die Wäsche der SS-Männer und ihrer Familien gewaschen. Heute ist in der Wäschereibaracke ein Gedenkraum mit Flaggen und eine Kapelle eingerichtet.</a:t>
            </a:r>
            <a:endParaRPr lang="de-DE" altLang="de-DE" sz="1400" dirty="0">
              <a:solidFill>
                <a:srgbClr val="333333"/>
              </a:solidFill>
            </a:endParaRPr>
          </a:p>
        </p:txBody>
      </p:sp>
      <p:pic>
        <p:nvPicPr>
          <p:cNvPr id="3" name="Grafik 2" descr="Ein Bild, das Boden, Im Haus, Decke, Gelände enthält.&#10;&#10;Automatisch generierte Beschreibung">
            <a:extLst>
              <a:ext uri="{FF2B5EF4-FFF2-40B4-BE49-F238E27FC236}">
                <a16:creationId xmlns:a16="http://schemas.microsoft.com/office/drawing/2014/main" id="{FF84A756-1766-17EF-715E-96FEAB9BC54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854" b="8491"/>
          <a:stretch/>
        </p:blipFill>
        <p:spPr>
          <a:xfrm>
            <a:off x="516376" y="616230"/>
            <a:ext cx="8098696" cy="5202698"/>
          </a:xfrm>
          <a:prstGeom prst="rect">
            <a:avLst/>
          </a:prstGeom>
        </p:spPr>
      </p:pic>
    </p:spTree>
    <p:extLst>
      <p:ext uri="{BB962C8B-B14F-4D97-AF65-F5344CB8AC3E}">
        <p14:creationId xmlns:p14="http://schemas.microsoft.com/office/powerpoint/2010/main" val="2159546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Der Appellplatz ist heute geteert. Zweimal pro Tag mussten sich die Häftlinge vor ihren Baracken aufstellen. Dann wurden sie abgezählt. Das dauerte meist mehr als eine Stunde. Für die Häftlinge war der Appell eine tägliche Folter.</a:t>
            </a:r>
            <a:endParaRPr lang="de-DE" altLang="de-DE" sz="1400" dirty="0">
              <a:solidFill>
                <a:srgbClr val="333333"/>
              </a:solidFill>
            </a:endParaRPr>
          </a:p>
        </p:txBody>
      </p:sp>
      <p:pic>
        <p:nvPicPr>
          <p:cNvPr id="5" name="Grafik 4" descr="Ein Bild, das draußen, Himmel, Gelände, Gebäude enthält.&#10;&#10;Automatisch generierte Beschreibung">
            <a:extLst>
              <a:ext uri="{FF2B5EF4-FFF2-40B4-BE49-F238E27FC236}">
                <a16:creationId xmlns:a16="http://schemas.microsoft.com/office/drawing/2014/main" id="{D3C05050-CFA0-D6CA-DC32-874A54CB6F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469"/>
          <a:stretch/>
        </p:blipFill>
        <p:spPr>
          <a:xfrm>
            <a:off x="529785" y="620689"/>
            <a:ext cx="8110391" cy="5202698"/>
          </a:xfrm>
          <a:prstGeom prst="rect">
            <a:avLst/>
          </a:prstGeom>
        </p:spPr>
      </p:pic>
    </p:spTree>
    <p:extLst>
      <p:ext uri="{BB962C8B-B14F-4D97-AF65-F5344CB8AC3E}">
        <p14:creationId xmlns:p14="http://schemas.microsoft.com/office/powerpoint/2010/main" val="2528828310"/>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1007</Words>
  <Application>Microsoft Office PowerPoint</Application>
  <PresentationFormat>Bildschirmpräsentation (4:3)</PresentationFormat>
  <Paragraphs>43</Paragraphs>
  <Slides>24</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106</cp:revision>
  <dcterms:created xsi:type="dcterms:W3CDTF">2011-07-14T19:54:09Z</dcterms:created>
  <dcterms:modified xsi:type="dcterms:W3CDTF">2026-07-16T10:03:29Z</dcterms:modified>
</cp:coreProperties>
</file>