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3" r:id="rId2"/>
    <p:sldId id="300" r:id="rId3"/>
    <p:sldId id="296" r:id="rId4"/>
    <p:sldId id="301" r:id="rId5"/>
    <p:sldId id="304" r:id="rId6"/>
    <p:sldId id="299" r:id="rId7"/>
    <p:sldId id="294" r:id="rId8"/>
    <p:sldId id="305" r:id="rId9"/>
    <p:sldId id="302" r:id="rId10"/>
    <p:sldId id="292" r:id="rId11"/>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A3558FB-2C07-4A19-B93A-9862317D77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0AE67169-E691-201E-E482-7E60078DB86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0464A39-6E4D-4E0F-8493-A0086E7BA4F1}" type="datetimeFigureOut">
              <a:rPr lang="de-AT"/>
              <a:pPr>
                <a:defRPr/>
              </a:pPr>
              <a:t>04.07.2022</a:t>
            </a:fld>
            <a:endParaRPr lang="de-AT"/>
          </a:p>
        </p:txBody>
      </p:sp>
      <p:sp>
        <p:nvSpPr>
          <p:cNvPr id="4" name="Fußzeilenplatzhalter 3">
            <a:extLst>
              <a:ext uri="{FF2B5EF4-FFF2-40B4-BE49-F238E27FC236}">
                <a16:creationId xmlns:a16="http://schemas.microsoft.com/office/drawing/2014/main" id="{5EEC1238-C394-3F0B-D79A-00C172652E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9B139DBD-0056-D362-5E8A-A1A5174A75E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0112C24-9BFF-45EB-A12D-8129858A362A}"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CB77A8C-3636-CD2E-D5F3-87DDA32A17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ABD524FD-32A9-625C-A65D-4783508E86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28428E-5441-41F7-8079-16C7B0E340BE}" type="datetimeFigureOut">
              <a:rPr lang="de-AT"/>
              <a:pPr>
                <a:defRPr/>
              </a:pPr>
              <a:t>04.07.2022</a:t>
            </a:fld>
            <a:endParaRPr lang="de-AT"/>
          </a:p>
        </p:txBody>
      </p:sp>
      <p:sp>
        <p:nvSpPr>
          <p:cNvPr id="4" name="Folienbildplatzhalter 3">
            <a:extLst>
              <a:ext uri="{FF2B5EF4-FFF2-40B4-BE49-F238E27FC236}">
                <a16:creationId xmlns:a16="http://schemas.microsoft.com/office/drawing/2014/main" id="{7903222E-707D-758D-0B0A-F9A672C88B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4134AF85-F477-F96C-BB87-CF7EB0ED0E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6AAA4232-85AB-FF88-5D07-D9D6F27B8F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5151572A-E9DC-6278-829F-84909FAE320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E34B8B-F232-4C93-AA03-92DE63875CE5}"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CF2C8247-9E9A-FD1B-2086-BA89C042E4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3E841897-C16D-C256-ADE8-C93F675D75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Thinkstock 847043282</a:t>
            </a:r>
          </a:p>
        </p:txBody>
      </p:sp>
      <p:sp>
        <p:nvSpPr>
          <p:cNvPr id="9220" name="Foliennummernplatzhalter 3">
            <a:extLst>
              <a:ext uri="{FF2B5EF4-FFF2-40B4-BE49-F238E27FC236}">
                <a16:creationId xmlns:a16="http://schemas.microsoft.com/office/drawing/2014/main" id="{1767C600-6093-E4A5-1440-3956F6248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130D78C-0CD2-444C-AE1F-A3849AA0D66D}" type="slidenum">
              <a:rPr lang="de-AT" altLang="de-DE"/>
              <a:pPr/>
              <a:t>5</a:t>
            </a:fld>
            <a:endParaRPr lang="de-AT"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D84079D8-F3FE-D2EB-101E-DDEDDA2872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a:extLst>
              <a:ext uri="{FF2B5EF4-FFF2-40B4-BE49-F238E27FC236}">
                <a16:creationId xmlns:a16="http://schemas.microsoft.com/office/drawing/2014/main" id="{0542A10B-61EA-B9BB-B229-1F747204F1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Thinkstock 1004062396</a:t>
            </a:r>
          </a:p>
        </p:txBody>
      </p:sp>
      <p:sp>
        <p:nvSpPr>
          <p:cNvPr id="13316" name="Foliennummernplatzhalter 3">
            <a:extLst>
              <a:ext uri="{FF2B5EF4-FFF2-40B4-BE49-F238E27FC236}">
                <a16:creationId xmlns:a16="http://schemas.microsoft.com/office/drawing/2014/main" id="{3905F3D2-271F-6DC4-B9D3-3B3F25909A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374983-AD0E-4FF3-A90D-C5A943B4F208}" type="slidenum">
              <a:rPr lang="de-AT" altLang="de-DE"/>
              <a:pPr/>
              <a:t>8</a:t>
            </a:fld>
            <a:endParaRPr lang="de-AT"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457200" y="2095066"/>
            <a:ext cx="8229600" cy="408305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E6CEA20A-99E2-B394-00C7-F48E1CFFCFED}"/>
              </a:ext>
            </a:extLst>
          </p:cNvPr>
          <p:cNvSpPr>
            <a:spLocks noGrp="1"/>
          </p:cNvSpPr>
          <p:nvPr>
            <p:ph type="dt" sz="half" idx="10"/>
          </p:nvPr>
        </p:nvSpPr>
        <p:spPr/>
        <p:txBody>
          <a:bodyPr/>
          <a:lstStyle>
            <a:lvl1pPr>
              <a:defRPr/>
            </a:lvl1pPr>
          </a:lstStyle>
          <a:p>
            <a:pPr>
              <a:defRPr/>
            </a:pPr>
            <a:fld id="{7958F13D-29E9-4BF7-A498-19D027DD3CD8}" type="datetimeFigureOut">
              <a:rPr lang="de-AT"/>
              <a:pPr>
                <a:defRPr/>
              </a:pPr>
              <a:t>04.07.2022</a:t>
            </a:fld>
            <a:endParaRPr lang="de-AT"/>
          </a:p>
        </p:txBody>
      </p:sp>
      <p:sp>
        <p:nvSpPr>
          <p:cNvPr id="5" name="Fußzeilenplatzhalter 4">
            <a:extLst>
              <a:ext uri="{FF2B5EF4-FFF2-40B4-BE49-F238E27FC236}">
                <a16:creationId xmlns:a16="http://schemas.microsoft.com/office/drawing/2014/main" id="{867D365E-16E6-900E-A73E-13B9F6962A0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6BC71C7B-9D93-7B1B-8589-F367956C0F49}"/>
              </a:ext>
            </a:extLst>
          </p:cNvPr>
          <p:cNvSpPr>
            <a:spLocks noGrp="1"/>
          </p:cNvSpPr>
          <p:nvPr>
            <p:ph type="sldNum" sz="quarter" idx="12"/>
          </p:nvPr>
        </p:nvSpPr>
        <p:spPr/>
        <p:txBody>
          <a:bodyPr/>
          <a:lstStyle>
            <a:lvl1pPr>
              <a:defRPr/>
            </a:lvl1pPr>
          </a:lstStyle>
          <a:p>
            <a:pPr>
              <a:defRPr/>
            </a:pPr>
            <a:fld id="{57A43CC6-2006-4539-8E12-3237A4CFC636}" type="slidenum">
              <a:rPr lang="de-AT" altLang="de-DE"/>
              <a:pPr>
                <a:defRPr/>
              </a:pPr>
              <a:t>‹Nr.›</a:t>
            </a:fld>
            <a:endParaRPr lang="de-AT" altLang="de-DE"/>
          </a:p>
        </p:txBody>
      </p:sp>
    </p:spTree>
    <p:extLst>
      <p:ext uri="{BB962C8B-B14F-4D97-AF65-F5344CB8AC3E}">
        <p14:creationId xmlns:p14="http://schemas.microsoft.com/office/powerpoint/2010/main" val="225660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FF8FA496-EF7D-D8F5-C86A-3874D53F73D4}"/>
              </a:ext>
            </a:extLst>
          </p:cNvPr>
          <p:cNvSpPr>
            <a:spLocks noGrp="1"/>
          </p:cNvSpPr>
          <p:nvPr>
            <p:ph type="dt" sz="half" idx="10"/>
          </p:nvPr>
        </p:nvSpPr>
        <p:spPr/>
        <p:txBody>
          <a:bodyPr/>
          <a:lstStyle>
            <a:lvl1pPr>
              <a:defRPr/>
            </a:lvl1pPr>
          </a:lstStyle>
          <a:p>
            <a:pPr>
              <a:defRPr/>
            </a:pPr>
            <a:fld id="{15A48507-6B7F-4FE3-A025-9C7B5DBC2114}" type="datetimeFigureOut">
              <a:rPr lang="de-AT"/>
              <a:pPr>
                <a:defRPr/>
              </a:pPr>
              <a:t>04.07.2022</a:t>
            </a:fld>
            <a:endParaRPr lang="de-AT"/>
          </a:p>
        </p:txBody>
      </p:sp>
      <p:sp>
        <p:nvSpPr>
          <p:cNvPr id="6" name="Fußzeilenplatzhalter 4">
            <a:extLst>
              <a:ext uri="{FF2B5EF4-FFF2-40B4-BE49-F238E27FC236}">
                <a16:creationId xmlns:a16="http://schemas.microsoft.com/office/drawing/2014/main" id="{49159BF6-3549-CEA2-5D34-3F71622FDA9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B85F3CD-2701-BF97-B0CE-13CAC8EF0E88}"/>
              </a:ext>
            </a:extLst>
          </p:cNvPr>
          <p:cNvSpPr>
            <a:spLocks noGrp="1"/>
          </p:cNvSpPr>
          <p:nvPr>
            <p:ph type="sldNum" sz="quarter" idx="12"/>
          </p:nvPr>
        </p:nvSpPr>
        <p:spPr/>
        <p:txBody>
          <a:bodyPr/>
          <a:lstStyle>
            <a:lvl1pPr>
              <a:defRPr/>
            </a:lvl1pPr>
          </a:lstStyle>
          <a:p>
            <a:pPr>
              <a:defRPr/>
            </a:pPr>
            <a:fld id="{2D3A4B69-433F-494E-86F9-C2B9F2825086}" type="slidenum">
              <a:rPr lang="de-AT" altLang="de-DE"/>
              <a:pPr>
                <a:defRPr/>
              </a:pPr>
              <a:t>‹Nr.›</a:t>
            </a:fld>
            <a:endParaRPr lang="de-AT" altLang="de-DE"/>
          </a:p>
        </p:txBody>
      </p:sp>
    </p:spTree>
    <p:extLst>
      <p:ext uri="{BB962C8B-B14F-4D97-AF65-F5344CB8AC3E}">
        <p14:creationId xmlns:p14="http://schemas.microsoft.com/office/powerpoint/2010/main" val="879393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764241C8-54FF-876C-DD62-74B4CEF38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8305774-2BF1-49E4-23F2-517E4C0A4C99}"/>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0BEB2B0A-A769-86CB-3F46-8E4F9D5071A1}"/>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795CE3CB-BDDA-E430-6E6D-7D0AEA2CE1A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A8AAA6D-92F2-47E5-9DF5-ACEC0970F48D}" type="datetimeFigureOut">
              <a:rPr lang="de-AT"/>
              <a:pPr>
                <a:defRPr/>
              </a:pPr>
              <a:t>04.07.2022</a:t>
            </a:fld>
            <a:endParaRPr lang="de-AT"/>
          </a:p>
        </p:txBody>
      </p:sp>
      <p:sp>
        <p:nvSpPr>
          <p:cNvPr id="5" name="Fußzeilenplatzhalter 4">
            <a:extLst>
              <a:ext uri="{FF2B5EF4-FFF2-40B4-BE49-F238E27FC236}">
                <a16:creationId xmlns:a16="http://schemas.microsoft.com/office/drawing/2014/main" id="{FD04E79B-EDF4-E9A8-E4BD-BB565F3D60D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E8DAFFF4-EF84-3B36-CA7C-7CB8AB6D77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C64BC19-053E-4AEA-873A-952F02D92375}" type="slidenum">
              <a:rPr lang="de-AT" altLang="de-DE"/>
              <a:pPr>
                <a:defRPr/>
              </a:pPr>
              <a:t>‹Nr.›</a:t>
            </a:fld>
            <a:endParaRPr lang="de-AT" altLang="de-DE"/>
          </a:p>
        </p:txBody>
      </p:sp>
      <p:pic>
        <p:nvPicPr>
          <p:cNvPr id="1032" name="Picture 19">
            <a:extLst>
              <a:ext uri="{FF2B5EF4-FFF2-40B4-BE49-F238E27FC236}">
                <a16:creationId xmlns:a16="http://schemas.microsoft.com/office/drawing/2014/main" id="{F152C260-BAA0-63CD-32DF-DE7C9286812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1B7532B0-1423-14B6-42B8-A42FE39D8F92}"/>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 y="566738"/>
            <a:ext cx="91598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C993CCCC-1ACF-B80C-A8D2-BA88C9865842}"/>
              </a:ext>
            </a:extLst>
          </p:cNvPr>
          <p:cNvPicPr preferRelativeResize="0">
            <a:picLocks noChangeArrowheads="1"/>
          </p:cNvPicPr>
          <p:nvPr/>
        </p:nvPicPr>
        <p:blipFill>
          <a:blip r:embed="rId6"/>
          <a:stretch>
            <a:fillRect/>
          </a:stretch>
        </p:blipFill>
        <p:spPr bwMode="auto">
          <a:xfrm>
            <a:off x="-15875" y="6629400"/>
            <a:ext cx="9159875" cy="2555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52D848CE-53B9-0FB8-6400-8494AF90944B}"/>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2022</a:t>
            </a:r>
          </a:p>
        </p:txBody>
      </p:sp>
      <p:sp>
        <p:nvSpPr>
          <p:cNvPr id="14" name="Textfeld 1">
            <a:extLst>
              <a:ext uri="{FF2B5EF4-FFF2-40B4-BE49-F238E27FC236}">
                <a16:creationId xmlns:a16="http://schemas.microsoft.com/office/drawing/2014/main" id="{95D6B866-B0CF-C5BC-D14A-E0888267AA02}"/>
              </a:ext>
            </a:extLst>
          </p:cNvPr>
          <p:cNvSpPr txBox="1">
            <a:spLocks noChangeArrowheads="1"/>
          </p:cNvSpPr>
          <p:nvPr userDrawn="1"/>
        </p:nvSpPr>
        <p:spPr bwMode="auto">
          <a:xfrm>
            <a:off x="395288" y="201613"/>
            <a:ext cx="1557337" cy="369887"/>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de-AT" altLang="de-DE" b="1" dirty="0">
                <a:solidFill>
                  <a:schemeClr val="bg1"/>
                </a:solidFill>
                <a:latin typeface="Arial" panose="020B0604020202020204" pitchFamily="34" charset="0"/>
              </a:rPr>
              <a:t>unterwegs 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0750BE49-9BF8-2B6D-362F-B5C335BCA4DF}"/>
              </a:ext>
            </a:extLst>
          </p:cNvPr>
          <p:cNvSpPr>
            <a:spLocks noGrp="1"/>
          </p:cNvSpPr>
          <p:nvPr>
            <p:ph type="title"/>
          </p:nvPr>
        </p:nvSpPr>
        <p:spPr>
          <a:xfrm>
            <a:off x="457200" y="2128838"/>
            <a:ext cx="8229600" cy="1260475"/>
          </a:xfrm>
        </p:spPr>
        <p:txBody>
          <a:bodyPr/>
          <a:lstStyle/>
          <a:p>
            <a:r>
              <a:rPr lang="de-AT" altLang="de-DE"/>
              <a:t>Japan –</a:t>
            </a:r>
            <a:br>
              <a:rPr lang="de-AT" altLang="de-DE"/>
            </a:br>
            <a:r>
              <a:rPr lang="de-AT" altLang="de-DE"/>
              <a:t>das Land der aufgehenden Sonne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2A9D808-34DA-6A0E-FF2D-55F442DB843F}"/>
              </a:ext>
            </a:extLst>
          </p:cNvPr>
          <p:cNvSpPr>
            <a:spLocks noChangeArrowheads="1"/>
          </p:cNvSpPr>
          <p:nvPr/>
        </p:nvSpPr>
        <p:spPr bwMode="auto">
          <a:xfrm>
            <a:off x="4427538" y="692150"/>
            <a:ext cx="4465637" cy="5976938"/>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2022</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 Anna </a:t>
            </a:r>
            <a:r>
              <a:rPr lang="de-DE" altLang="de-DE" sz="1200" kern="0" dirty="0" err="1"/>
              <a:t>Pajkic</a:t>
            </a:r>
            <a:r>
              <a:rPr lang="de-DE" altLang="de-DE" sz="1200" kern="0" dirty="0"/>
              <a:t>, Wien</a:t>
            </a:r>
          </a:p>
          <a:p>
            <a:pPr eaLnBrk="1" fontAlgn="auto" hangingPunct="1">
              <a:spcBef>
                <a:spcPts val="0"/>
              </a:spcBef>
              <a:spcAft>
                <a:spcPts val="0"/>
              </a:spcAft>
              <a:defRPr/>
            </a:pPr>
            <a:br>
              <a:rPr lang="de-DE" altLang="de-DE" sz="1200" kern="0" dirty="0"/>
            </a:br>
            <a:r>
              <a:rPr lang="de-DE" altLang="de-DE" sz="1200" kern="0" dirty="0"/>
              <a:t>Fotos: F2: </a:t>
            </a:r>
            <a:r>
              <a:rPr lang="de-AT" sz="1200" kern="0" dirty="0"/>
              <a:t>DAJ / </a:t>
            </a:r>
            <a:r>
              <a:rPr lang="de-AT" sz="1200" kern="0" dirty="0" err="1"/>
              <a:t>Thinkstock</a:t>
            </a:r>
            <a:r>
              <a:rPr lang="de-AT" sz="1200" kern="0" dirty="0"/>
              <a:t>; </a:t>
            </a:r>
            <a:r>
              <a:rPr lang="en-US" sz="1200" kern="0" dirty="0"/>
              <a:t>Sean </a:t>
            </a:r>
            <a:r>
              <a:rPr lang="en-US" sz="1200" kern="0" dirty="0" err="1"/>
              <a:t>Pavone</a:t>
            </a:r>
            <a:r>
              <a:rPr lang="en-US" sz="1200" kern="0" dirty="0"/>
              <a:t> / Getty Images – </a:t>
            </a:r>
            <a:r>
              <a:rPr lang="en-US" sz="1200" kern="0" dirty="0" err="1"/>
              <a:t>iStockphoto</a:t>
            </a:r>
            <a:r>
              <a:rPr lang="en-US" sz="1200" kern="0" dirty="0"/>
              <a:t>; </a:t>
            </a:r>
            <a:r>
              <a:rPr lang="de-DE" altLang="de-DE" sz="1200" kern="0" dirty="0"/>
              <a:t>Freytag-Berndt und </a:t>
            </a:r>
            <a:r>
              <a:rPr lang="de-DE" altLang="de-DE" sz="1200" kern="0" dirty="0" err="1"/>
              <a:t>Artaria</a:t>
            </a:r>
            <a:r>
              <a:rPr lang="de-DE" altLang="de-DE" sz="1200" kern="0" dirty="0"/>
              <a:t> KG, Wien; F3: </a:t>
            </a:r>
            <a:r>
              <a:rPr lang="de-AT" sz="1200" kern="0" dirty="0" err="1"/>
              <a:t>mura</a:t>
            </a:r>
            <a:r>
              <a:rPr lang="de-AT" sz="1200" kern="0" dirty="0"/>
              <a:t>/iStockphoto.com; F4: Benjamin Portner - Fotolia.com; fazon1 / </a:t>
            </a:r>
            <a:r>
              <a:rPr lang="de-AT" sz="1200" kern="0" dirty="0" err="1"/>
              <a:t>Thinkstock</a:t>
            </a:r>
            <a:r>
              <a:rPr lang="de-AT" sz="1200" kern="0" dirty="0"/>
              <a:t>; F5: © Craig Hanson - Fotolia.com; Milkos / Fotolia.com; F6: © </a:t>
            </a:r>
            <a:r>
              <a:rPr lang="de-AT" sz="1200" kern="0" dirty="0" err="1"/>
              <a:t>EdStock</a:t>
            </a:r>
            <a:r>
              <a:rPr lang="de-AT" sz="1200" kern="0" dirty="0"/>
              <a:t> - iStockphoto.com; F7: </a:t>
            </a:r>
            <a:r>
              <a:rPr lang="de-AT" sz="1200" kern="0" dirty="0" err="1"/>
              <a:t>btrenkel</a:t>
            </a:r>
            <a:r>
              <a:rPr lang="de-AT" sz="1200" kern="0" dirty="0"/>
              <a:t> / iStockphoto.com; </a:t>
            </a:r>
            <a:r>
              <a:rPr lang="de-AT" sz="1200" kern="0" dirty="0" err="1"/>
              <a:t>yacobchuk</a:t>
            </a:r>
            <a:r>
              <a:rPr lang="de-AT" sz="1200" kern="0" dirty="0"/>
              <a:t> / </a:t>
            </a:r>
            <a:r>
              <a:rPr lang="de-AT" sz="1200" kern="0" dirty="0" err="1"/>
              <a:t>Thinkstock</a:t>
            </a:r>
            <a:r>
              <a:rPr lang="de-AT" sz="1200" kern="0" dirty="0"/>
              <a:t>; F8: Simeon Flowers / </a:t>
            </a:r>
            <a:r>
              <a:rPr lang="de-AT" sz="1200" kern="0" dirty="0" err="1"/>
              <a:t>Thinkstock</a:t>
            </a:r>
            <a:r>
              <a:rPr lang="de-AT" sz="1200" kern="0" dirty="0"/>
              <a:t>; </a:t>
            </a:r>
            <a:r>
              <a:rPr lang="de-AT" sz="1200" kern="0" dirty="0" err="1"/>
              <a:t>mura</a:t>
            </a:r>
            <a:r>
              <a:rPr lang="de-AT" sz="1200" kern="0" dirty="0"/>
              <a:t>/iStockphoto.com; F9: Naomi </a:t>
            </a:r>
            <a:r>
              <a:rPr lang="de-AT" sz="1200" kern="0" dirty="0" err="1"/>
              <a:t>Hasegawa</a:t>
            </a:r>
            <a:r>
              <a:rPr lang="de-AT" sz="1200" kern="0" dirty="0"/>
              <a:t> - Fotolia.com; DAJ / </a:t>
            </a:r>
            <a:r>
              <a:rPr lang="de-AT" sz="1200" kern="0" dirty="0" err="1"/>
              <a:t>Thinkstock</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F2491527-DD99-D0CA-78F1-CECB6BE634D4}"/>
              </a:ext>
            </a:extLst>
          </p:cNvPr>
          <p:cNvSpPr>
            <a:spLocks noChangeArrowheads="1"/>
          </p:cNvSpPr>
          <p:nvPr/>
        </p:nvSpPr>
        <p:spPr bwMode="auto">
          <a:xfrm>
            <a:off x="468313" y="836613"/>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bezieht sich auf das Thema „Japan – Wirtschaftserfolge“ auf den Seiten 70 und 71 im Schulbuch </a:t>
            </a:r>
            <a:r>
              <a:rPr lang="de-DE" altLang="de-DE" sz="1200" i="1" kern="0" dirty="0">
                <a:solidFill>
                  <a:srgbClr val="000000"/>
                </a:solidFill>
                <a:latin typeface="Arial" pitchFamily="34" charset="0"/>
              </a:rPr>
              <a:t>unterwegs 4</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35">
            <a:extLst>
              <a:ext uri="{FF2B5EF4-FFF2-40B4-BE49-F238E27FC236}">
                <a16:creationId xmlns:a16="http://schemas.microsoft.com/office/drawing/2014/main" id="{25922955-8EC6-EA24-3107-71D02788D1CD}"/>
              </a:ext>
            </a:extLst>
          </p:cNvPr>
          <p:cNvSpPr>
            <a:spLocks noChangeArrowheads="1"/>
          </p:cNvSpPr>
          <p:nvPr/>
        </p:nvSpPr>
        <p:spPr bwMode="auto">
          <a:xfrm>
            <a:off x="479425" y="4581525"/>
            <a:ext cx="56769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Nippon</a:t>
            </a:r>
          </a:p>
          <a:p>
            <a:pPr eaLnBrk="1" hangingPunct="1">
              <a:spcBef>
                <a:spcPct val="0"/>
              </a:spcBef>
              <a:buFontTx/>
              <a:buNone/>
            </a:pPr>
            <a:r>
              <a:rPr lang="de-AT" altLang="de-DE" sz="1400" b="0">
                <a:solidFill>
                  <a:srgbClr val="000000"/>
                </a:solidFill>
                <a:latin typeface="Arial" panose="020B0604020202020204" pitchFamily="34" charset="0"/>
              </a:rPr>
              <a:t>Japan ist ein Inselstaat im Pazifischen Ozean. Die Inselkette besteht aus vier Hauptinseln: Sie heißen von Norden nach Süden Hokkaido, Honshu, Shikoku und Kyushu. </a:t>
            </a:r>
          </a:p>
          <a:p>
            <a:pPr eaLnBrk="1" hangingPunct="1">
              <a:spcBef>
                <a:spcPct val="0"/>
              </a:spcBef>
              <a:buFontTx/>
              <a:buNone/>
            </a:pPr>
            <a:r>
              <a:rPr lang="de-AT" altLang="de-DE" sz="1400" b="0">
                <a:solidFill>
                  <a:srgbClr val="000000"/>
                </a:solidFill>
                <a:latin typeface="Arial" panose="020B0604020202020204" pitchFamily="34" charset="0"/>
              </a:rPr>
              <a:t>Tokio, die Hauptstadt Japans, befindet sich auf der größten der vier Inseln, Honshu.</a:t>
            </a:r>
          </a:p>
          <a:p>
            <a:pPr eaLnBrk="1" hangingPunct="1">
              <a:spcBef>
                <a:spcPct val="0"/>
              </a:spcBef>
              <a:buFontTx/>
              <a:buNone/>
            </a:pPr>
            <a:r>
              <a:rPr lang="de-AT" altLang="de-DE" sz="1400" b="0">
                <a:solidFill>
                  <a:srgbClr val="000000"/>
                </a:solidFill>
                <a:latin typeface="Arial" panose="020B0604020202020204" pitchFamily="34" charset="0"/>
              </a:rPr>
              <a:t>Die Japanerinnen und Japaner sagen zu ihrem Land auch Nippon, das bedeutet „Land der aufgehenden Sonne“. </a:t>
            </a:r>
          </a:p>
        </p:txBody>
      </p:sp>
      <p:pic>
        <p:nvPicPr>
          <p:cNvPr id="5123" name="Grafik 1">
            <a:extLst>
              <a:ext uri="{FF2B5EF4-FFF2-40B4-BE49-F238E27FC236}">
                <a16:creationId xmlns:a16="http://schemas.microsoft.com/office/drawing/2014/main" id="{E83922B5-75DC-9C9C-E845-C2318380A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19" t="9999"/>
          <a:stretch>
            <a:fillRect/>
          </a:stretch>
        </p:blipFill>
        <p:spPr bwMode="auto">
          <a:xfrm>
            <a:off x="473075" y="922338"/>
            <a:ext cx="382905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Grafik 2">
            <a:extLst>
              <a:ext uri="{FF2B5EF4-FFF2-40B4-BE49-F238E27FC236}">
                <a16:creationId xmlns:a16="http://schemas.microsoft.com/office/drawing/2014/main" id="{3D249D22-646E-17A2-FDB2-D9C677B3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54" r="8231"/>
          <a:stretch>
            <a:fillRect/>
          </a:stretch>
        </p:blipFill>
        <p:spPr bwMode="auto">
          <a:xfrm>
            <a:off x="4584700" y="930275"/>
            <a:ext cx="370998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uppieren 4">
            <a:extLst>
              <a:ext uri="{FF2B5EF4-FFF2-40B4-BE49-F238E27FC236}">
                <a16:creationId xmlns:a16="http://schemas.microsoft.com/office/drawing/2014/main" id="{598A70FA-D287-01C7-A6D0-FABCB1CDF045}"/>
              </a:ext>
            </a:extLst>
          </p:cNvPr>
          <p:cNvGrpSpPr>
            <a:grpSpLocks/>
          </p:cNvGrpSpPr>
          <p:nvPr/>
        </p:nvGrpSpPr>
        <p:grpSpPr bwMode="auto">
          <a:xfrm>
            <a:off x="6300788" y="4076700"/>
            <a:ext cx="2230437" cy="2519363"/>
            <a:chOff x="6300192" y="3933056"/>
            <a:chExt cx="2230448" cy="2520280"/>
          </a:xfrm>
        </p:grpSpPr>
        <p:pic>
          <p:nvPicPr>
            <p:cNvPr id="5126" name="Grafik 2">
              <a:extLst>
                <a:ext uri="{FF2B5EF4-FFF2-40B4-BE49-F238E27FC236}">
                  <a16:creationId xmlns:a16="http://schemas.microsoft.com/office/drawing/2014/main" id="{C98E878C-096A-3032-A4CD-B882BC86F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590" b="8810"/>
            <a:stretch>
              <a:fillRect/>
            </a:stretch>
          </p:blipFill>
          <p:spPr bwMode="auto">
            <a:xfrm>
              <a:off x="6300192" y="3933056"/>
              <a:ext cx="223044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feld 3">
              <a:extLst>
                <a:ext uri="{FF2B5EF4-FFF2-40B4-BE49-F238E27FC236}">
                  <a16:creationId xmlns:a16="http://schemas.microsoft.com/office/drawing/2014/main" id="{C87EEEB2-E80D-10C8-E119-AFAB7D1F22A2}"/>
                </a:ext>
              </a:extLst>
            </p:cNvPr>
            <p:cNvSpPr txBox="1">
              <a:spLocks noChangeArrowheads="1"/>
            </p:cNvSpPr>
            <p:nvPr/>
          </p:nvSpPr>
          <p:spPr bwMode="auto">
            <a:xfrm>
              <a:off x="7818586" y="4869160"/>
              <a:ext cx="7120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AT" altLang="de-DE" sz="1200" b="0">
                  <a:solidFill>
                    <a:schemeClr val="tx1"/>
                  </a:solidFill>
                  <a:latin typeface="Arial" panose="020B0604020202020204" pitchFamily="34" charset="0"/>
                </a:rPr>
                <a:t>Honshu</a:t>
              </a:r>
            </a:p>
          </p:txBody>
        </p:sp>
        <p:sp>
          <p:nvSpPr>
            <p:cNvPr id="5128" name="Textfeld 9">
              <a:extLst>
                <a:ext uri="{FF2B5EF4-FFF2-40B4-BE49-F238E27FC236}">
                  <a16:creationId xmlns:a16="http://schemas.microsoft.com/office/drawing/2014/main" id="{B7EDCE1F-0950-E3CE-62D7-5312669A903F}"/>
                </a:ext>
              </a:extLst>
            </p:cNvPr>
            <p:cNvSpPr txBox="1">
              <a:spLocks noChangeArrowheads="1"/>
            </p:cNvSpPr>
            <p:nvPr/>
          </p:nvSpPr>
          <p:spPr bwMode="auto">
            <a:xfrm>
              <a:off x="7164288" y="4022121"/>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AT" altLang="de-DE" sz="1200" b="0">
                  <a:solidFill>
                    <a:schemeClr val="tx1"/>
                  </a:solidFill>
                  <a:latin typeface="Arial" panose="020B0604020202020204" pitchFamily="34" charset="0"/>
                </a:rPr>
                <a:t>Hokkaido</a:t>
              </a:r>
            </a:p>
          </p:txBody>
        </p:sp>
        <p:sp>
          <p:nvSpPr>
            <p:cNvPr id="5129" name="Textfeld 10">
              <a:extLst>
                <a:ext uri="{FF2B5EF4-FFF2-40B4-BE49-F238E27FC236}">
                  <a16:creationId xmlns:a16="http://schemas.microsoft.com/office/drawing/2014/main" id="{05C50B64-6BE3-CD99-3D3D-0C563038B9F4}"/>
                </a:ext>
              </a:extLst>
            </p:cNvPr>
            <p:cNvSpPr txBox="1">
              <a:spLocks noChangeArrowheads="1"/>
            </p:cNvSpPr>
            <p:nvPr/>
          </p:nvSpPr>
          <p:spPr bwMode="auto">
            <a:xfrm>
              <a:off x="7257262" y="5219754"/>
              <a:ext cx="729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AT" altLang="de-DE" sz="1200" b="0">
                  <a:solidFill>
                    <a:schemeClr val="tx1"/>
                  </a:solidFill>
                  <a:latin typeface="Arial" panose="020B0604020202020204" pitchFamily="34" charset="0"/>
                </a:rPr>
                <a:t>Shikoku</a:t>
              </a:r>
            </a:p>
          </p:txBody>
        </p:sp>
        <p:sp>
          <p:nvSpPr>
            <p:cNvPr id="5130" name="Textfeld 11">
              <a:extLst>
                <a:ext uri="{FF2B5EF4-FFF2-40B4-BE49-F238E27FC236}">
                  <a16:creationId xmlns:a16="http://schemas.microsoft.com/office/drawing/2014/main" id="{C2E85CDA-FD4F-6A18-2FB2-032DEEA5E98B}"/>
                </a:ext>
              </a:extLst>
            </p:cNvPr>
            <p:cNvSpPr txBox="1">
              <a:spLocks noChangeArrowheads="1"/>
            </p:cNvSpPr>
            <p:nvPr/>
          </p:nvSpPr>
          <p:spPr bwMode="auto">
            <a:xfrm>
              <a:off x="6430715" y="5219754"/>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AT" altLang="de-DE" sz="1200" b="0">
                  <a:solidFill>
                    <a:schemeClr val="tx1"/>
                  </a:solidFill>
                  <a:latin typeface="Arial" panose="020B0604020202020204" pitchFamily="34" charset="0"/>
                </a:rPr>
                <a:t>Kyushu</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35">
            <a:extLst>
              <a:ext uri="{FF2B5EF4-FFF2-40B4-BE49-F238E27FC236}">
                <a16:creationId xmlns:a16="http://schemas.microsoft.com/office/drawing/2014/main" id="{345F21E2-688E-0E4B-C8E3-1141A8F30AC3}"/>
              </a:ext>
            </a:extLst>
          </p:cNvPr>
          <p:cNvSpPr>
            <a:spLocks noChangeArrowheads="1"/>
          </p:cNvSpPr>
          <p:nvPr/>
        </p:nvSpPr>
        <p:spPr bwMode="auto">
          <a:xfrm>
            <a:off x="539750" y="5373688"/>
            <a:ext cx="77041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Naturgefahren</a:t>
            </a:r>
          </a:p>
          <a:p>
            <a:pPr eaLnBrk="1" hangingPunct="1">
              <a:spcBef>
                <a:spcPct val="0"/>
              </a:spcBef>
              <a:buFontTx/>
              <a:buNone/>
            </a:pPr>
            <a:r>
              <a:rPr lang="de-AT" altLang="de-DE" sz="1400" b="0">
                <a:solidFill>
                  <a:srgbClr val="000000"/>
                </a:solidFill>
                <a:latin typeface="Arial" panose="020B0604020202020204" pitchFamily="34" charset="0"/>
              </a:rPr>
              <a:t>Leider ist Japan durch seine Lage recht häufig Naturgefahren ausgesetzt. Hier treffen drei Erdplatten aufeinander, deshalb gibt es viele Erdbeben und Seebeben.</a:t>
            </a:r>
          </a:p>
          <a:p>
            <a:pPr eaLnBrk="1" hangingPunct="1">
              <a:spcBef>
                <a:spcPct val="0"/>
              </a:spcBef>
              <a:buFontTx/>
              <a:buNone/>
            </a:pPr>
            <a:r>
              <a:rPr lang="de-AT" altLang="de-DE" sz="1400" b="0">
                <a:solidFill>
                  <a:srgbClr val="000000"/>
                </a:solidFill>
                <a:latin typeface="Arial" panose="020B0604020202020204" pitchFamily="34" charset="0"/>
              </a:rPr>
              <a:t>Der aktive Vulkan Fujisan ist die höchste Erhebung Japans und liegt auf der Insel Honshu. Forscher und Forscherinnen sagen, dass ein Ausbruch des Vulkans sehr unwahrscheinlich sei. </a:t>
            </a:r>
          </a:p>
        </p:txBody>
      </p:sp>
      <p:pic>
        <p:nvPicPr>
          <p:cNvPr id="6147" name="Grafik 1">
            <a:extLst>
              <a:ext uri="{FF2B5EF4-FFF2-40B4-BE49-F238E27FC236}">
                <a16:creationId xmlns:a16="http://schemas.microsoft.com/office/drawing/2014/main" id="{37ACD70E-910C-77EC-1D11-C19121DB1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64928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35">
            <a:extLst>
              <a:ext uri="{FF2B5EF4-FFF2-40B4-BE49-F238E27FC236}">
                <a16:creationId xmlns:a16="http://schemas.microsoft.com/office/drawing/2014/main" id="{A510767D-CF08-381B-85D8-A7B402771F18}"/>
              </a:ext>
            </a:extLst>
          </p:cNvPr>
          <p:cNvSpPr>
            <a:spLocks noChangeArrowheads="1"/>
          </p:cNvSpPr>
          <p:nvPr/>
        </p:nvSpPr>
        <p:spPr bwMode="auto">
          <a:xfrm>
            <a:off x="611188" y="5516563"/>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Tokio</a:t>
            </a:r>
          </a:p>
          <a:p>
            <a:pPr eaLnBrk="1" hangingPunct="1">
              <a:spcBef>
                <a:spcPct val="0"/>
              </a:spcBef>
              <a:buFontTx/>
              <a:buNone/>
            </a:pPr>
            <a:r>
              <a:rPr lang="de-AT" altLang="de-DE" sz="1400" b="0">
                <a:solidFill>
                  <a:srgbClr val="000000"/>
                </a:solidFill>
                <a:latin typeface="Arial" panose="020B0604020202020204" pitchFamily="34" charset="0"/>
              </a:rPr>
              <a:t>Die Hauptstadt Japans und Weltstadt Tokio liegt auf der Insel Honshu. Hier befindet sich der Sitz der japanischen Regierung. Tokio ist eine Megacity. Die Stadt hat sich zu einem Zentrum für Handel, Industrie und Bildungseinrichtungen entwickelt. </a:t>
            </a:r>
          </a:p>
        </p:txBody>
      </p:sp>
      <p:pic>
        <p:nvPicPr>
          <p:cNvPr id="7171" name="Grafik 1">
            <a:extLst>
              <a:ext uri="{FF2B5EF4-FFF2-40B4-BE49-F238E27FC236}">
                <a16:creationId xmlns:a16="http://schemas.microsoft.com/office/drawing/2014/main" id="{6671B645-67A0-AF0F-0C9B-108058589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981075"/>
            <a:ext cx="39862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Grafik 2">
            <a:extLst>
              <a:ext uri="{FF2B5EF4-FFF2-40B4-BE49-F238E27FC236}">
                <a16:creationId xmlns:a16="http://schemas.microsoft.com/office/drawing/2014/main" id="{821EB62A-20C7-0BC9-8340-5601E0F69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2078038"/>
            <a:ext cx="399256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35">
            <a:extLst>
              <a:ext uri="{FF2B5EF4-FFF2-40B4-BE49-F238E27FC236}">
                <a16:creationId xmlns:a16="http://schemas.microsoft.com/office/drawing/2014/main" id="{D3614399-BF2C-D343-26EE-6DA46AE3E357}"/>
              </a:ext>
            </a:extLst>
          </p:cNvPr>
          <p:cNvSpPr>
            <a:spLocks noChangeArrowheads="1"/>
          </p:cNvSpPr>
          <p:nvPr/>
        </p:nvSpPr>
        <p:spPr bwMode="auto">
          <a:xfrm>
            <a:off x="585788" y="5084763"/>
            <a:ext cx="748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Moderner Reisanbau</a:t>
            </a:r>
          </a:p>
          <a:p>
            <a:pPr eaLnBrk="1" hangingPunct="1">
              <a:spcBef>
                <a:spcPct val="0"/>
              </a:spcBef>
              <a:buFontTx/>
              <a:buNone/>
            </a:pPr>
            <a:r>
              <a:rPr lang="de-AT" altLang="de-DE" sz="1400" b="0">
                <a:solidFill>
                  <a:srgbClr val="000000"/>
                </a:solidFill>
                <a:latin typeface="Arial" panose="020B0604020202020204" pitchFamily="34" charset="0"/>
              </a:rPr>
              <a:t>Wie in zahlreichen asiatischen Staaten wird auch in Japan Reisanbau betrieben. Man greift dabei auf technische Hilfsmittel wie zum Beispiel Saatmaschinen oder Erntemaschinen zurück. Reis und Fisch zählen zu den Hauptnahrungsmitteln. Aus der japanischen Küche stammen Sushi und Maki: kleine Portionen Reis mit rohem Fisch. Besonders wichtig ist den Japanerinnen und Japanern das kunstvolle Anrichten der Speisen. </a:t>
            </a:r>
          </a:p>
        </p:txBody>
      </p:sp>
      <p:pic>
        <p:nvPicPr>
          <p:cNvPr id="8195" name="Grafik 1">
            <a:extLst>
              <a:ext uri="{FF2B5EF4-FFF2-40B4-BE49-F238E27FC236}">
                <a16:creationId xmlns:a16="http://schemas.microsoft.com/office/drawing/2014/main" id="{0EC5F26F-3E12-0706-9EE8-5C2D855B6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28194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Grafik 2">
            <a:extLst>
              <a:ext uri="{FF2B5EF4-FFF2-40B4-BE49-F238E27FC236}">
                <a16:creationId xmlns:a16="http://schemas.microsoft.com/office/drawing/2014/main" id="{4FBDADF6-E1CD-DE6F-BE6A-67A12A2B4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357438"/>
            <a:ext cx="45243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5">
            <a:extLst>
              <a:ext uri="{FF2B5EF4-FFF2-40B4-BE49-F238E27FC236}">
                <a16:creationId xmlns:a16="http://schemas.microsoft.com/office/drawing/2014/main" id="{4C594F4D-6380-64C6-82A1-7886B34B92DD}"/>
              </a:ext>
            </a:extLst>
          </p:cNvPr>
          <p:cNvSpPr>
            <a:spLocks noChangeArrowheads="1"/>
          </p:cNvSpPr>
          <p:nvPr/>
        </p:nvSpPr>
        <p:spPr bwMode="auto">
          <a:xfrm>
            <a:off x="611188" y="5157788"/>
            <a:ext cx="77771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Japans Wirtschaft </a:t>
            </a:r>
          </a:p>
          <a:p>
            <a:pPr eaLnBrk="1" hangingPunct="1">
              <a:spcBef>
                <a:spcPct val="0"/>
              </a:spcBef>
              <a:buFontTx/>
              <a:buNone/>
            </a:pPr>
            <a:r>
              <a:rPr lang="de-AT" altLang="de-DE" sz="1400" b="0">
                <a:solidFill>
                  <a:srgbClr val="000000"/>
                </a:solidFill>
                <a:latin typeface="Arial" panose="020B0604020202020204" pitchFamily="34" charset="0"/>
              </a:rPr>
              <a:t>Die Wirtschaft hat in den vergangenen Jahren einen großen Aufschwung erlebt und ist ständig gewachsen. Das Land ist sehr gebirgig, es bleiben nicht viele Flächen für landwirtschaftliche Erzeugnisse. Dafür ist Japans Industrie in der Herstellung von Gütern bedeutend.</a:t>
            </a:r>
          </a:p>
          <a:p>
            <a:pPr eaLnBrk="1" hangingPunct="1">
              <a:spcBef>
                <a:spcPct val="0"/>
              </a:spcBef>
              <a:buFontTx/>
              <a:buNone/>
            </a:pPr>
            <a:r>
              <a:rPr lang="de-AT" altLang="de-DE" sz="1400" b="0">
                <a:solidFill>
                  <a:srgbClr val="000000"/>
                </a:solidFill>
                <a:latin typeface="Arial" panose="020B0604020202020204" pitchFamily="34" charset="0"/>
              </a:rPr>
              <a:t>Die Arbeitsbedingungen in Japan sind teilweise sehr hart. Ein Arbeitstag kann bis zu 15 Stunden dauern.  </a:t>
            </a:r>
          </a:p>
        </p:txBody>
      </p:sp>
      <p:pic>
        <p:nvPicPr>
          <p:cNvPr id="10243" name="Grafik 1">
            <a:extLst>
              <a:ext uri="{FF2B5EF4-FFF2-40B4-BE49-F238E27FC236}">
                <a16:creationId xmlns:a16="http://schemas.microsoft.com/office/drawing/2014/main" id="{CB7A03C1-0FC4-3373-5DB9-EB50DE0FE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61499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35">
            <a:extLst>
              <a:ext uri="{FF2B5EF4-FFF2-40B4-BE49-F238E27FC236}">
                <a16:creationId xmlns:a16="http://schemas.microsoft.com/office/drawing/2014/main" id="{AD9E9C13-AD3F-AE87-6CEC-2BDB2C73AA1D}"/>
              </a:ext>
            </a:extLst>
          </p:cNvPr>
          <p:cNvSpPr>
            <a:spLocks noChangeArrowheads="1"/>
          </p:cNvSpPr>
          <p:nvPr/>
        </p:nvSpPr>
        <p:spPr bwMode="auto">
          <a:xfrm>
            <a:off x="684213" y="5157788"/>
            <a:ext cx="7632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Umgangsformen und Sprache</a:t>
            </a:r>
          </a:p>
          <a:p>
            <a:pPr eaLnBrk="1" hangingPunct="1">
              <a:spcBef>
                <a:spcPct val="0"/>
              </a:spcBef>
              <a:buFontTx/>
              <a:buNone/>
            </a:pPr>
            <a:r>
              <a:rPr lang="de-AT" altLang="de-DE" sz="1400" b="0">
                <a:solidFill>
                  <a:srgbClr val="000000"/>
                </a:solidFill>
                <a:latin typeface="Arial" panose="020B0604020202020204" pitchFamily="34" charset="0"/>
              </a:rPr>
              <a:t>Japanerinnen und Japaner gelten als besonders freundlich und höflich. Die traditionelle Begrüßung in Japan ist eine kurze Verbeugung. Je tiefer man sich verbeugt, desto mehr Wertschätzung bringt man dem anderen entgegen.</a:t>
            </a:r>
          </a:p>
          <a:p>
            <a:pPr eaLnBrk="1" hangingPunct="1">
              <a:spcBef>
                <a:spcPct val="0"/>
              </a:spcBef>
              <a:buFontTx/>
              <a:buNone/>
            </a:pPr>
            <a:r>
              <a:rPr lang="de-AT" altLang="de-DE" sz="1400" b="0">
                <a:solidFill>
                  <a:srgbClr val="000000"/>
                </a:solidFill>
                <a:latin typeface="Arial" panose="020B0604020202020204" pitchFamily="34" charset="0"/>
              </a:rPr>
              <a:t>Die Bevölkerung spricht Japanisch, die Schrift verwendet allerdings auch chinesische Schriftzeichen, die Kanji.</a:t>
            </a:r>
          </a:p>
        </p:txBody>
      </p:sp>
      <p:pic>
        <p:nvPicPr>
          <p:cNvPr id="11267" name="Grafik 1">
            <a:extLst>
              <a:ext uri="{FF2B5EF4-FFF2-40B4-BE49-F238E27FC236}">
                <a16:creationId xmlns:a16="http://schemas.microsoft.com/office/drawing/2014/main" id="{16697CB9-4CD0-27D7-6129-E02E89838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48958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Grafik 1">
            <a:extLst>
              <a:ext uri="{FF2B5EF4-FFF2-40B4-BE49-F238E27FC236}">
                <a16:creationId xmlns:a16="http://schemas.microsoft.com/office/drawing/2014/main" id="{7EF5BE43-55D7-EDE0-FBFB-33F8CFDD2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05"/>
          <a:stretch>
            <a:fillRect/>
          </a:stretch>
        </p:blipFill>
        <p:spPr bwMode="auto">
          <a:xfrm>
            <a:off x="5756275" y="836613"/>
            <a:ext cx="2560638"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35">
            <a:extLst>
              <a:ext uri="{FF2B5EF4-FFF2-40B4-BE49-F238E27FC236}">
                <a16:creationId xmlns:a16="http://schemas.microsoft.com/office/drawing/2014/main" id="{39177FA1-EDED-F3B3-CE9A-73FDC15B56AF}"/>
              </a:ext>
            </a:extLst>
          </p:cNvPr>
          <p:cNvSpPr>
            <a:spLocks noChangeArrowheads="1"/>
          </p:cNvSpPr>
          <p:nvPr/>
        </p:nvSpPr>
        <p:spPr bwMode="auto">
          <a:xfrm>
            <a:off x="611188" y="4797425"/>
            <a:ext cx="77057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Japanische Architektur</a:t>
            </a:r>
            <a:endParaRPr lang="de-AT" altLang="de-DE" sz="1400" b="0">
              <a:solidFill>
                <a:srgbClr val="000000"/>
              </a:solidFill>
              <a:latin typeface="Arial" panose="020B0604020202020204" pitchFamily="34" charset="0"/>
            </a:endParaRPr>
          </a:p>
          <a:p>
            <a:pPr eaLnBrk="1" hangingPunct="1">
              <a:spcBef>
                <a:spcPct val="0"/>
              </a:spcBef>
              <a:buFontTx/>
              <a:buNone/>
            </a:pPr>
            <a:r>
              <a:rPr lang="de-AT" altLang="de-DE" sz="1400" b="0">
                <a:solidFill>
                  <a:srgbClr val="000000"/>
                </a:solidFill>
                <a:latin typeface="Arial" panose="020B0604020202020204" pitchFamily="34" charset="0"/>
              </a:rPr>
              <a:t>Traditionelle japanische Häuser sind sehr einfach gebaut. Die Räume sind durch leicht bewegliche Schiebetüren voneinander abgetrennt.  Durch die hohen Preise in den Städten, leben viele Menschen auf engstem Raum. </a:t>
            </a:r>
          </a:p>
          <a:p>
            <a:pPr eaLnBrk="1" hangingPunct="1">
              <a:spcBef>
                <a:spcPct val="0"/>
              </a:spcBef>
              <a:buFontTx/>
              <a:buNone/>
            </a:pPr>
            <a:r>
              <a:rPr lang="de-AT" altLang="de-DE" sz="1400" b="0">
                <a:solidFill>
                  <a:srgbClr val="000000"/>
                </a:solidFill>
                <a:latin typeface="Arial" panose="020B0604020202020204" pitchFamily="34" charset="0"/>
              </a:rPr>
              <a:t>Japanische Häuser sind erdbebensicher konstruiert. Sie haben kein Fundament, sondern ein Tragwerk, das nicht fix mit dem Boden verbunden ist. Diese Konstruktion schützt im Falle eines Erdbebens: Denn das Haus bewegt sich zwar, stürzt aber nicht ein.</a:t>
            </a:r>
          </a:p>
        </p:txBody>
      </p:sp>
      <p:pic>
        <p:nvPicPr>
          <p:cNvPr id="12291" name="Grafik 2" descr="Ein Bild, das Boden, Gebäude, drinnen, Shoji enthält.&#10;&#10;Automatisch generierte Beschreibung">
            <a:extLst>
              <a:ext uri="{FF2B5EF4-FFF2-40B4-BE49-F238E27FC236}">
                <a16:creationId xmlns:a16="http://schemas.microsoft.com/office/drawing/2014/main" id="{D4FD3720-94A8-8A14-458A-33D9EB11C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908050"/>
            <a:ext cx="39766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Grafik 2" descr="Ein Bild, das Wand, drinnen, Shoji, Boden enthält.&#10;&#10;Automatisch generierte Beschreibung">
            <a:extLst>
              <a:ext uri="{FF2B5EF4-FFF2-40B4-BE49-F238E27FC236}">
                <a16:creationId xmlns:a16="http://schemas.microsoft.com/office/drawing/2014/main" id="{C33CCE34-9FB8-1983-A05C-AD05F29C4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1547813"/>
            <a:ext cx="396398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eck 35">
            <a:extLst>
              <a:ext uri="{FF2B5EF4-FFF2-40B4-BE49-F238E27FC236}">
                <a16:creationId xmlns:a16="http://schemas.microsoft.com/office/drawing/2014/main" id="{FF95C01C-C02E-53AD-6150-A85A28E4B584}"/>
              </a:ext>
            </a:extLst>
          </p:cNvPr>
          <p:cNvSpPr>
            <a:spLocks noChangeArrowheads="1"/>
          </p:cNvSpPr>
          <p:nvPr/>
        </p:nvSpPr>
        <p:spPr bwMode="auto">
          <a:xfrm>
            <a:off x="539750" y="5300663"/>
            <a:ext cx="77771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Kimono und Kabuki</a:t>
            </a:r>
          </a:p>
          <a:p>
            <a:pPr eaLnBrk="1" hangingPunct="1">
              <a:spcBef>
                <a:spcPct val="0"/>
              </a:spcBef>
              <a:buFontTx/>
              <a:buNone/>
            </a:pPr>
            <a:r>
              <a:rPr lang="de-AT" altLang="de-DE" sz="1400" b="0">
                <a:solidFill>
                  <a:srgbClr val="000000"/>
                </a:solidFill>
                <a:latin typeface="Arial" panose="020B0604020202020204" pitchFamily="34" charset="0"/>
              </a:rPr>
              <a:t>Ein traditionelles, japanisches Kleidungsstück ist der Kimono. Sowohl Männer als auch Frauen tragen Kimonos, heutzutage aber nur noch zu festlichen Anlässen.</a:t>
            </a:r>
          </a:p>
          <a:p>
            <a:pPr eaLnBrk="1" hangingPunct="1">
              <a:spcBef>
                <a:spcPct val="0"/>
              </a:spcBef>
              <a:buFontTx/>
              <a:buNone/>
            </a:pPr>
            <a:r>
              <a:rPr lang="de-AT" altLang="de-DE" sz="1400" b="0">
                <a:solidFill>
                  <a:srgbClr val="000000"/>
                </a:solidFill>
                <a:latin typeface="Arial" panose="020B0604020202020204" pitchFamily="34" charset="0"/>
              </a:rPr>
              <a:t>Die aufwändige Kleidung kann man auch im Kabuki bewundern. Kabuki ist das traditionelle, japanische Theater.</a:t>
            </a:r>
          </a:p>
        </p:txBody>
      </p:sp>
      <p:pic>
        <p:nvPicPr>
          <p:cNvPr id="14339" name="Grafik 1">
            <a:extLst>
              <a:ext uri="{FF2B5EF4-FFF2-40B4-BE49-F238E27FC236}">
                <a16:creationId xmlns:a16="http://schemas.microsoft.com/office/drawing/2014/main" id="{4064531D-18BC-B752-305F-2F5115EB0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324008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1">
            <a:extLst>
              <a:ext uri="{FF2B5EF4-FFF2-40B4-BE49-F238E27FC236}">
                <a16:creationId xmlns:a16="http://schemas.microsoft.com/office/drawing/2014/main" id="{5EAB68D0-ACB6-80EB-9DB5-10BBB3F18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879600"/>
            <a:ext cx="42481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Bildschirmpräsentation (4:3)</PresentationFormat>
  <Paragraphs>50</Paragraphs>
  <Slides>10</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Calibri</vt:lpstr>
      <vt:lpstr>Arial</vt:lpstr>
      <vt:lpstr>Syntax LT Std</vt:lpstr>
      <vt:lpstr>Wingdings</vt:lpstr>
      <vt:lpstr>Larissa</vt:lpstr>
      <vt:lpstr>Japan – das Land der aufgehenden Sonne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266</cp:revision>
  <dcterms:created xsi:type="dcterms:W3CDTF">2013-10-08T07:58:50Z</dcterms:created>
  <dcterms:modified xsi:type="dcterms:W3CDTF">2022-07-04T15:08:25Z</dcterms:modified>
</cp:coreProperties>
</file>