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3" r:id="rId2"/>
    <p:sldId id="294" r:id="rId3"/>
    <p:sldId id="295" r:id="rId4"/>
    <p:sldId id="296" r:id="rId5"/>
    <p:sldId id="297" r:id="rId6"/>
    <p:sldId id="298" r:id="rId7"/>
    <p:sldId id="299" r:id="rId8"/>
    <p:sldId id="300" r:id="rId9"/>
    <p:sldId id="301" r:id="rId10"/>
    <p:sldId id="302" r:id="rId11"/>
    <p:sldId id="303" r:id="rId12"/>
    <p:sldId id="304" r:id="rId13"/>
    <p:sldId id="305" r:id="rId14"/>
    <p:sldId id="306" r:id="rId15"/>
    <p:sldId id="308" r:id="rId16"/>
    <p:sldId id="309" r:id="rId17"/>
    <p:sldId id="310" r:id="rId18"/>
    <p:sldId id="311" r:id="rId19"/>
    <p:sldId id="312" r:id="rId20"/>
    <p:sldId id="313" r:id="rId21"/>
    <p:sldId id="292" r:id="rId22"/>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varScale="1">
        <p:scale>
          <a:sx n="79" d="100"/>
          <a:sy n="79" d="100"/>
        </p:scale>
        <p:origin x="102" y="762"/>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1EF43E16-69F6-9F13-39D0-66EB437226A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EB741572-1392-C0A3-E652-911DE67E56C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A4DAAC1-EE1C-47FE-B633-4A698510F8BB}" type="datetimeFigureOut">
              <a:rPr lang="de-AT"/>
              <a:pPr>
                <a:defRPr/>
              </a:pPr>
              <a:t>20.01.2023</a:t>
            </a:fld>
            <a:endParaRPr lang="de-AT"/>
          </a:p>
        </p:txBody>
      </p:sp>
      <p:sp>
        <p:nvSpPr>
          <p:cNvPr id="4" name="Fußzeilenplatzhalter 3">
            <a:extLst>
              <a:ext uri="{FF2B5EF4-FFF2-40B4-BE49-F238E27FC236}">
                <a16:creationId xmlns:a16="http://schemas.microsoft.com/office/drawing/2014/main" id="{5DB99FDB-54D6-970D-2F24-E9E54094A6EE}"/>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E37C735F-38B2-9A89-B0A1-E3ED9E078FB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3AFEE5A-33F4-4012-B94F-AEEDAE41BDC3}" type="slidenum">
              <a:rPr lang="de-AT" altLang="de-DE"/>
              <a:pPr>
                <a:defRPr/>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BC86996-3FAA-0E1B-7141-D7D24E899CD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6D648F82-3225-2ABF-BAA9-C6BA33930B8B}"/>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5CD506D-DD7E-4E6D-8CF9-71DFFBB20BBE}" type="datetimeFigureOut">
              <a:rPr lang="de-AT"/>
              <a:pPr>
                <a:defRPr/>
              </a:pPr>
              <a:t>20.01.2023</a:t>
            </a:fld>
            <a:endParaRPr lang="de-AT"/>
          </a:p>
        </p:txBody>
      </p:sp>
      <p:sp>
        <p:nvSpPr>
          <p:cNvPr id="4" name="Folienbildplatzhalter 3">
            <a:extLst>
              <a:ext uri="{FF2B5EF4-FFF2-40B4-BE49-F238E27FC236}">
                <a16:creationId xmlns:a16="http://schemas.microsoft.com/office/drawing/2014/main" id="{5625674F-8D2E-5E47-77C7-9B2C3A96EF9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2E556689-5652-B825-34F8-83B9F302B80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F9C76D4E-B70B-DA1A-2E1B-7798EA7EF87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F2DC170A-32A1-766C-7867-68C41049AF1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8175FDA-153A-4EFB-A6B7-CA7D02A5476E}" type="slidenum">
              <a:rPr lang="de-AT" altLang="de-DE"/>
              <a:pPr>
                <a:defRPr/>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Textplatzhalter 2"/>
          <p:cNvSpPr>
            <a:spLocks noGrp="1"/>
          </p:cNvSpPr>
          <p:nvPr>
            <p:ph type="body" idx="1"/>
          </p:nvPr>
        </p:nvSpPr>
        <p:spPr>
          <a:xfrm>
            <a:off x="683568" y="1628800"/>
            <a:ext cx="1954560" cy="4740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a:p>
        </p:txBody>
      </p:sp>
    </p:spTree>
    <p:extLst>
      <p:ext uri="{BB962C8B-B14F-4D97-AF65-F5344CB8AC3E}">
        <p14:creationId xmlns:p14="http://schemas.microsoft.com/office/powerpoint/2010/main" val="2831630388"/>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8CA0E74C-502B-CC80-075F-2CDBBDFD3929}"/>
              </a:ext>
            </a:extLst>
          </p:cNvPr>
          <p:cNvSpPr>
            <a:spLocks noGrp="1"/>
          </p:cNvSpPr>
          <p:nvPr>
            <p:ph type="dt" sz="half" idx="10"/>
          </p:nvPr>
        </p:nvSpPr>
        <p:spPr/>
        <p:txBody>
          <a:bodyPr/>
          <a:lstStyle>
            <a:lvl1pPr>
              <a:defRPr/>
            </a:lvl1pPr>
          </a:lstStyle>
          <a:p>
            <a:pPr>
              <a:defRPr/>
            </a:pPr>
            <a:fld id="{AC38D216-A24C-4D52-898B-7133DDBC8A01}" type="datetimeFigureOut">
              <a:rPr lang="de-AT"/>
              <a:pPr>
                <a:defRPr/>
              </a:pPr>
              <a:t>20.01.2023</a:t>
            </a:fld>
            <a:endParaRPr lang="de-AT"/>
          </a:p>
        </p:txBody>
      </p:sp>
      <p:sp>
        <p:nvSpPr>
          <p:cNvPr id="5" name="Fußzeilenplatzhalter 4">
            <a:extLst>
              <a:ext uri="{FF2B5EF4-FFF2-40B4-BE49-F238E27FC236}">
                <a16:creationId xmlns:a16="http://schemas.microsoft.com/office/drawing/2014/main" id="{5C5BCEEB-E96B-9515-0AC6-3F30E03520FB}"/>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35E8BF07-2693-C312-2418-DA4D92A89DD1}"/>
              </a:ext>
            </a:extLst>
          </p:cNvPr>
          <p:cNvSpPr>
            <a:spLocks noGrp="1"/>
          </p:cNvSpPr>
          <p:nvPr>
            <p:ph type="sldNum" sz="quarter" idx="12"/>
          </p:nvPr>
        </p:nvSpPr>
        <p:spPr/>
        <p:txBody>
          <a:bodyPr/>
          <a:lstStyle>
            <a:lvl1pPr>
              <a:defRPr/>
            </a:lvl1pPr>
          </a:lstStyle>
          <a:p>
            <a:pPr>
              <a:defRPr/>
            </a:pPr>
            <a:fld id="{919D0E99-E195-4A54-8B15-9F112E16BB70}" type="slidenum">
              <a:rPr lang="de-AT" altLang="de-DE"/>
              <a:pPr>
                <a:defRPr/>
              </a:pPr>
              <a:t>‹Nr.›</a:t>
            </a:fld>
            <a:endParaRPr lang="de-AT" altLang="de-DE"/>
          </a:p>
        </p:txBody>
      </p:sp>
    </p:spTree>
    <p:extLst>
      <p:ext uri="{BB962C8B-B14F-4D97-AF65-F5344CB8AC3E}">
        <p14:creationId xmlns:p14="http://schemas.microsoft.com/office/powerpoint/2010/main" val="279185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C75D33FD-B172-B52D-2B9E-3F8D7AE2C9D7}"/>
              </a:ext>
            </a:extLst>
          </p:cNvPr>
          <p:cNvSpPr>
            <a:spLocks noGrp="1"/>
          </p:cNvSpPr>
          <p:nvPr>
            <p:ph type="dt" sz="half" idx="10"/>
          </p:nvPr>
        </p:nvSpPr>
        <p:spPr/>
        <p:txBody>
          <a:bodyPr/>
          <a:lstStyle>
            <a:lvl1pPr>
              <a:defRPr/>
            </a:lvl1pPr>
          </a:lstStyle>
          <a:p>
            <a:pPr>
              <a:defRPr/>
            </a:pPr>
            <a:fld id="{A4E8E4DA-7153-4B97-BAEB-C7851E130C23}" type="datetimeFigureOut">
              <a:rPr lang="de-AT"/>
              <a:pPr>
                <a:defRPr/>
              </a:pPr>
              <a:t>20.01.2023</a:t>
            </a:fld>
            <a:endParaRPr lang="de-AT"/>
          </a:p>
        </p:txBody>
      </p:sp>
      <p:sp>
        <p:nvSpPr>
          <p:cNvPr id="5" name="Fußzeilenplatzhalter 4">
            <a:extLst>
              <a:ext uri="{FF2B5EF4-FFF2-40B4-BE49-F238E27FC236}">
                <a16:creationId xmlns:a16="http://schemas.microsoft.com/office/drawing/2014/main" id="{C1183551-00B7-BC8C-9B10-17145577731F}"/>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1C15CA7E-3E0D-B116-04AA-09CE9F63DE0C}"/>
              </a:ext>
            </a:extLst>
          </p:cNvPr>
          <p:cNvSpPr>
            <a:spLocks noGrp="1"/>
          </p:cNvSpPr>
          <p:nvPr>
            <p:ph type="sldNum" sz="quarter" idx="12"/>
          </p:nvPr>
        </p:nvSpPr>
        <p:spPr/>
        <p:txBody>
          <a:bodyPr/>
          <a:lstStyle>
            <a:lvl1pPr>
              <a:defRPr/>
            </a:lvl1pPr>
          </a:lstStyle>
          <a:p>
            <a:pPr>
              <a:defRPr/>
            </a:pPr>
            <a:fld id="{C22012B4-22C2-4261-B3ED-6EB0C5860E10}" type="slidenum">
              <a:rPr lang="de-AT" altLang="de-DE"/>
              <a:pPr>
                <a:defRPr/>
              </a:pPr>
              <a:t>‹Nr.›</a:t>
            </a:fld>
            <a:endParaRPr lang="de-AT" altLang="de-DE"/>
          </a:p>
        </p:txBody>
      </p:sp>
    </p:spTree>
    <p:extLst>
      <p:ext uri="{BB962C8B-B14F-4D97-AF65-F5344CB8AC3E}">
        <p14:creationId xmlns:p14="http://schemas.microsoft.com/office/powerpoint/2010/main" val="700422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B29F19A1-FF25-E7F1-D400-38AED0DA7B78}"/>
              </a:ext>
            </a:extLst>
          </p:cNvPr>
          <p:cNvSpPr>
            <a:spLocks noGrp="1"/>
          </p:cNvSpPr>
          <p:nvPr>
            <p:ph type="dt" sz="half" idx="10"/>
          </p:nvPr>
        </p:nvSpPr>
        <p:spPr/>
        <p:txBody>
          <a:bodyPr/>
          <a:lstStyle>
            <a:lvl1pPr>
              <a:defRPr/>
            </a:lvl1pPr>
          </a:lstStyle>
          <a:p>
            <a:pPr>
              <a:defRPr/>
            </a:pPr>
            <a:fld id="{03F817B3-8951-4B19-9D77-2F95E2DFF363}" type="datetimeFigureOut">
              <a:rPr lang="de-AT"/>
              <a:pPr>
                <a:defRPr/>
              </a:pPr>
              <a:t>20.01.2023</a:t>
            </a:fld>
            <a:endParaRPr lang="de-AT"/>
          </a:p>
        </p:txBody>
      </p:sp>
      <p:sp>
        <p:nvSpPr>
          <p:cNvPr id="5" name="Fußzeilenplatzhalter 4">
            <a:extLst>
              <a:ext uri="{FF2B5EF4-FFF2-40B4-BE49-F238E27FC236}">
                <a16:creationId xmlns:a16="http://schemas.microsoft.com/office/drawing/2014/main" id="{3F5C0513-3048-3066-0A4C-4A6FA2A6B8B4}"/>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7D67A39E-4724-287A-189A-0558C125A5FE}"/>
              </a:ext>
            </a:extLst>
          </p:cNvPr>
          <p:cNvSpPr>
            <a:spLocks noGrp="1"/>
          </p:cNvSpPr>
          <p:nvPr>
            <p:ph type="sldNum" sz="quarter" idx="12"/>
          </p:nvPr>
        </p:nvSpPr>
        <p:spPr/>
        <p:txBody>
          <a:bodyPr/>
          <a:lstStyle>
            <a:lvl1pPr>
              <a:defRPr/>
            </a:lvl1pPr>
          </a:lstStyle>
          <a:p>
            <a:pPr>
              <a:defRPr/>
            </a:pPr>
            <a:fld id="{87950D4C-E0D2-4C44-A78A-E2905EFCEE67}" type="slidenum">
              <a:rPr lang="de-AT" altLang="de-DE"/>
              <a:pPr>
                <a:defRPr/>
              </a:pPr>
              <a:t>‹Nr.›</a:t>
            </a:fld>
            <a:endParaRPr lang="de-AT" altLang="de-DE"/>
          </a:p>
        </p:txBody>
      </p:sp>
    </p:spTree>
    <p:extLst>
      <p:ext uri="{BB962C8B-B14F-4D97-AF65-F5344CB8AC3E}">
        <p14:creationId xmlns:p14="http://schemas.microsoft.com/office/powerpoint/2010/main" val="185245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8CBDCD43-80B2-D2FA-739C-07F1580D785B}"/>
              </a:ext>
            </a:extLst>
          </p:cNvPr>
          <p:cNvSpPr>
            <a:spLocks noGrp="1"/>
          </p:cNvSpPr>
          <p:nvPr>
            <p:ph type="dt" sz="half" idx="10"/>
          </p:nvPr>
        </p:nvSpPr>
        <p:spPr/>
        <p:txBody>
          <a:bodyPr/>
          <a:lstStyle>
            <a:lvl1pPr>
              <a:defRPr/>
            </a:lvl1pPr>
          </a:lstStyle>
          <a:p>
            <a:pPr>
              <a:defRPr/>
            </a:pPr>
            <a:fld id="{F9187E48-0BF2-4DB8-9A0D-5EC09262D387}" type="datetimeFigureOut">
              <a:rPr lang="de-AT"/>
              <a:pPr>
                <a:defRPr/>
              </a:pPr>
              <a:t>20.01.2023</a:t>
            </a:fld>
            <a:endParaRPr lang="de-AT"/>
          </a:p>
        </p:txBody>
      </p:sp>
      <p:sp>
        <p:nvSpPr>
          <p:cNvPr id="5" name="Fußzeilenplatzhalter 4">
            <a:extLst>
              <a:ext uri="{FF2B5EF4-FFF2-40B4-BE49-F238E27FC236}">
                <a16:creationId xmlns:a16="http://schemas.microsoft.com/office/drawing/2014/main" id="{5239E6A8-34A5-2561-7604-19750D2C2139}"/>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537EA17F-87CF-2078-6E57-1DB228E4CBCB}"/>
              </a:ext>
            </a:extLst>
          </p:cNvPr>
          <p:cNvSpPr>
            <a:spLocks noGrp="1"/>
          </p:cNvSpPr>
          <p:nvPr>
            <p:ph type="sldNum" sz="quarter" idx="12"/>
          </p:nvPr>
        </p:nvSpPr>
        <p:spPr/>
        <p:txBody>
          <a:bodyPr/>
          <a:lstStyle>
            <a:lvl1pPr>
              <a:defRPr/>
            </a:lvl1pPr>
          </a:lstStyle>
          <a:p>
            <a:pPr>
              <a:defRPr/>
            </a:pPr>
            <a:fld id="{55C6A985-25CB-482A-8AB8-D15C6FB3998E}" type="slidenum">
              <a:rPr lang="de-AT" altLang="de-DE"/>
              <a:pPr>
                <a:defRPr/>
              </a:pPr>
              <a:t>‹Nr.›</a:t>
            </a:fld>
            <a:endParaRPr lang="de-AT" altLang="de-DE"/>
          </a:p>
        </p:txBody>
      </p:sp>
    </p:spTree>
    <p:extLst>
      <p:ext uri="{BB962C8B-B14F-4D97-AF65-F5344CB8AC3E}">
        <p14:creationId xmlns:p14="http://schemas.microsoft.com/office/powerpoint/2010/main" val="161843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FDC4E2A1-7350-4465-300F-7CDC5FE40BEE}"/>
              </a:ext>
            </a:extLst>
          </p:cNvPr>
          <p:cNvSpPr>
            <a:spLocks noGrp="1"/>
          </p:cNvSpPr>
          <p:nvPr>
            <p:ph type="dt" sz="half" idx="10"/>
          </p:nvPr>
        </p:nvSpPr>
        <p:spPr/>
        <p:txBody>
          <a:bodyPr/>
          <a:lstStyle>
            <a:lvl1pPr>
              <a:defRPr/>
            </a:lvl1pPr>
          </a:lstStyle>
          <a:p>
            <a:pPr>
              <a:defRPr/>
            </a:pPr>
            <a:fld id="{5BD4DFB5-1EED-45E5-9005-1987912712B0}" type="datetimeFigureOut">
              <a:rPr lang="de-AT"/>
              <a:pPr>
                <a:defRPr/>
              </a:pPr>
              <a:t>20.01.2023</a:t>
            </a:fld>
            <a:endParaRPr lang="de-AT"/>
          </a:p>
        </p:txBody>
      </p:sp>
      <p:sp>
        <p:nvSpPr>
          <p:cNvPr id="6" name="Fußzeilenplatzhalter 4">
            <a:extLst>
              <a:ext uri="{FF2B5EF4-FFF2-40B4-BE49-F238E27FC236}">
                <a16:creationId xmlns:a16="http://schemas.microsoft.com/office/drawing/2014/main" id="{64DCA33A-70B3-9D8F-36AC-A01E94508917}"/>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58C4A38A-AA82-B804-7447-1246713B0F6C}"/>
              </a:ext>
            </a:extLst>
          </p:cNvPr>
          <p:cNvSpPr>
            <a:spLocks noGrp="1"/>
          </p:cNvSpPr>
          <p:nvPr>
            <p:ph type="sldNum" sz="quarter" idx="12"/>
          </p:nvPr>
        </p:nvSpPr>
        <p:spPr/>
        <p:txBody>
          <a:bodyPr/>
          <a:lstStyle>
            <a:lvl1pPr>
              <a:defRPr/>
            </a:lvl1pPr>
          </a:lstStyle>
          <a:p>
            <a:pPr>
              <a:defRPr/>
            </a:pPr>
            <a:fld id="{D530E111-0AE3-4DAF-97DC-4B0266F2FD6E}" type="slidenum">
              <a:rPr lang="de-AT" altLang="de-DE"/>
              <a:pPr>
                <a:defRPr/>
              </a:pPr>
              <a:t>‹Nr.›</a:t>
            </a:fld>
            <a:endParaRPr lang="de-AT" altLang="de-DE"/>
          </a:p>
        </p:txBody>
      </p:sp>
    </p:spTree>
    <p:extLst>
      <p:ext uri="{BB962C8B-B14F-4D97-AF65-F5344CB8AC3E}">
        <p14:creationId xmlns:p14="http://schemas.microsoft.com/office/powerpoint/2010/main" val="3485316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063D5481-F2F3-4AF6-6B0C-F336203FE893}"/>
              </a:ext>
            </a:extLst>
          </p:cNvPr>
          <p:cNvSpPr>
            <a:spLocks noGrp="1"/>
          </p:cNvSpPr>
          <p:nvPr>
            <p:ph type="dt" sz="half" idx="10"/>
          </p:nvPr>
        </p:nvSpPr>
        <p:spPr/>
        <p:txBody>
          <a:bodyPr/>
          <a:lstStyle>
            <a:lvl1pPr>
              <a:defRPr/>
            </a:lvl1pPr>
          </a:lstStyle>
          <a:p>
            <a:pPr>
              <a:defRPr/>
            </a:pPr>
            <a:fld id="{45A57635-814C-49B1-A82A-B679AFA5211C}" type="datetimeFigureOut">
              <a:rPr lang="de-AT"/>
              <a:pPr>
                <a:defRPr/>
              </a:pPr>
              <a:t>20.01.2023</a:t>
            </a:fld>
            <a:endParaRPr lang="de-AT"/>
          </a:p>
        </p:txBody>
      </p:sp>
      <p:sp>
        <p:nvSpPr>
          <p:cNvPr id="8" name="Fußzeilenplatzhalter 4">
            <a:extLst>
              <a:ext uri="{FF2B5EF4-FFF2-40B4-BE49-F238E27FC236}">
                <a16:creationId xmlns:a16="http://schemas.microsoft.com/office/drawing/2014/main" id="{93D7F0B8-B712-CB10-00F8-306C3683989A}"/>
              </a:ext>
            </a:extLst>
          </p:cNvPr>
          <p:cNvSpPr>
            <a:spLocks noGrp="1"/>
          </p:cNvSpPr>
          <p:nvPr>
            <p:ph type="ftr" sz="quarter" idx="11"/>
          </p:nvPr>
        </p:nvSpPr>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98128949-5812-F182-CDA4-2F25460364E0}"/>
              </a:ext>
            </a:extLst>
          </p:cNvPr>
          <p:cNvSpPr>
            <a:spLocks noGrp="1"/>
          </p:cNvSpPr>
          <p:nvPr>
            <p:ph type="sldNum" sz="quarter" idx="12"/>
          </p:nvPr>
        </p:nvSpPr>
        <p:spPr/>
        <p:txBody>
          <a:bodyPr/>
          <a:lstStyle>
            <a:lvl1pPr>
              <a:defRPr/>
            </a:lvl1pPr>
          </a:lstStyle>
          <a:p>
            <a:pPr>
              <a:defRPr/>
            </a:pPr>
            <a:fld id="{0F5B10DF-6C6E-4343-834A-5C0F3339AA32}" type="slidenum">
              <a:rPr lang="de-AT" altLang="de-DE"/>
              <a:pPr>
                <a:defRPr/>
              </a:pPr>
              <a:t>‹Nr.›</a:t>
            </a:fld>
            <a:endParaRPr lang="de-AT" altLang="de-DE"/>
          </a:p>
        </p:txBody>
      </p:sp>
    </p:spTree>
    <p:extLst>
      <p:ext uri="{BB962C8B-B14F-4D97-AF65-F5344CB8AC3E}">
        <p14:creationId xmlns:p14="http://schemas.microsoft.com/office/powerpoint/2010/main" val="205016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C141DFC4-34E6-16B8-0932-2E6789D88EA5}"/>
              </a:ext>
            </a:extLst>
          </p:cNvPr>
          <p:cNvSpPr>
            <a:spLocks noGrp="1"/>
          </p:cNvSpPr>
          <p:nvPr>
            <p:ph type="dt" sz="half" idx="10"/>
          </p:nvPr>
        </p:nvSpPr>
        <p:spPr/>
        <p:txBody>
          <a:bodyPr/>
          <a:lstStyle>
            <a:lvl1pPr>
              <a:defRPr/>
            </a:lvl1pPr>
          </a:lstStyle>
          <a:p>
            <a:pPr>
              <a:defRPr/>
            </a:pPr>
            <a:fld id="{733AB5AA-83CB-4A44-A3C0-FC19A16A8647}" type="datetimeFigureOut">
              <a:rPr lang="de-AT"/>
              <a:pPr>
                <a:defRPr/>
              </a:pPr>
              <a:t>20.01.2023</a:t>
            </a:fld>
            <a:endParaRPr lang="de-AT"/>
          </a:p>
        </p:txBody>
      </p:sp>
      <p:sp>
        <p:nvSpPr>
          <p:cNvPr id="4" name="Fußzeilenplatzhalter 4">
            <a:extLst>
              <a:ext uri="{FF2B5EF4-FFF2-40B4-BE49-F238E27FC236}">
                <a16:creationId xmlns:a16="http://schemas.microsoft.com/office/drawing/2014/main" id="{C0A3FCCE-9310-220F-4FC0-B41E66C8D3EF}"/>
              </a:ext>
            </a:extLst>
          </p:cNvPr>
          <p:cNvSpPr>
            <a:spLocks noGrp="1"/>
          </p:cNvSpPr>
          <p:nvPr>
            <p:ph type="ftr" sz="quarter" idx="11"/>
          </p:nvPr>
        </p:nvSpPr>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3BA63A8D-801A-651B-71BF-CED13B184685}"/>
              </a:ext>
            </a:extLst>
          </p:cNvPr>
          <p:cNvSpPr>
            <a:spLocks noGrp="1"/>
          </p:cNvSpPr>
          <p:nvPr>
            <p:ph type="sldNum" sz="quarter" idx="12"/>
          </p:nvPr>
        </p:nvSpPr>
        <p:spPr/>
        <p:txBody>
          <a:bodyPr/>
          <a:lstStyle>
            <a:lvl1pPr>
              <a:defRPr/>
            </a:lvl1pPr>
          </a:lstStyle>
          <a:p>
            <a:pPr>
              <a:defRPr/>
            </a:pPr>
            <a:fld id="{2D5E1BAB-A013-4F8A-ABB3-D31D40CBF349}" type="slidenum">
              <a:rPr lang="de-AT" altLang="de-DE"/>
              <a:pPr>
                <a:defRPr/>
              </a:pPr>
              <a:t>‹Nr.›</a:t>
            </a:fld>
            <a:endParaRPr lang="de-AT" altLang="de-DE"/>
          </a:p>
        </p:txBody>
      </p:sp>
    </p:spTree>
    <p:extLst>
      <p:ext uri="{BB962C8B-B14F-4D97-AF65-F5344CB8AC3E}">
        <p14:creationId xmlns:p14="http://schemas.microsoft.com/office/powerpoint/2010/main" val="180632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AFC67403-81D9-60DC-7281-08AD17AF14FF}"/>
              </a:ext>
            </a:extLst>
          </p:cNvPr>
          <p:cNvSpPr>
            <a:spLocks noGrp="1"/>
          </p:cNvSpPr>
          <p:nvPr>
            <p:ph type="dt" sz="half" idx="10"/>
          </p:nvPr>
        </p:nvSpPr>
        <p:spPr/>
        <p:txBody>
          <a:bodyPr/>
          <a:lstStyle>
            <a:lvl1pPr>
              <a:defRPr/>
            </a:lvl1pPr>
          </a:lstStyle>
          <a:p>
            <a:pPr>
              <a:defRPr/>
            </a:pPr>
            <a:fld id="{A07328F4-CF43-4D2A-928F-54AFB7083370}" type="datetimeFigureOut">
              <a:rPr lang="de-AT"/>
              <a:pPr>
                <a:defRPr/>
              </a:pPr>
              <a:t>20.01.2023</a:t>
            </a:fld>
            <a:endParaRPr lang="de-AT"/>
          </a:p>
        </p:txBody>
      </p:sp>
      <p:sp>
        <p:nvSpPr>
          <p:cNvPr id="3" name="Fußzeilenplatzhalter 4">
            <a:extLst>
              <a:ext uri="{FF2B5EF4-FFF2-40B4-BE49-F238E27FC236}">
                <a16:creationId xmlns:a16="http://schemas.microsoft.com/office/drawing/2014/main" id="{9CDBFE63-8ED3-BC17-88FD-489C0E348242}"/>
              </a:ext>
            </a:extLst>
          </p:cNvPr>
          <p:cNvSpPr>
            <a:spLocks noGrp="1"/>
          </p:cNvSpPr>
          <p:nvPr>
            <p:ph type="ftr" sz="quarter" idx="11"/>
          </p:nvPr>
        </p:nvSpPr>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21102B70-EA3E-8206-84A0-3C34B91CFD28}"/>
              </a:ext>
            </a:extLst>
          </p:cNvPr>
          <p:cNvSpPr>
            <a:spLocks noGrp="1"/>
          </p:cNvSpPr>
          <p:nvPr>
            <p:ph type="sldNum" sz="quarter" idx="12"/>
          </p:nvPr>
        </p:nvSpPr>
        <p:spPr/>
        <p:txBody>
          <a:bodyPr/>
          <a:lstStyle>
            <a:lvl1pPr>
              <a:defRPr/>
            </a:lvl1pPr>
          </a:lstStyle>
          <a:p>
            <a:pPr>
              <a:defRPr/>
            </a:pPr>
            <a:fld id="{CDBCEA24-142E-4D32-A096-9C89A9AE3DCD}" type="slidenum">
              <a:rPr lang="de-AT" altLang="de-DE"/>
              <a:pPr>
                <a:defRPr/>
              </a:pPr>
              <a:t>‹Nr.›</a:t>
            </a:fld>
            <a:endParaRPr lang="de-AT" altLang="de-DE"/>
          </a:p>
        </p:txBody>
      </p:sp>
    </p:spTree>
    <p:extLst>
      <p:ext uri="{BB962C8B-B14F-4D97-AF65-F5344CB8AC3E}">
        <p14:creationId xmlns:p14="http://schemas.microsoft.com/office/powerpoint/2010/main" val="120995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560DD519-5A24-C514-F8C6-ABDB72196774}"/>
              </a:ext>
            </a:extLst>
          </p:cNvPr>
          <p:cNvSpPr>
            <a:spLocks noGrp="1"/>
          </p:cNvSpPr>
          <p:nvPr>
            <p:ph type="dt" sz="half" idx="10"/>
          </p:nvPr>
        </p:nvSpPr>
        <p:spPr/>
        <p:txBody>
          <a:bodyPr/>
          <a:lstStyle>
            <a:lvl1pPr>
              <a:defRPr/>
            </a:lvl1pPr>
          </a:lstStyle>
          <a:p>
            <a:pPr>
              <a:defRPr/>
            </a:pPr>
            <a:fld id="{9BCF350C-73BE-4803-8E2A-A5007427F606}" type="datetimeFigureOut">
              <a:rPr lang="de-AT"/>
              <a:pPr>
                <a:defRPr/>
              </a:pPr>
              <a:t>20.01.2023</a:t>
            </a:fld>
            <a:endParaRPr lang="de-AT"/>
          </a:p>
        </p:txBody>
      </p:sp>
      <p:sp>
        <p:nvSpPr>
          <p:cNvPr id="6" name="Fußzeilenplatzhalter 4">
            <a:extLst>
              <a:ext uri="{FF2B5EF4-FFF2-40B4-BE49-F238E27FC236}">
                <a16:creationId xmlns:a16="http://schemas.microsoft.com/office/drawing/2014/main" id="{AFC73F9F-ACBB-242B-D8D2-FCE6C801ECB3}"/>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6F913F49-858E-2987-BBD9-41683D07761C}"/>
              </a:ext>
            </a:extLst>
          </p:cNvPr>
          <p:cNvSpPr>
            <a:spLocks noGrp="1"/>
          </p:cNvSpPr>
          <p:nvPr>
            <p:ph type="sldNum" sz="quarter" idx="12"/>
          </p:nvPr>
        </p:nvSpPr>
        <p:spPr/>
        <p:txBody>
          <a:bodyPr/>
          <a:lstStyle>
            <a:lvl1pPr>
              <a:defRPr/>
            </a:lvl1pPr>
          </a:lstStyle>
          <a:p>
            <a:pPr>
              <a:defRPr/>
            </a:pPr>
            <a:fld id="{8433701A-788A-414D-8DD7-53F4B05504BB}" type="slidenum">
              <a:rPr lang="de-AT" altLang="de-DE"/>
              <a:pPr>
                <a:defRPr/>
              </a:pPr>
              <a:t>‹Nr.›</a:t>
            </a:fld>
            <a:endParaRPr lang="de-AT" altLang="de-DE"/>
          </a:p>
        </p:txBody>
      </p:sp>
    </p:spTree>
    <p:extLst>
      <p:ext uri="{BB962C8B-B14F-4D97-AF65-F5344CB8AC3E}">
        <p14:creationId xmlns:p14="http://schemas.microsoft.com/office/powerpoint/2010/main" val="709632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6719ECFB-C3C8-78AD-8042-A939C6C4AEB2}"/>
              </a:ext>
            </a:extLst>
          </p:cNvPr>
          <p:cNvSpPr>
            <a:spLocks noGrp="1"/>
          </p:cNvSpPr>
          <p:nvPr>
            <p:ph type="dt" sz="half" idx="10"/>
          </p:nvPr>
        </p:nvSpPr>
        <p:spPr/>
        <p:txBody>
          <a:bodyPr/>
          <a:lstStyle>
            <a:lvl1pPr>
              <a:defRPr/>
            </a:lvl1pPr>
          </a:lstStyle>
          <a:p>
            <a:pPr>
              <a:defRPr/>
            </a:pPr>
            <a:fld id="{D16F3DFB-ED30-434A-B327-4A5E8AC74B29}" type="datetimeFigureOut">
              <a:rPr lang="de-AT"/>
              <a:pPr>
                <a:defRPr/>
              </a:pPr>
              <a:t>20.01.2023</a:t>
            </a:fld>
            <a:endParaRPr lang="de-AT"/>
          </a:p>
        </p:txBody>
      </p:sp>
      <p:sp>
        <p:nvSpPr>
          <p:cNvPr id="6" name="Fußzeilenplatzhalter 4">
            <a:extLst>
              <a:ext uri="{FF2B5EF4-FFF2-40B4-BE49-F238E27FC236}">
                <a16:creationId xmlns:a16="http://schemas.microsoft.com/office/drawing/2014/main" id="{878A7938-125C-32BF-7A89-279C5ED9B672}"/>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EBB56E34-9CEC-6D16-DC92-75B2E849B6EE}"/>
              </a:ext>
            </a:extLst>
          </p:cNvPr>
          <p:cNvSpPr>
            <a:spLocks noGrp="1"/>
          </p:cNvSpPr>
          <p:nvPr>
            <p:ph type="sldNum" sz="quarter" idx="12"/>
          </p:nvPr>
        </p:nvSpPr>
        <p:spPr/>
        <p:txBody>
          <a:bodyPr/>
          <a:lstStyle>
            <a:lvl1pPr>
              <a:defRPr/>
            </a:lvl1pPr>
          </a:lstStyle>
          <a:p>
            <a:pPr>
              <a:defRPr/>
            </a:pPr>
            <a:fld id="{E31DCB5B-110A-45D6-AE1C-0AE0D103B9DD}" type="slidenum">
              <a:rPr lang="de-AT" altLang="de-DE"/>
              <a:pPr>
                <a:defRPr/>
              </a:pPr>
              <a:t>‹Nr.›</a:t>
            </a:fld>
            <a:endParaRPr lang="de-AT" altLang="de-DE"/>
          </a:p>
        </p:txBody>
      </p:sp>
    </p:spTree>
    <p:extLst>
      <p:ext uri="{BB962C8B-B14F-4D97-AF65-F5344CB8AC3E}">
        <p14:creationId xmlns:p14="http://schemas.microsoft.com/office/powerpoint/2010/main" val="388880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9C4561E4-D9BD-83A5-E36A-07AF966820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a:extLst>
              <a:ext uri="{FF2B5EF4-FFF2-40B4-BE49-F238E27FC236}">
                <a16:creationId xmlns:a16="http://schemas.microsoft.com/office/drawing/2014/main" id="{5810E7B0-5049-6F6D-F4CC-3E47AF56C904}"/>
              </a:ext>
            </a:extLst>
          </p:cNvPr>
          <p:cNvSpPr>
            <a:spLocks noGrp="1"/>
          </p:cNvSpPr>
          <p:nvPr>
            <p:ph type="title"/>
          </p:nvPr>
        </p:nvSpPr>
        <p:spPr bwMode="auto">
          <a:xfrm>
            <a:off x="306388" y="893763"/>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028" name="Textplatzhalter 2">
            <a:extLst>
              <a:ext uri="{FF2B5EF4-FFF2-40B4-BE49-F238E27FC236}">
                <a16:creationId xmlns:a16="http://schemas.microsoft.com/office/drawing/2014/main" id="{62CFCA0A-2E06-B0D9-088D-F7E1240F43D2}"/>
              </a:ext>
            </a:extLst>
          </p:cNvPr>
          <p:cNvSpPr>
            <a:spLocks noGrp="1"/>
          </p:cNvSpPr>
          <p:nvPr>
            <p:ph type="body" idx="1"/>
          </p:nvPr>
        </p:nvSpPr>
        <p:spPr bwMode="auto">
          <a:xfrm>
            <a:off x="323850" y="2060575"/>
            <a:ext cx="8229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a:p>
        </p:txBody>
      </p:sp>
      <p:sp>
        <p:nvSpPr>
          <p:cNvPr id="4" name="Datumsplatzhalter 3">
            <a:extLst>
              <a:ext uri="{FF2B5EF4-FFF2-40B4-BE49-F238E27FC236}">
                <a16:creationId xmlns:a16="http://schemas.microsoft.com/office/drawing/2014/main" id="{4292AD8C-E282-D25A-56A0-1748295ACFA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A6C1E3-070A-4187-A798-81D492ED4ECD}" type="datetimeFigureOut">
              <a:rPr lang="de-AT"/>
              <a:pPr>
                <a:defRPr/>
              </a:pPr>
              <a:t>20.01.2023</a:t>
            </a:fld>
            <a:endParaRPr lang="de-AT"/>
          </a:p>
        </p:txBody>
      </p:sp>
      <p:sp>
        <p:nvSpPr>
          <p:cNvPr id="5" name="Fußzeilenplatzhalter 4">
            <a:extLst>
              <a:ext uri="{FF2B5EF4-FFF2-40B4-BE49-F238E27FC236}">
                <a16:creationId xmlns:a16="http://schemas.microsoft.com/office/drawing/2014/main" id="{90FFD328-2074-8D37-EED6-FDCC7765C7B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AT"/>
          </a:p>
        </p:txBody>
      </p:sp>
      <p:sp>
        <p:nvSpPr>
          <p:cNvPr id="6" name="Foliennummernplatzhalter 5">
            <a:extLst>
              <a:ext uri="{FF2B5EF4-FFF2-40B4-BE49-F238E27FC236}">
                <a16:creationId xmlns:a16="http://schemas.microsoft.com/office/drawing/2014/main" id="{27BA88CB-B2C3-D0B9-2521-FF230DECAD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6FAAE62-CDED-4922-BFD5-605715313650}" type="slidenum">
              <a:rPr lang="de-AT" altLang="de-DE"/>
              <a:pPr>
                <a:defRPr/>
              </a:pPr>
              <a:t>‹Nr.›</a:t>
            </a:fld>
            <a:endParaRPr lang="de-AT" altLang="de-DE"/>
          </a:p>
        </p:txBody>
      </p:sp>
      <p:pic>
        <p:nvPicPr>
          <p:cNvPr id="1032" name="Picture 19">
            <a:extLst>
              <a:ext uri="{FF2B5EF4-FFF2-40B4-BE49-F238E27FC236}">
                <a16:creationId xmlns:a16="http://schemas.microsoft.com/office/drawing/2014/main" id="{0E32E075-20F5-0392-A696-E6E718C6E1D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12138" y="46038"/>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AC303B8F-488F-F6F7-6C39-348805D9919B}"/>
              </a:ext>
            </a:extLst>
          </p:cNvPr>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602413"/>
            <a:ext cx="9144000"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5" name="Rechteck 21">
            <a:extLst>
              <a:ext uri="{FF2B5EF4-FFF2-40B4-BE49-F238E27FC236}">
                <a16:creationId xmlns:a16="http://schemas.microsoft.com/office/drawing/2014/main" id="{201E2364-4E7C-F7E5-6411-6EC4C74BEEB6}"/>
              </a:ext>
            </a:extLst>
          </p:cNvPr>
          <p:cNvSpPr>
            <a:spLocks noChangeArrowheads="1"/>
          </p:cNvSpPr>
          <p:nvPr/>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2023</a:t>
            </a:r>
          </a:p>
        </p:txBody>
      </p:sp>
      <p:pic>
        <p:nvPicPr>
          <p:cNvPr id="2" name="Picture 13" descr="I:\500-vs_hs\Aushilfen\___Carina\Unterwegs\uw1_schriftzug_weiss.gif">
            <a:extLst>
              <a:ext uri="{FF2B5EF4-FFF2-40B4-BE49-F238E27FC236}">
                <a16:creationId xmlns:a16="http://schemas.microsoft.com/office/drawing/2014/main" id="{0F6E7357-087B-91E6-4FB5-B615AFCF7E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825" y="77788"/>
            <a:ext cx="19446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7"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de-AT" sz="3800" b="1" kern="1200" dirty="0">
          <a:solidFill>
            <a:srgbClr val="333333"/>
          </a:solidFill>
          <a:latin typeface="Syntax LT Std" pitchFamily="34" charset="0"/>
          <a:ea typeface="+mj-ea"/>
          <a:cs typeface="+mj-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CC0AB5BC-324B-845D-739D-80E6A40DED2F}"/>
              </a:ext>
            </a:extLst>
          </p:cNvPr>
          <p:cNvSpPr txBox="1">
            <a:spLocks noChangeArrowheads="1"/>
          </p:cNvSpPr>
          <p:nvPr/>
        </p:nvSpPr>
        <p:spPr bwMode="auto">
          <a:xfrm>
            <a:off x="611188" y="1916113"/>
            <a:ext cx="7848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de-DE" altLang="de-DE" sz="6000" dirty="0"/>
              <a:t>Sahara: Oasen, Tiere und Pflanzen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A8A253D5-929B-16EF-F265-BDAAA6D2F4B8}"/>
              </a:ext>
            </a:extLst>
          </p:cNvPr>
          <p:cNvSpPr>
            <a:spLocks noChangeArrowheads="1"/>
          </p:cNvSpPr>
          <p:nvPr/>
        </p:nvSpPr>
        <p:spPr bwMode="auto">
          <a:xfrm>
            <a:off x="611188" y="5759450"/>
            <a:ext cx="79216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Gemüsemarkt</a:t>
            </a:r>
          </a:p>
          <a:p>
            <a:pPr eaLnBrk="1" hangingPunct="1">
              <a:spcBef>
                <a:spcPct val="0"/>
              </a:spcBef>
              <a:buFontTx/>
              <a:buNone/>
            </a:pPr>
            <a:r>
              <a:rPr lang="de-AT" altLang="de-DE" sz="1400" b="0">
                <a:solidFill>
                  <a:srgbClr val="000000"/>
                </a:solidFill>
                <a:latin typeface="Arial" panose="020B0604020202020204" pitchFamily="34" charset="0"/>
              </a:rPr>
              <a:t>Frisches Gemüse aus der Oase ist bei allen sehr beliebt. Um Gemüse im trockenen Wüstenklima anbauen zu können, braucht man ausreichend Wasser und Schatten.</a:t>
            </a:r>
            <a:endParaRPr lang="de-DE" altLang="de-DE" sz="1400" b="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0B04B0BB-87BF-08C8-CF60-0B5B555BEFCD}"/>
              </a:ext>
            </a:extLst>
          </p:cNvPr>
          <p:cNvPicPr>
            <a:picLocks noChangeAspect="1"/>
          </p:cNvPicPr>
          <p:nvPr/>
        </p:nvPicPr>
        <p:blipFill rotWithShape="1">
          <a:blip r:embed="rId2">
            <a:extLst>
              <a:ext uri="{28A0092B-C50C-407E-A947-70E740481C1C}">
                <a14:useLocalDpi xmlns:a14="http://schemas.microsoft.com/office/drawing/2010/main" val="0"/>
              </a:ext>
            </a:extLst>
          </a:blip>
          <a:srcRect t="7234" r="12731" b="5324"/>
          <a:stretch/>
        </p:blipFill>
        <p:spPr bwMode="auto">
          <a:xfrm>
            <a:off x="611188" y="764704"/>
            <a:ext cx="7384862" cy="49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668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EA21665A-051E-C708-59F7-8C186880F4B0}"/>
              </a:ext>
            </a:extLst>
          </p:cNvPr>
          <p:cNvSpPr>
            <a:spLocks noChangeArrowheads="1"/>
          </p:cNvSpPr>
          <p:nvPr/>
        </p:nvSpPr>
        <p:spPr bwMode="auto">
          <a:xfrm>
            <a:off x="569913" y="5765800"/>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Gewürzmarkt</a:t>
            </a:r>
          </a:p>
          <a:p>
            <a:pPr eaLnBrk="1" hangingPunct="1">
              <a:spcBef>
                <a:spcPct val="0"/>
              </a:spcBef>
              <a:buFontTx/>
              <a:buNone/>
            </a:pPr>
            <a:r>
              <a:rPr lang="de-AT" altLang="de-DE" sz="1400" b="0">
                <a:solidFill>
                  <a:srgbClr val="000000"/>
                </a:solidFill>
                <a:latin typeface="Arial" panose="020B0604020202020204" pitchFamily="34" charset="0"/>
              </a:rPr>
              <a:t>Gewürze haben in der orientalischen Küche und daher auch in Nordafrika eine große Bedeutung. Menschen, die mit Gewürzen handeln, sind daher oft auch sehr angesehen.</a:t>
            </a:r>
            <a:endParaRPr lang="de-DE" altLang="de-DE" sz="1400" b="0">
              <a:solidFill>
                <a:srgbClr val="000000"/>
              </a:solidFill>
              <a:latin typeface="Arial" panose="020B0604020202020204" pitchFamily="34" charset="0"/>
            </a:endParaRPr>
          </a:p>
        </p:txBody>
      </p:sp>
      <p:pic>
        <p:nvPicPr>
          <p:cNvPr id="5" name="Grafik 4">
            <a:extLst>
              <a:ext uri="{FF2B5EF4-FFF2-40B4-BE49-F238E27FC236}">
                <a16:creationId xmlns:a16="http://schemas.microsoft.com/office/drawing/2014/main" id="{247FED55-33EA-8A03-6052-99F9626F7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152" y="764704"/>
            <a:ext cx="7344816" cy="4896544"/>
          </a:xfrm>
          <a:prstGeom prst="rect">
            <a:avLst/>
          </a:prstGeom>
        </p:spPr>
      </p:pic>
    </p:spTree>
    <p:extLst>
      <p:ext uri="{BB962C8B-B14F-4D97-AF65-F5344CB8AC3E}">
        <p14:creationId xmlns:p14="http://schemas.microsoft.com/office/powerpoint/2010/main" val="1278596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8E30C56B-E701-F772-59A0-74C1C6037E5C}"/>
              </a:ext>
            </a:extLst>
          </p:cNvPr>
          <p:cNvSpPr>
            <a:spLocks noChangeArrowheads="1"/>
          </p:cNvSpPr>
          <p:nvPr/>
        </p:nvSpPr>
        <p:spPr bwMode="auto">
          <a:xfrm>
            <a:off x="611188" y="570547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Tiermarkt</a:t>
            </a:r>
          </a:p>
          <a:p>
            <a:pPr eaLnBrk="1" hangingPunct="1">
              <a:spcBef>
                <a:spcPct val="0"/>
              </a:spcBef>
              <a:buFontTx/>
              <a:buNone/>
            </a:pPr>
            <a:r>
              <a:rPr lang="de-AT" altLang="de-DE" sz="1400" b="0">
                <a:solidFill>
                  <a:srgbClr val="000000"/>
                </a:solidFill>
                <a:latin typeface="Arial" panose="020B0604020202020204" pitchFamily="34" charset="0"/>
              </a:rPr>
              <a:t>Wegen des Gestanks und des Lärms findet der Tiermarkt immer etwas außerhalb des Stadtzentrums statt. Gehandelt werden hier vor allem Ziegen, Schafe und hin und wieder auch Kamele.</a:t>
            </a:r>
            <a:endParaRPr lang="de-DE" altLang="de-DE" sz="1400" b="0">
              <a:solidFill>
                <a:srgbClr val="000000"/>
              </a:solidFill>
              <a:latin typeface="Arial" panose="020B0604020202020204" pitchFamily="34" charset="0"/>
            </a:endParaRPr>
          </a:p>
        </p:txBody>
      </p:sp>
      <p:pic>
        <p:nvPicPr>
          <p:cNvPr id="5" name="Grafik 4">
            <a:extLst>
              <a:ext uri="{FF2B5EF4-FFF2-40B4-BE49-F238E27FC236}">
                <a16:creationId xmlns:a16="http://schemas.microsoft.com/office/drawing/2014/main" id="{16E8AC04-0A47-7487-334B-26FE39A49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188" y="761880"/>
            <a:ext cx="7201172" cy="4899368"/>
          </a:xfrm>
          <a:prstGeom prst="rect">
            <a:avLst/>
          </a:prstGeom>
        </p:spPr>
      </p:pic>
    </p:spTree>
    <p:extLst>
      <p:ext uri="{BB962C8B-B14F-4D97-AF65-F5344CB8AC3E}">
        <p14:creationId xmlns:p14="http://schemas.microsoft.com/office/powerpoint/2010/main" val="904906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8A332A84-CDFA-2946-927F-73D41483B81C}"/>
              </a:ext>
            </a:extLst>
          </p:cNvPr>
          <p:cNvSpPr>
            <a:spLocks noChangeArrowheads="1"/>
          </p:cNvSpPr>
          <p:nvPr/>
        </p:nvSpPr>
        <p:spPr bwMode="auto">
          <a:xfrm>
            <a:off x="620713" y="5661025"/>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Super angepasst an die Wüste!</a:t>
            </a:r>
          </a:p>
          <a:p>
            <a:pPr eaLnBrk="1" hangingPunct="1">
              <a:spcBef>
                <a:spcPct val="0"/>
              </a:spcBef>
              <a:buFontTx/>
              <a:buNone/>
            </a:pPr>
            <a:r>
              <a:rPr lang="de-AT" altLang="de-DE" sz="1400" b="0">
                <a:solidFill>
                  <a:srgbClr val="000000"/>
                </a:solidFill>
                <a:latin typeface="Arial" panose="020B0604020202020204" pitchFamily="34" charset="0"/>
              </a:rPr>
              <a:t>Kamele vertragen auch extrem trockenes Futter. Sie können ihre Nasenlöcher bei einem Sandsturm verschließen. Außerdem verhindert die dichte Behaarung der Ohren, dass Sand hineingelangen kann.</a:t>
            </a:r>
            <a:endParaRPr lang="de-DE" altLang="de-DE" sz="1400" b="0">
              <a:solidFill>
                <a:srgbClr val="000000"/>
              </a:solidFill>
              <a:latin typeface="Arial" panose="020B0604020202020204" pitchFamily="34" charset="0"/>
            </a:endParaRPr>
          </a:p>
        </p:txBody>
      </p:sp>
      <p:pic>
        <p:nvPicPr>
          <p:cNvPr id="3" name="Grafik 4">
            <a:extLst>
              <a:ext uri="{FF2B5EF4-FFF2-40B4-BE49-F238E27FC236}">
                <a16:creationId xmlns:a16="http://schemas.microsoft.com/office/drawing/2014/main" id="{C6BB036D-3506-9E6F-1FFB-6C0DD9A2AC21}"/>
              </a:ext>
            </a:extLst>
          </p:cNvPr>
          <p:cNvPicPr>
            <a:picLocks noChangeAspect="1"/>
          </p:cNvPicPr>
          <p:nvPr/>
        </p:nvPicPr>
        <p:blipFill>
          <a:blip r:embed="rId2">
            <a:extLst>
              <a:ext uri="{28A0092B-C50C-407E-A947-70E740481C1C}">
                <a14:useLocalDpi xmlns:a14="http://schemas.microsoft.com/office/drawing/2010/main" val="0"/>
              </a:ext>
            </a:extLst>
          </a:blip>
          <a:srcRect t="4900"/>
          <a:stretch>
            <a:fillRect/>
          </a:stretch>
        </p:blipFill>
        <p:spPr bwMode="auto">
          <a:xfrm>
            <a:off x="627063" y="750171"/>
            <a:ext cx="7761361" cy="491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19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DFB30C82-CE70-D709-5BDC-BCE89D859B83}"/>
              </a:ext>
            </a:extLst>
          </p:cNvPr>
          <p:cNvSpPr>
            <a:spLocks noChangeArrowheads="1"/>
          </p:cNvSpPr>
          <p:nvPr/>
        </p:nvSpPr>
        <p:spPr bwMode="auto">
          <a:xfrm>
            <a:off x="630238" y="5618163"/>
            <a:ext cx="74898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Noch einmal: Super angepasst an die Wüste!</a:t>
            </a:r>
          </a:p>
          <a:p>
            <a:pPr eaLnBrk="1" hangingPunct="1">
              <a:spcBef>
                <a:spcPct val="0"/>
              </a:spcBef>
              <a:buFontTx/>
              <a:buNone/>
            </a:pPr>
            <a:r>
              <a:rPr lang="de-AT" altLang="de-DE" sz="1400" b="0" dirty="0">
                <a:solidFill>
                  <a:srgbClr val="000000"/>
                </a:solidFill>
                <a:latin typeface="Arial" panose="020B0604020202020204" pitchFamily="34" charset="0"/>
              </a:rPr>
              <a:t>Wer einmal durch eine Sandwüste gewandert ist, weiß, wie leicht man im Sand einsinken kann. Das Kamel sinkt aber nicht ein: Sein Fuß hat zwei Zehen, die es spreizen kann. Das ist wichtig, denn ein ausgewachsenes Kamel wiegt 300 bis 800 kg. </a:t>
            </a: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FC8FF3F8-BBA6-1F68-013A-0FABAA2194CA}"/>
              </a:ext>
            </a:extLst>
          </p:cNvPr>
          <p:cNvPicPr>
            <a:picLocks noChangeAspect="1"/>
          </p:cNvPicPr>
          <p:nvPr/>
        </p:nvPicPr>
        <p:blipFill>
          <a:blip r:embed="rId2">
            <a:extLst>
              <a:ext uri="{28A0092B-C50C-407E-A947-70E740481C1C}">
                <a14:useLocalDpi xmlns:a14="http://schemas.microsoft.com/office/drawing/2010/main" val="0"/>
              </a:ext>
            </a:extLst>
          </a:blip>
          <a:srcRect b="6876"/>
          <a:stretch>
            <a:fillRect/>
          </a:stretch>
        </p:blipFill>
        <p:spPr bwMode="auto">
          <a:xfrm>
            <a:off x="611189" y="768948"/>
            <a:ext cx="7777236" cy="48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956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B32175DE-BB87-B01C-592A-E2E2195BDD11}"/>
              </a:ext>
            </a:extLst>
          </p:cNvPr>
          <p:cNvSpPr>
            <a:spLocks noChangeArrowheads="1"/>
          </p:cNvSpPr>
          <p:nvPr/>
        </p:nvSpPr>
        <p:spPr bwMode="auto">
          <a:xfrm>
            <a:off x="606425" y="5734050"/>
            <a:ext cx="78533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Alle Kamele sind markiert</a:t>
            </a:r>
          </a:p>
          <a:p>
            <a:pPr eaLnBrk="1" hangingPunct="1">
              <a:spcBef>
                <a:spcPct val="0"/>
              </a:spcBef>
              <a:buFontTx/>
              <a:buNone/>
            </a:pPr>
            <a:r>
              <a:rPr lang="de-AT" altLang="de-DE" sz="1400" b="0" dirty="0">
                <a:solidFill>
                  <a:srgbClr val="000000"/>
                </a:solidFill>
                <a:latin typeface="Arial" panose="020B0604020202020204" pitchFamily="34" charset="0"/>
              </a:rPr>
              <a:t>Alle Kamele haben eine Besitzerin oder einen Besitzer. Damit man sein Kamel von anderen unterscheiden kann, wird jedem Kamel eine eigene Markierung in das Hinterbein gemacht. Jede Markierung ist anders.</a:t>
            </a: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B0CC71DC-648E-542D-81CB-71E3993BC1C8}"/>
              </a:ext>
            </a:extLst>
          </p:cNvPr>
          <p:cNvPicPr>
            <a:picLocks noChangeAspect="1"/>
          </p:cNvPicPr>
          <p:nvPr/>
        </p:nvPicPr>
        <p:blipFill>
          <a:blip r:embed="rId2">
            <a:extLst>
              <a:ext uri="{28A0092B-C50C-407E-A947-70E740481C1C}">
                <a14:useLocalDpi xmlns:a14="http://schemas.microsoft.com/office/drawing/2010/main" val="0"/>
              </a:ext>
            </a:extLst>
          </a:blip>
          <a:srcRect t="3200" b="1569"/>
          <a:stretch>
            <a:fillRect/>
          </a:stretch>
        </p:blipFill>
        <p:spPr bwMode="auto">
          <a:xfrm>
            <a:off x="595313" y="764704"/>
            <a:ext cx="7725692"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24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B665EAC9-0653-0AE6-0D8E-59745B73AB06}"/>
              </a:ext>
            </a:extLst>
          </p:cNvPr>
          <p:cNvSpPr>
            <a:spLocks noChangeArrowheads="1"/>
          </p:cNvSpPr>
          <p:nvPr/>
        </p:nvSpPr>
        <p:spPr bwMode="auto">
          <a:xfrm>
            <a:off x="611188" y="5734050"/>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Ein Käfer der Wüste</a:t>
            </a:r>
          </a:p>
          <a:p>
            <a:pPr eaLnBrk="1" hangingPunct="1">
              <a:spcBef>
                <a:spcPct val="0"/>
              </a:spcBef>
              <a:buFontTx/>
              <a:buNone/>
            </a:pPr>
            <a:r>
              <a:rPr lang="de-AT" altLang="de-DE" sz="1400" b="0">
                <a:solidFill>
                  <a:srgbClr val="000000"/>
                </a:solidFill>
                <a:latin typeface="Arial" panose="020B0604020202020204" pitchFamily="34" charset="0"/>
              </a:rPr>
              <a:t>Dieser Käfer hat einen seltsamen Namen: Heiliger Pillendreher. Er ernährt sich vom Kot pflanzenfressender Säugetiere. Aus dem Kot formt das Weibchen eine Kugel, in die sie ihre Eier ablegt.</a:t>
            </a:r>
            <a:endParaRPr lang="de-DE" altLang="de-DE" sz="1400" b="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D04B0E49-03A9-4494-3F45-98B2EADA6694}"/>
              </a:ext>
            </a:extLst>
          </p:cNvPr>
          <p:cNvPicPr>
            <a:picLocks noChangeAspect="1"/>
          </p:cNvPicPr>
          <p:nvPr/>
        </p:nvPicPr>
        <p:blipFill>
          <a:blip r:embed="rId2">
            <a:extLst>
              <a:ext uri="{28A0092B-C50C-407E-A947-70E740481C1C}">
                <a14:useLocalDpi xmlns:a14="http://schemas.microsoft.com/office/drawing/2010/main" val="0"/>
              </a:ext>
            </a:extLst>
          </a:blip>
          <a:srcRect t="3957"/>
          <a:stretch>
            <a:fillRect/>
          </a:stretch>
        </p:blipFill>
        <p:spPr bwMode="auto">
          <a:xfrm>
            <a:off x="611188" y="764704"/>
            <a:ext cx="7735085" cy="494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819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F1C04EBE-C5CF-8F7D-6CBA-E142BF10F579}"/>
              </a:ext>
            </a:extLst>
          </p:cNvPr>
          <p:cNvSpPr>
            <a:spLocks noChangeArrowheads="1"/>
          </p:cNvSpPr>
          <p:nvPr/>
        </p:nvSpPr>
        <p:spPr bwMode="auto">
          <a:xfrm>
            <a:off x="638175" y="5734050"/>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Ein Skink</a:t>
            </a:r>
          </a:p>
          <a:p>
            <a:pPr eaLnBrk="1" hangingPunct="1">
              <a:spcBef>
                <a:spcPct val="0"/>
              </a:spcBef>
              <a:buFontTx/>
              <a:buNone/>
            </a:pPr>
            <a:r>
              <a:rPr lang="de-AT" altLang="de-DE" sz="1400" b="0">
                <a:solidFill>
                  <a:srgbClr val="000000"/>
                </a:solidFill>
                <a:latin typeface="Arial" panose="020B0604020202020204" pitchFamily="34" charset="0"/>
              </a:rPr>
              <a:t>Der Apothekerskink lebt in der Wüste. Er ist ein Reptil wie zum Beispiel in Österreich die Eidechse. Skinke graben sich untertags oft in tiefere und kühlere Schichten des Sandes ein. Außerdem vergraben sie sich rasch, um Feinden zu entkommen.</a:t>
            </a:r>
            <a:endParaRPr lang="de-DE" altLang="de-DE" sz="1400" b="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E9C7DBF3-9175-EA64-C9DC-2B8F2941B1FC}"/>
              </a:ext>
            </a:extLst>
          </p:cNvPr>
          <p:cNvPicPr>
            <a:picLocks noChangeAspect="1"/>
          </p:cNvPicPr>
          <p:nvPr/>
        </p:nvPicPr>
        <p:blipFill>
          <a:blip r:embed="rId2">
            <a:extLst>
              <a:ext uri="{28A0092B-C50C-407E-A947-70E740481C1C}">
                <a14:useLocalDpi xmlns:a14="http://schemas.microsoft.com/office/drawing/2010/main" val="0"/>
              </a:ext>
            </a:extLst>
          </a:blip>
          <a:srcRect t="4626"/>
          <a:stretch>
            <a:fillRect/>
          </a:stretch>
        </p:blipFill>
        <p:spPr bwMode="auto">
          <a:xfrm>
            <a:off x="638175" y="751399"/>
            <a:ext cx="7750249" cy="491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85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E02D0666-5488-DD4A-4B40-6F145DB43DAC}"/>
              </a:ext>
            </a:extLst>
          </p:cNvPr>
          <p:cNvSpPr>
            <a:spLocks noChangeArrowheads="1"/>
          </p:cNvSpPr>
          <p:nvPr/>
        </p:nvSpPr>
        <p:spPr bwMode="auto">
          <a:xfrm>
            <a:off x="642938" y="5748338"/>
            <a:ext cx="79613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Auch Pflanzen passen sich an die Wüste an</a:t>
            </a:r>
          </a:p>
          <a:p>
            <a:pPr eaLnBrk="1" hangingPunct="1">
              <a:spcBef>
                <a:spcPct val="0"/>
              </a:spcBef>
              <a:buFontTx/>
              <a:buNone/>
            </a:pPr>
            <a:r>
              <a:rPr lang="de-AT" altLang="de-DE" sz="1400" b="0" dirty="0">
                <a:solidFill>
                  <a:srgbClr val="000000"/>
                </a:solidFill>
                <a:latin typeface="Arial" panose="020B0604020202020204" pitchFamily="34" charset="0"/>
              </a:rPr>
              <a:t>Diese Pflanze hat zum Beispiel dickere Blätter, die eine Austrocknung verhindern. Außerdem sind die Blätter länglich und klein. Von ihnen kann nur relativ wenig Wasser verdunsten.</a:t>
            </a: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7178F1FB-C530-4920-4375-75FC076A60B6}"/>
              </a:ext>
            </a:extLst>
          </p:cNvPr>
          <p:cNvPicPr>
            <a:picLocks noChangeAspect="1"/>
          </p:cNvPicPr>
          <p:nvPr/>
        </p:nvPicPr>
        <p:blipFill>
          <a:blip r:embed="rId2">
            <a:extLst>
              <a:ext uri="{28A0092B-C50C-407E-A947-70E740481C1C}">
                <a14:useLocalDpi xmlns:a14="http://schemas.microsoft.com/office/drawing/2010/main" val="0"/>
              </a:ext>
            </a:extLst>
          </a:blip>
          <a:srcRect t="5322"/>
          <a:stretch>
            <a:fillRect/>
          </a:stretch>
        </p:blipFill>
        <p:spPr bwMode="auto">
          <a:xfrm>
            <a:off x="611188" y="764704"/>
            <a:ext cx="7840146" cy="494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742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C4EF2F89-96FB-96C7-07C3-F7C9A446DB7A}"/>
              </a:ext>
            </a:extLst>
          </p:cNvPr>
          <p:cNvSpPr>
            <a:spLocks noChangeArrowheads="1"/>
          </p:cNvSpPr>
          <p:nvPr/>
        </p:nvSpPr>
        <p:spPr bwMode="auto">
          <a:xfrm>
            <a:off x="611188" y="5718175"/>
            <a:ext cx="787558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Überlebenskünstler</a:t>
            </a:r>
          </a:p>
          <a:p>
            <a:pPr eaLnBrk="1" hangingPunct="1">
              <a:spcBef>
                <a:spcPct val="0"/>
              </a:spcBef>
              <a:buFontTx/>
              <a:buNone/>
            </a:pPr>
            <a:r>
              <a:rPr lang="de-AT" altLang="de-DE" sz="1400" b="0">
                <a:solidFill>
                  <a:srgbClr val="000000"/>
                </a:solidFill>
                <a:latin typeface="Arial" panose="020B0604020202020204" pitchFamily="34" charset="0"/>
              </a:rPr>
              <a:t>Auch diese Pflanze hat sich dem trockenen Klima der Wüste gut angepasst. Sie wächst nur niedrig, damit die trockenen und warmen Winde über sie hinwegwehen. So ist sie auch besser vor Sandstürmen geschützt.</a:t>
            </a:r>
            <a:endParaRPr lang="de-DE" altLang="de-DE" sz="1400" b="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C2043FA0-396F-FB5E-34CF-1ABFB74BBAE1}"/>
              </a:ext>
            </a:extLst>
          </p:cNvPr>
          <p:cNvPicPr>
            <a:picLocks noChangeAspect="1"/>
          </p:cNvPicPr>
          <p:nvPr/>
        </p:nvPicPr>
        <p:blipFill>
          <a:blip r:embed="rId2">
            <a:extLst>
              <a:ext uri="{28A0092B-C50C-407E-A947-70E740481C1C}">
                <a14:useLocalDpi xmlns:a14="http://schemas.microsoft.com/office/drawing/2010/main" val="0"/>
              </a:ext>
            </a:extLst>
          </a:blip>
          <a:srcRect l="1637" b="5405"/>
          <a:stretch>
            <a:fillRect/>
          </a:stretch>
        </p:blipFill>
        <p:spPr bwMode="auto">
          <a:xfrm>
            <a:off x="611189" y="758316"/>
            <a:ext cx="7705228" cy="493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955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6135B694-3F28-1671-BF70-A7BD6A35A820}"/>
              </a:ext>
            </a:extLst>
          </p:cNvPr>
          <p:cNvSpPr>
            <a:spLocks noChangeArrowheads="1"/>
          </p:cNvSpPr>
          <p:nvPr/>
        </p:nvSpPr>
        <p:spPr bwMode="auto">
          <a:xfrm>
            <a:off x="593725" y="5786438"/>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Trockenheit in der Sandwüste</a:t>
            </a:r>
          </a:p>
          <a:p>
            <a:pPr eaLnBrk="1" hangingPunct="1">
              <a:spcBef>
                <a:spcPct val="0"/>
              </a:spcBef>
              <a:buFontTx/>
              <a:buNone/>
            </a:pPr>
            <a:r>
              <a:rPr lang="de-AT" altLang="de-DE" sz="1400" b="0">
                <a:solidFill>
                  <a:srgbClr val="000000"/>
                </a:solidFill>
                <a:latin typeface="Arial" panose="020B0604020202020204" pitchFamily="34" charset="0"/>
              </a:rPr>
              <a:t>In der Sahara herrscht Wassermangel. Die Felswüste und die Kieswüste bedecken zusammen vier Fünftel der Fläche der Sahara. Die Sandwüste macht nur ein Fünftel der Sahara aus. </a:t>
            </a:r>
          </a:p>
        </p:txBody>
      </p:sp>
      <p:pic>
        <p:nvPicPr>
          <p:cNvPr id="3" name="Grafik 2">
            <a:extLst>
              <a:ext uri="{FF2B5EF4-FFF2-40B4-BE49-F238E27FC236}">
                <a16:creationId xmlns:a16="http://schemas.microsoft.com/office/drawing/2014/main" id="{AB51D5F1-1FB5-62D1-C89F-166E51332954}"/>
              </a:ext>
            </a:extLst>
          </p:cNvPr>
          <p:cNvPicPr>
            <a:picLocks noChangeAspect="1"/>
          </p:cNvPicPr>
          <p:nvPr/>
        </p:nvPicPr>
        <p:blipFill>
          <a:blip r:embed="rId2">
            <a:extLst>
              <a:ext uri="{28A0092B-C50C-407E-A947-70E740481C1C}">
                <a14:useLocalDpi xmlns:a14="http://schemas.microsoft.com/office/drawing/2010/main" val="0"/>
              </a:ext>
            </a:extLst>
          </a:blip>
          <a:srcRect r="2238" b="7994"/>
          <a:stretch>
            <a:fillRect/>
          </a:stretch>
        </p:blipFill>
        <p:spPr bwMode="auto">
          <a:xfrm>
            <a:off x="593725" y="741363"/>
            <a:ext cx="79359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561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D3E783E2-C962-920F-8520-7AAF9B7A1B07}"/>
              </a:ext>
            </a:extLst>
          </p:cNvPr>
          <p:cNvSpPr>
            <a:spLocks noChangeArrowheads="1"/>
          </p:cNvSpPr>
          <p:nvPr/>
        </p:nvSpPr>
        <p:spPr bwMode="auto">
          <a:xfrm>
            <a:off x="615341" y="5877272"/>
            <a:ext cx="798532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Pfefferbaum</a:t>
            </a:r>
          </a:p>
          <a:p>
            <a:pPr eaLnBrk="1" hangingPunct="1">
              <a:spcBef>
                <a:spcPct val="0"/>
              </a:spcBef>
              <a:buFontTx/>
              <a:buNone/>
            </a:pPr>
            <a:r>
              <a:rPr lang="de-AT" altLang="de-DE" sz="1400" b="0" dirty="0">
                <a:solidFill>
                  <a:srgbClr val="000000"/>
                </a:solidFill>
                <a:latin typeface="Arial" panose="020B0604020202020204" pitchFamily="34" charset="0"/>
              </a:rPr>
              <a:t>Pfefferbäume vertragen die Trockenheit gut. Sie haben ledrige Blätter, die sie vor zu viel Verdunstung schützen. Außerdem kann von einigen Pfefferbaumarten unser wichtiges Gewürz geerntet werden.</a:t>
            </a:r>
            <a:endParaRPr lang="de-DE" altLang="de-DE" sz="1400" b="0" dirty="0">
              <a:solidFill>
                <a:srgbClr val="000000"/>
              </a:solidFill>
              <a:latin typeface="Arial" panose="020B0604020202020204" pitchFamily="34" charset="0"/>
            </a:endParaRPr>
          </a:p>
        </p:txBody>
      </p:sp>
      <p:pic>
        <p:nvPicPr>
          <p:cNvPr id="5" name="Grafik 2">
            <a:extLst>
              <a:ext uri="{FF2B5EF4-FFF2-40B4-BE49-F238E27FC236}">
                <a16:creationId xmlns:a16="http://schemas.microsoft.com/office/drawing/2014/main" id="{11D57A3F-E7F3-71A2-5B16-C8F73F4ABD82}"/>
              </a:ext>
            </a:extLst>
          </p:cNvPr>
          <p:cNvPicPr>
            <a:picLocks noChangeAspect="1"/>
          </p:cNvPicPr>
          <p:nvPr/>
        </p:nvPicPr>
        <p:blipFill>
          <a:blip r:embed="rId2">
            <a:extLst>
              <a:ext uri="{28A0092B-C50C-407E-A947-70E740481C1C}">
                <a14:useLocalDpi xmlns:a14="http://schemas.microsoft.com/office/drawing/2010/main" val="0"/>
              </a:ext>
            </a:extLst>
          </a:blip>
          <a:srcRect l="25407" t="20125" r="37" b="8334"/>
          <a:stretch>
            <a:fillRect/>
          </a:stretch>
        </p:blipFill>
        <p:spPr bwMode="auto">
          <a:xfrm>
            <a:off x="619125" y="749065"/>
            <a:ext cx="7841307" cy="500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337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5AF35E4-2DCD-8DB8-C81D-25728EE1B9B4}"/>
              </a:ext>
            </a:extLst>
          </p:cNvPr>
          <p:cNvSpPr>
            <a:spLocks noChangeArrowheads="1"/>
          </p:cNvSpPr>
          <p:nvPr/>
        </p:nvSpPr>
        <p:spPr bwMode="auto">
          <a:xfrm>
            <a:off x="4427538" y="692150"/>
            <a:ext cx="4465637" cy="5761186"/>
          </a:xfrm>
          <a:prstGeom prst="rect">
            <a:avLst/>
          </a:prstGeom>
          <a:noFill/>
          <a:ln>
            <a:noFill/>
          </a:ln>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2023</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Autorinnen und Autoren: Christian Fridrich, Gabriele Kulhanek-Wehlend, Carina Chreiska-Höbinger, Jasmin Sonnleitner, Christoph Steinhart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Text und Fotos: Christian Fridrich, </a:t>
            </a:r>
            <a:r>
              <a:rPr lang="de-DE" altLang="de-DE" sz="1200" kern="0" dirty="0" err="1"/>
              <a:t>Großweikersdorf</a:t>
            </a:r>
            <a:r>
              <a:rPr lang="de-DE" altLang="de-DE" sz="1200" kern="0" dirty="0"/>
              <a:t>; </a:t>
            </a:r>
            <a:br>
              <a:rPr lang="de-DE" altLang="de-DE" sz="1200" kern="0" dirty="0"/>
            </a:br>
            <a:r>
              <a:rPr lang="de-DE" altLang="de-DE" sz="1200" kern="0" dirty="0"/>
              <a:t>F11: </a:t>
            </a:r>
            <a:r>
              <a:rPr lang="de-AT" sz="1200" kern="0" dirty="0" err="1"/>
              <a:t>fbxx</a:t>
            </a:r>
            <a:r>
              <a:rPr lang="de-AT" sz="1200" kern="0" dirty="0"/>
              <a:t> / Getty Images - </a:t>
            </a:r>
            <a:r>
              <a:rPr lang="de-AT" sz="1200" kern="0" dirty="0" err="1"/>
              <a:t>iStockphoto</a:t>
            </a:r>
            <a:r>
              <a:rPr lang="de-DE" altLang="de-DE" sz="1200" kern="0" dirty="0"/>
              <a:t>; F12: </a:t>
            </a:r>
            <a:r>
              <a:rPr lang="de-AT" sz="1200" kern="0" dirty="0"/>
              <a:t>Homo </a:t>
            </a:r>
            <a:r>
              <a:rPr lang="de-AT" sz="1200" kern="0" dirty="0" err="1"/>
              <a:t>Cosmicos</a:t>
            </a:r>
            <a:r>
              <a:rPr lang="de-AT" sz="1200" kern="0" dirty="0"/>
              <a:t> / Shutterstock</a:t>
            </a:r>
            <a:endParaRPr lang="de-DE" altLang="de-DE" sz="1200" kern="0" dirty="0"/>
          </a:p>
          <a:p>
            <a:pPr eaLnBrk="1" fontAlgn="auto" hangingPunct="1">
              <a:spcBef>
                <a:spcPts val="0"/>
              </a:spcBef>
              <a:spcAft>
                <a:spcPts val="0"/>
              </a:spcAft>
              <a:defRPr/>
            </a:pPr>
            <a:br>
              <a:rPr lang="de-DE" altLang="de-DE" sz="1200" kern="0" dirty="0"/>
            </a:br>
            <a:br>
              <a:rPr lang="de-DE" altLang="de-DE" sz="1200" kern="0" dirty="0"/>
            </a:br>
            <a:r>
              <a:rPr lang="de-DE" altLang="de-DE" sz="1200" kern="0" dirty="0"/>
              <a:t>Alle Rechte vorbehalten.</a:t>
            </a:r>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
        <p:nvSpPr>
          <p:cNvPr id="6" name="Rectangle 6">
            <a:extLst>
              <a:ext uri="{FF2B5EF4-FFF2-40B4-BE49-F238E27FC236}">
                <a16:creationId xmlns:a16="http://schemas.microsoft.com/office/drawing/2014/main" id="{3B0776B1-6546-65A2-49CB-EE4A2D4861C7}"/>
              </a:ext>
            </a:extLst>
          </p:cNvPr>
          <p:cNvSpPr>
            <a:spLocks noChangeArrowheads="1"/>
          </p:cNvSpPr>
          <p:nvPr/>
        </p:nvSpPr>
        <p:spPr bwMode="auto">
          <a:xfrm>
            <a:off x="468313" y="836613"/>
            <a:ext cx="3744912" cy="4826000"/>
          </a:xfrm>
          <a:prstGeom prst="rect">
            <a:avLst/>
          </a:prstGeom>
          <a:noFill/>
          <a:ln w="9525">
            <a:solidFill>
              <a:srgbClr val="FFFFFF"/>
            </a:solidFill>
            <a:miter lim="800000"/>
            <a:headEnd/>
            <a:tailEnd/>
          </a:ln>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Die Bildergalerie bezieht sich auf das Thema „Menschen in </a:t>
            </a:r>
            <a:r>
              <a:rPr lang="de-DE" altLang="de-DE" sz="1200" kern="0">
                <a:solidFill>
                  <a:srgbClr val="000000"/>
                </a:solidFill>
                <a:latin typeface="Arial" pitchFamily="34" charset="0"/>
              </a:rPr>
              <a:t>der Wüste“ </a:t>
            </a:r>
            <a:r>
              <a:rPr lang="de-DE" altLang="de-DE" sz="1200" kern="0" dirty="0">
                <a:solidFill>
                  <a:srgbClr val="000000"/>
                </a:solidFill>
                <a:latin typeface="Arial" pitchFamily="34" charset="0"/>
              </a:rPr>
              <a:t>auf den Seiten 32 und 33 im Schulbuch </a:t>
            </a:r>
            <a:r>
              <a:rPr lang="de-DE" altLang="de-DE" sz="1200" i="1" kern="0" dirty="0">
                <a:solidFill>
                  <a:srgbClr val="000000"/>
                </a:solidFill>
                <a:latin typeface="Arial" pitchFamily="34" charset="0"/>
              </a:rPr>
              <a:t>unterwegs 1</a:t>
            </a:r>
            <a:r>
              <a:rPr lang="de-DE" altLang="de-DE" sz="1200" kern="0" dirty="0">
                <a:solidFill>
                  <a:srgbClr val="000000"/>
                </a:solidFill>
                <a:latin typeface="Arial" pitchFamily="34" charset="0"/>
              </a:rPr>
              <a:t>.</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Sie kann als Einstieg dienen. </a:t>
            </a:r>
            <a:br>
              <a:rPr lang="de-DE" altLang="de-DE" sz="1100" kern="0" dirty="0">
                <a:solidFill>
                  <a:srgbClr val="000000"/>
                </a:solidFill>
                <a:latin typeface="Arial" pitchFamily="34" charset="0"/>
              </a:rPr>
            </a:b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wünschen einen erfolgreichen Unterricht!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B7E6EB33-ED8E-BDAA-5B6B-56B7627EA141}"/>
              </a:ext>
            </a:extLst>
          </p:cNvPr>
          <p:cNvSpPr>
            <a:spLocks noChangeArrowheads="1"/>
          </p:cNvSpPr>
          <p:nvPr/>
        </p:nvSpPr>
        <p:spPr bwMode="auto">
          <a:xfrm>
            <a:off x="630238" y="5691188"/>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Oasen</a:t>
            </a:r>
          </a:p>
          <a:p>
            <a:pPr eaLnBrk="1" hangingPunct="1">
              <a:spcBef>
                <a:spcPct val="0"/>
              </a:spcBef>
              <a:buFontTx/>
              <a:buNone/>
            </a:pPr>
            <a:r>
              <a:rPr lang="de-AT" altLang="de-DE" sz="1400" b="0" dirty="0">
                <a:solidFill>
                  <a:srgbClr val="000000"/>
                </a:solidFill>
                <a:latin typeface="Arial" panose="020B0604020202020204" pitchFamily="34" charset="0"/>
              </a:rPr>
              <a:t>Wenn Wasser nahe der Erdoberfläche vorkommt, können Brunnen oder Wasserbecken gegraben werden. Dann werden Pflanzen bewässert. Menschen können das Wasser vielfältig verwenden: zum Trinken, Kochen, Tiere tränken, Reinigen …</a:t>
            </a: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7EABE12E-A1E3-2FB9-B4B6-ACC4EDC1F138}"/>
              </a:ext>
            </a:extLst>
          </p:cNvPr>
          <p:cNvPicPr>
            <a:picLocks noChangeAspect="1"/>
          </p:cNvPicPr>
          <p:nvPr/>
        </p:nvPicPr>
        <p:blipFill>
          <a:blip r:embed="rId2">
            <a:extLst>
              <a:ext uri="{28A0092B-C50C-407E-A947-70E740481C1C}">
                <a14:useLocalDpi xmlns:a14="http://schemas.microsoft.com/office/drawing/2010/main" val="0"/>
              </a:ext>
            </a:extLst>
          </a:blip>
          <a:srcRect b="5627"/>
          <a:stretch>
            <a:fillRect/>
          </a:stretch>
        </p:blipFill>
        <p:spPr bwMode="auto">
          <a:xfrm>
            <a:off x="611189" y="737609"/>
            <a:ext cx="7849244" cy="492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4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E504C111-0948-A5B8-5982-1E921541E583}"/>
              </a:ext>
            </a:extLst>
          </p:cNvPr>
          <p:cNvSpPr>
            <a:spLocks noChangeArrowheads="1"/>
          </p:cNvSpPr>
          <p:nvPr/>
        </p:nvSpPr>
        <p:spPr bwMode="auto">
          <a:xfrm>
            <a:off x="606425" y="5684838"/>
            <a:ext cx="79263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Oasen entlang von Flüssen</a:t>
            </a:r>
          </a:p>
          <a:p>
            <a:pPr eaLnBrk="1" hangingPunct="1">
              <a:spcBef>
                <a:spcPct val="0"/>
              </a:spcBef>
              <a:buFontTx/>
              <a:buNone/>
            </a:pPr>
            <a:r>
              <a:rPr lang="de-AT" altLang="de-DE" sz="1400" b="0" dirty="0">
                <a:solidFill>
                  <a:srgbClr val="000000"/>
                </a:solidFill>
                <a:latin typeface="Arial" panose="020B0604020202020204" pitchFamily="34" charset="0"/>
              </a:rPr>
              <a:t>Selten aber doch fließt ein Fluss durch die Wüste. Auch hier werden Pflanzen bewässert und Menschen können mit den Wasservorkommen leben. Die abgebildete Oase ist nur klein. Die größte Oase der Erde an einem Fluss wird vom Nil gebildet.</a:t>
            </a:r>
            <a:endParaRPr lang="de-DE" altLang="de-DE" sz="1400" b="0" dirty="0">
              <a:solidFill>
                <a:srgbClr val="000000"/>
              </a:solidFill>
              <a:latin typeface="Arial" panose="020B0604020202020204" pitchFamily="34" charset="0"/>
            </a:endParaRPr>
          </a:p>
        </p:txBody>
      </p:sp>
      <p:pic>
        <p:nvPicPr>
          <p:cNvPr id="3" name="Grafik 4">
            <a:extLst>
              <a:ext uri="{FF2B5EF4-FFF2-40B4-BE49-F238E27FC236}">
                <a16:creationId xmlns:a16="http://schemas.microsoft.com/office/drawing/2014/main" id="{FA02B74F-CAE7-D24B-483E-5FC2E84193C7}"/>
              </a:ext>
            </a:extLst>
          </p:cNvPr>
          <p:cNvPicPr>
            <a:picLocks noChangeAspect="1"/>
          </p:cNvPicPr>
          <p:nvPr/>
        </p:nvPicPr>
        <p:blipFill>
          <a:blip r:embed="rId2">
            <a:extLst>
              <a:ext uri="{28A0092B-C50C-407E-A947-70E740481C1C}">
                <a14:useLocalDpi xmlns:a14="http://schemas.microsoft.com/office/drawing/2010/main" val="0"/>
              </a:ext>
            </a:extLst>
          </a:blip>
          <a:srcRect t="5553"/>
          <a:stretch>
            <a:fillRect/>
          </a:stretch>
        </p:blipFill>
        <p:spPr bwMode="auto">
          <a:xfrm>
            <a:off x="606425" y="726513"/>
            <a:ext cx="7854007" cy="493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451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E2AE8FD9-F3CF-7408-6EEE-34CFB5E75EDC}"/>
              </a:ext>
            </a:extLst>
          </p:cNvPr>
          <p:cNvSpPr>
            <a:spLocks noChangeArrowheads="1"/>
          </p:cNvSpPr>
          <p:nvPr/>
        </p:nvSpPr>
        <p:spPr bwMode="auto">
          <a:xfrm>
            <a:off x="611188" y="5695950"/>
            <a:ext cx="7997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Schwieriges Leben</a:t>
            </a:r>
          </a:p>
          <a:p>
            <a:pPr eaLnBrk="1" hangingPunct="1">
              <a:spcBef>
                <a:spcPct val="0"/>
              </a:spcBef>
              <a:buFontTx/>
              <a:buNone/>
            </a:pPr>
            <a:r>
              <a:rPr lang="de-AT" altLang="de-DE" sz="1400" b="0">
                <a:solidFill>
                  <a:srgbClr val="000000"/>
                </a:solidFill>
                <a:latin typeface="Arial" panose="020B0604020202020204" pitchFamily="34" charset="0"/>
              </a:rPr>
              <a:t>In kleinen Oasen ist das Leben oft viel härter als in großen. In kleinen Oasen gibt es weniger Handel, weniger Arbeitsmöglichkeiten und weniger Unterhaltung. Deswegen wandern viele Menschen in größere Oasen oder Städte ab. Die verlassenen Häuser verfallen.</a:t>
            </a:r>
            <a:endParaRPr lang="de-DE" altLang="de-DE" sz="1400" b="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712D1CBE-B80F-45D3-5EBA-57FDE9540946}"/>
              </a:ext>
            </a:extLst>
          </p:cNvPr>
          <p:cNvPicPr>
            <a:picLocks noChangeAspect="1"/>
          </p:cNvPicPr>
          <p:nvPr/>
        </p:nvPicPr>
        <p:blipFill>
          <a:blip r:embed="rId2">
            <a:extLst>
              <a:ext uri="{28A0092B-C50C-407E-A947-70E740481C1C}">
                <a14:useLocalDpi xmlns:a14="http://schemas.microsoft.com/office/drawing/2010/main" val="0"/>
              </a:ext>
            </a:extLst>
          </a:blip>
          <a:srcRect t="5873"/>
          <a:stretch>
            <a:fillRect/>
          </a:stretch>
        </p:blipFill>
        <p:spPr bwMode="auto">
          <a:xfrm>
            <a:off x="611189" y="700415"/>
            <a:ext cx="7921252" cy="496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869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89CA3CA1-95AC-B3BC-716C-CCFCCACC000A}"/>
              </a:ext>
            </a:extLst>
          </p:cNvPr>
          <p:cNvSpPr>
            <a:spLocks noChangeArrowheads="1"/>
          </p:cNvSpPr>
          <p:nvPr/>
        </p:nvSpPr>
        <p:spPr bwMode="auto">
          <a:xfrm>
            <a:off x="6296025" y="4459288"/>
            <a:ext cx="227012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Quelle in der Wüste</a:t>
            </a:r>
          </a:p>
          <a:p>
            <a:pPr eaLnBrk="1" hangingPunct="1">
              <a:spcBef>
                <a:spcPct val="0"/>
              </a:spcBef>
              <a:buFontTx/>
              <a:buNone/>
            </a:pPr>
            <a:r>
              <a:rPr lang="de-AT" altLang="de-DE" sz="1400" b="0">
                <a:solidFill>
                  <a:srgbClr val="000000"/>
                </a:solidFill>
                <a:latin typeface="Arial" panose="020B0604020202020204" pitchFamily="34" charset="0"/>
              </a:rPr>
              <a:t>Es sieht aus wie ein Wunder: Mitten in der wasserlosen Wüste kommt eine Quelle aus dem Felsen. Meist ist es Regen, der vor langer Zeit gefallen und langsam durch den Berg geflossen ist.</a:t>
            </a:r>
            <a:endParaRPr lang="de-DE" altLang="de-DE" sz="1400" b="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81E013B5-5319-D84E-E34F-80B8CD373460}"/>
              </a:ext>
            </a:extLst>
          </p:cNvPr>
          <p:cNvPicPr>
            <a:picLocks noChangeAspect="1"/>
          </p:cNvPicPr>
          <p:nvPr/>
        </p:nvPicPr>
        <p:blipFill>
          <a:blip r:embed="rId2">
            <a:extLst>
              <a:ext uri="{28A0092B-C50C-407E-A947-70E740481C1C}">
                <a14:useLocalDpi xmlns:a14="http://schemas.microsoft.com/office/drawing/2010/main" val="0"/>
              </a:ext>
            </a:extLst>
          </a:blip>
          <a:srcRect t="20277" b="10674"/>
          <a:stretch>
            <a:fillRect/>
          </a:stretch>
        </p:blipFill>
        <p:spPr bwMode="auto">
          <a:xfrm>
            <a:off x="577850" y="740494"/>
            <a:ext cx="5573346"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219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65292090-AC98-9ED9-3919-556F8D13DCA7}"/>
              </a:ext>
            </a:extLst>
          </p:cNvPr>
          <p:cNvSpPr>
            <a:spLocks noChangeArrowheads="1"/>
          </p:cNvSpPr>
          <p:nvPr/>
        </p:nvSpPr>
        <p:spPr bwMode="auto">
          <a:xfrm>
            <a:off x="5076825" y="5208588"/>
            <a:ext cx="3240088"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Wasser ist Leben</a:t>
            </a:r>
          </a:p>
          <a:p>
            <a:pPr eaLnBrk="1" hangingPunct="1">
              <a:spcBef>
                <a:spcPct val="0"/>
              </a:spcBef>
              <a:buFontTx/>
              <a:buNone/>
            </a:pPr>
            <a:r>
              <a:rPr lang="de-AT" altLang="de-DE" sz="1400" b="0" dirty="0">
                <a:solidFill>
                  <a:srgbClr val="000000"/>
                </a:solidFill>
                <a:latin typeface="Arial" panose="020B0604020202020204" pitchFamily="34" charset="0"/>
              </a:rPr>
              <a:t>Wo in der Wüste Wasser an die Oberfläche kommt, wird achtsam damit umgegangen. Hier wurden schon vor vielen Jahren Kanäle zum Bewässern der Dattelpalmen angelegt.</a:t>
            </a: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8107B4AB-3E8F-8622-1A51-E4470C074F39}"/>
              </a:ext>
            </a:extLst>
          </p:cNvPr>
          <p:cNvPicPr>
            <a:picLocks noChangeAspect="1"/>
          </p:cNvPicPr>
          <p:nvPr/>
        </p:nvPicPr>
        <p:blipFill>
          <a:blip r:embed="rId2">
            <a:extLst>
              <a:ext uri="{28A0092B-C50C-407E-A947-70E740481C1C}">
                <a14:useLocalDpi xmlns:a14="http://schemas.microsoft.com/office/drawing/2010/main" val="0"/>
              </a:ext>
            </a:extLst>
          </a:blip>
          <a:srcRect t="6528" b="3889"/>
          <a:stretch>
            <a:fillRect/>
          </a:stretch>
        </p:blipFill>
        <p:spPr bwMode="auto">
          <a:xfrm>
            <a:off x="611188" y="727075"/>
            <a:ext cx="4320852" cy="581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49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DC50B76E-FFBE-F316-DED2-7C9142C60D4A}"/>
              </a:ext>
            </a:extLst>
          </p:cNvPr>
          <p:cNvSpPr>
            <a:spLocks noChangeArrowheads="1"/>
          </p:cNvSpPr>
          <p:nvPr/>
        </p:nvSpPr>
        <p:spPr bwMode="auto">
          <a:xfrm>
            <a:off x="611187" y="5445224"/>
            <a:ext cx="7921625"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Bewässerungskanal</a:t>
            </a:r>
          </a:p>
          <a:p>
            <a:pPr eaLnBrk="1" hangingPunct="1">
              <a:spcBef>
                <a:spcPct val="0"/>
              </a:spcBef>
              <a:buNone/>
            </a:pPr>
            <a:r>
              <a:rPr lang="de-AT" altLang="de-DE" sz="1400" b="0" dirty="0">
                <a:solidFill>
                  <a:srgbClr val="000000"/>
                </a:solidFill>
                <a:latin typeface="Arial" panose="020B0604020202020204" pitchFamily="34" charset="0"/>
              </a:rPr>
              <a:t>In Oasen haben Menschen ein Netz aus Bewässerungskanälen angelegt. Durch diese Kanäle fließt das Wasser zu den Dattelpalmen und in die Gemüsegärten. </a:t>
            </a:r>
          </a:p>
          <a:p>
            <a:pPr eaLnBrk="1" hangingPunct="1">
              <a:spcBef>
                <a:spcPct val="0"/>
              </a:spcBef>
              <a:buNone/>
            </a:pPr>
            <a:r>
              <a:rPr lang="de-AT" altLang="de-DE" sz="1400" b="0" dirty="0">
                <a:solidFill>
                  <a:srgbClr val="000000"/>
                </a:solidFill>
                <a:latin typeface="Arial" panose="020B0604020202020204" pitchFamily="34" charset="0"/>
              </a:rPr>
              <a:t>Weil Wasser in der Wüste so kostbar ist, passt ein Wächter auf die Verteilung genau auf. Kein Oasenbauer darf sich heimlich zu viel von dem kostbaren Nass auf seine Felder leiten.</a:t>
            </a:r>
            <a:endParaRPr lang="de-DE" altLang="de-DE" sz="1400" b="0" dirty="0">
              <a:solidFill>
                <a:srgbClr val="000000"/>
              </a:solidFill>
              <a:latin typeface="Arial" panose="020B0604020202020204" pitchFamily="34" charset="0"/>
            </a:endParaRPr>
          </a:p>
          <a:p>
            <a:pPr eaLnBrk="1" hangingPunct="1">
              <a:spcBef>
                <a:spcPct val="0"/>
              </a:spcBef>
              <a:buFontTx/>
              <a:buNone/>
            </a:pPr>
            <a:endParaRPr lang="de-DE" altLang="de-DE" sz="1400" b="0" dirty="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95184D7E-32C5-C36E-717F-9DC76FB7C901}"/>
              </a:ext>
            </a:extLst>
          </p:cNvPr>
          <p:cNvPicPr>
            <a:picLocks noChangeAspect="1"/>
          </p:cNvPicPr>
          <p:nvPr/>
        </p:nvPicPr>
        <p:blipFill>
          <a:blip r:embed="rId2">
            <a:extLst>
              <a:ext uri="{28A0092B-C50C-407E-A947-70E740481C1C}">
                <a14:useLocalDpi xmlns:a14="http://schemas.microsoft.com/office/drawing/2010/main" val="0"/>
              </a:ext>
            </a:extLst>
          </a:blip>
          <a:srcRect t="3706" b="877"/>
          <a:stretch>
            <a:fillRect/>
          </a:stretch>
        </p:blipFill>
        <p:spPr bwMode="auto">
          <a:xfrm>
            <a:off x="630333" y="764704"/>
            <a:ext cx="725669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115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35">
            <a:extLst>
              <a:ext uri="{FF2B5EF4-FFF2-40B4-BE49-F238E27FC236}">
                <a16:creationId xmlns:a16="http://schemas.microsoft.com/office/drawing/2014/main" id="{5CA6EDAE-C0EC-3D51-F671-6F85FDBDAA3A}"/>
              </a:ext>
            </a:extLst>
          </p:cNvPr>
          <p:cNvSpPr>
            <a:spLocks noChangeArrowheads="1"/>
          </p:cNvSpPr>
          <p:nvPr/>
        </p:nvSpPr>
        <p:spPr bwMode="auto">
          <a:xfrm>
            <a:off x="612775" y="5713413"/>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Oasenmarkt</a:t>
            </a:r>
          </a:p>
          <a:p>
            <a:pPr eaLnBrk="1" hangingPunct="1">
              <a:spcBef>
                <a:spcPct val="0"/>
              </a:spcBef>
              <a:buFontTx/>
              <a:buNone/>
            </a:pPr>
            <a:r>
              <a:rPr lang="de-AT" altLang="de-DE" sz="1400" b="0">
                <a:solidFill>
                  <a:srgbClr val="000000"/>
                </a:solidFill>
                <a:latin typeface="Arial" panose="020B0604020202020204" pitchFamily="34" charset="0"/>
              </a:rPr>
              <a:t>Auf diesem großen Oasenmarkt herrscht buntes Treiben. Händler von nah und fern sowie Oasenbewohnerinnen und Oasenbewohner bieten hier ihre Tiere und ihre Waren an: </a:t>
            </a:r>
            <a:br>
              <a:rPr lang="de-AT" altLang="de-DE" sz="1400" b="0">
                <a:solidFill>
                  <a:srgbClr val="000000"/>
                </a:solidFill>
                <a:latin typeface="Arial" panose="020B0604020202020204" pitchFamily="34" charset="0"/>
              </a:rPr>
            </a:br>
            <a:r>
              <a:rPr lang="de-AT" altLang="de-DE" sz="1400" b="0">
                <a:solidFill>
                  <a:srgbClr val="000000"/>
                </a:solidFill>
                <a:latin typeface="Arial" panose="020B0604020202020204" pitchFamily="34" charset="0"/>
              </a:rPr>
              <a:t>Obst, Gemüse, Gewürze, Tee, Geschirr, Teppiche, Bekleidung …</a:t>
            </a:r>
            <a:endParaRPr lang="de-DE" altLang="de-DE" sz="1400" b="0">
              <a:solidFill>
                <a:srgbClr val="000000"/>
              </a:solidFill>
              <a:latin typeface="Arial" panose="020B0604020202020204" pitchFamily="34" charset="0"/>
            </a:endParaRPr>
          </a:p>
        </p:txBody>
      </p:sp>
      <p:pic>
        <p:nvPicPr>
          <p:cNvPr id="3" name="Grafik 2">
            <a:extLst>
              <a:ext uri="{FF2B5EF4-FFF2-40B4-BE49-F238E27FC236}">
                <a16:creationId xmlns:a16="http://schemas.microsoft.com/office/drawing/2014/main" id="{17DB3A01-C3E5-FEC8-4A90-8041D1CE02D1}"/>
              </a:ext>
            </a:extLst>
          </p:cNvPr>
          <p:cNvPicPr>
            <a:picLocks noChangeAspect="1"/>
          </p:cNvPicPr>
          <p:nvPr/>
        </p:nvPicPr>
        <p:blipFill rotWithShape="1">
          <a:blip r:embed="rId2">
            <a:extLst>
              <a:ext uri="{28A0092B-C50C-407E-A947-70E740481C1C}">
                <a14:useLocalDpi xmlns:a14="http://schemas.microsoft.com/office/drawing/2010/main" val="0"/>
              </a:ext>
            </a:extLst>
          </a:blip>
          <a:srcRect t="1814" r="13403" b="18377"/>
          <a:stretch/>
        </p:blipFill>
        <p:spPr bwMode="auto">
          <a:xfrm>
            <a:off x="603251" y="764548"/>
            <a:ext cx="7868283" cy="4824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046119"/>
      </p:ext>
    </p:extLst>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966</Words>
  <Application>Microsoft Office PowerPoint</Application>
  <PresentationFormat>Bildschirmpräsentation (4:3)</PresentationFormat>
  <Paragraphs>58</Paragraphs>
  <Slides>21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Syntax LT Std</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202</cp:revision>
  <dcterms:created xsi:type="dcterms:W3CDTF">2013-10-08T07:58:50Z</dcterms:created>
  <dcterms:modified xsi:type="dcterms:W3CDTF">2023-01-20T09:40:01Z</dcterms:modified>
</cp:coreProperties>
</file>