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20.09.2024</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Kriege gegen die Osmanen</a:t>
            </a:r>
          </a:p>
        </p:txBody>
      </p:sp>
      <p:sp>
        <p:nvSpPr>
          <p:cNvPr id="3" name="Pfeil nach unten 7">
            <a:extLst>
              <a:ext uri="{FF2B5EF4-FFF2-40B4-BE49-F238E27FC236}">
                <a16:creationId xmlns:a16="http://schemas.microsoft.com/office/drawing/2014/main" id="{12145276-50BF-6C52-0D43-56837CDA9A61}"/>
              </a:ext>
            </a:extLst>
          </p:cNvPr>
          <p:cNvSpPr>
            <a:spLocks noChangeArrowheads="1"/>
          </p:cNvSpPr>
          <p:nvPr/>
        </p:nvSpPr>
        <p:spPr bwMode="auto">
          <a:xfrm>
            <a:off x="1890713" y="1628801"/>
            <a:ext cx="288925" cy="4356000"/>
          </a:xfrm>
          <a:prstGeom prst="downArrow">
            <a:avLst>
              <a:gd name="adj1" fmla="val 50000"/>
              <a:gd name="adj2" fmla="val 49817"/>
            </a:avLst>
          </a:prstGeom>
          <a:solidFill>
            <a:schemeClr val="accent6">
              <a:lumMod val="40000"/>
              <a:lumOff val="60000"/>
            </a:schemeClr>
          </a:solidFill>
          <a:ln w="9525" algn="ctr">
            <a:noFill/>
            <a:round/>
            <a:headEnd/>
            <a:tailEnd/>
          </a:ln>
        </p:spPr>
        <p:txBody>
          <a:bodyPr anchor="ctr"/>
          <a:lstStyle/>
          <a:p>
            <a:pPr>
              <a:defRPr/>
            </a:pPr>
            <a:endParaRPr lang="de-AT"/>
          </a:p>
        </p:txBody>
      </p:sp>
      <p:sp>
        <p:nvSpPr>
          <p:cNvPr id="4" name="Text Box 10">
            <a:extLst>
              <a:ext uri="{FF2B5EF4-FFF2-40B4-BE49-F238E27FC236}">
                <a16:creationId xmlns:a16="http://schemas.microsoft.com/office/drawing/2014/main" id="{EC1079A8-D87E-2157-0D9B-6F7CB149C6AD}"/>
              </a:ext>
            </a:extLst>
          </p:cNvPr>
          <p:cNvSpPr txBox="1">
            <a:spLocks noChangeArrowheads="1"/>
          </p:cNvSpPr>
          <p:nvPr/>
        </p:nvSpPr>
        <p:spPr bwMode="auto">
          <a:xfrm>
            <a:off x="2472398" y="2508896"/>
            <a:ext cx="6335712"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Bündnis zwischen</a:t>
            </a:r>
          </a:p>
          <a:p>
            <a:pPr eaLnBrk="1" hangingPunct="1"/>
            <a:r>
              <a:rPr lang="de-DE" altLang="de-DE" sz="2800" dirty="0">
                <a:solidFill>
                  <a:srgbClr val="333333"/>
                </a:solidFill>
                <a:latin typeface="Calibri" panose="020F0502020204030204" pitchFamily="34" charset="0"/>
              </a:rPr>
              <a:t>Frankreich und dem Osmanischen Reich</a:t>
            </a:r>
          </a:p>
        </p:txBody>
      </p:sp>
      <p:sp>
        <p:nvSpPr>
          <p:cNvPr id="5" name="Text Box 10">
            <a:extLst>
              <a:ext uri="{FF2B5EF4-FFF2-40B4-BE49-F238E27FC236}">
                <a16:creationId xmlns:a16="http://schemas.microsoft.com/office/drawing/2014/main" id="{E4B680A8-0AD9-C17D-989D-6CC29E84CA9D}"/>
              </a:ext>
            </a:extLst>
          </p:cNvPr>
          <p:cNvSpPr txBox="1">
            <a:spLocks noChangeArrowheads="1"/>
          </p:cNvSpPr>
          <p:nvPr/>
        </p:nvSpPr>
        <p:spPr bwMode="auto">
          <a:xfrm>
            <a:off x="183089" y="3602903"/>
            <a:ext cx="170327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1683</a:t>
            </a:r>
          </a:p>
        </p:txBody>
      </p:sp>
      <p:sp>
        <p:nvSpPr>
          <p:cNvPr id="6" name="Text Box 10">
            <a:extLst>
              <a:ext uri="{FF2B5EF4-FFF2-40B4-BE49-F238E27FC236}">
                <a16:creationId xmlns:a16="http://schemas.microsoft.com/office/drawing/2014/main" id="{6B4762CA-0EBF-580B-2CDF-DA14A420B69A}"/>
              </a:ext>
            </a:extLst>
          </p:cNvPr>
          <p:cNvSpPr txBox="1">
            <a:spLocks noChangeArrowheads="1"/>
          </p:cNvSpPr>
          <p:nvPr/>
        </p:nvSpPr>
        <p:spPr bwMode="auto">
          <a:xfrm>
            <a:off x="2472398" y="3602903"/>
            <a:ext cx="63357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zweite Belagerung Wiens</a:t>
            </a:r>
          </a:p>
        </p:txBody>
      </p:sp>
      <p:sp>
        <p:nvSpPr>
          <p:cNvPr id="7" name="Text Box 10">
            <a:extLst>
              <a:ext uri="{FF2B5EF4-FFF2-40B4-BE49-F238E27FC236}">
                <a16:creationId xmlns:a16="http://schemas.microsoft.com/office/drawing/2014/main" id="{4DBFD957-0BFF-4EF3-78E1-0DA68DC8DB2F}"/>
              </a:ext>
            </a:extLst>
          </p:cNvPr>
          <p:cNvSpPr txBox="1">
            <a:spLocks noChangeArrowheads="1"/>
          </p:cNvSpPr>
          <p:nvPr/>
        </p:nvSpPr>
        <p:spPr bwMode="auto">
          <a:xfrm>
            <a:off x="2472398" y="4075697"/>
            <a:ext cx="6335713"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Schlacht um Wien → Abzug der Osmanen</a:t>
            </a:r>
          </a:p>
        </p:txBody>
      </p:sp>
      <p:sp>
        <p:nvSpPr>
          <p:cNvPr id="8" name="Text Box 10">
            <a:extLst>
              <a:ext uri="{FF2B5EF4-FFF2-40B4-BE49-F238E27FC236}">
                <a16:creationId xmlns:a16="http://schemas.microsoft.com/office/drawing/2014/main" id="{F18659CA-CFBB-E903-6FD1-DF78C1095152}"/>
              </a:ext>
            </a:extLst>
          </p:cNvPr>
          <p:cNvSpPr txBox="1">
            <a:spLocks noChangeArrowheads="1"/>
          </p:cNvSpPr>
          <p:nvPr/>
        </p:nvSpPr>
        <p:spPr bwMode="auto">
          <a:xfrm>
            <a:off x="2472398" y="4965475"/>
            <a:ext cx="63357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Eroberung Ungarns und Teile des Balkans</a:t>
            </a:r>
          </a:p>
        </p:txBody>
      </p:sp>
      <p:sp>
        <p:nvSpPr>
          <p:cNvPr id="9" name="Text Box 10">
            <a:extLst>
              <a:ext uri="{FF2B5EF4-FFF2-40B4-BE49-F238E27FC236}">
                <a16:creationId xmlns:a16="http://schemas.microsoft.com/office/drawing/2014/main" id="{AAB75C76-74A6-DE35-77E8-734ED1A51B13}"/>
              </a:ext>
            </a:extLst>
          </p:cNvPr>
          <p:cNvSpPr txBox="1">
            <a:spLocks noChangeArrowheads="1"/>
          </p:cNvSpPr>
          <p:nvPr/>
        </p:nvSpPr>
        <p:spPr bwMode="auto">
          <a:xfrm>
            <a:off x="323528" y="6044326"/>
            <a:ext cx="864096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Das Habsburgerreich wird zur europäischen Großmacht.</a:t>
            </a:r>
          </a:p>
        </p:txBody>
      </p:sp>
      <p:sp>
        <p:nvSpPr>
          <p:cNvPr id="10" name="Text Box 10">
            <a:extLst>
              <a:ext uri="{FF2B5EF4-FFF2-40B4-BE49-F238E27FC236}">
                <a16:creationId xmlns:a16="http://schemas.microsoft.com/office/drawing/2014/main" id="{787FA739-7B84-2E2C-03E8-C108875C2CFA}"/>
              </a:ext>
            </a:extLst>
          </p:cNvPr>
          <p:cNvSpPr txBox="1">
            <a:spLocks noChangeArrowheads="1"/>
          </p:cNvSpPr>
          <p:nvPr/>
        </p:nvSpPr>
        <p:spPr bwMode="auto">
          <a:xfrm>
            <a:off x="183089" y="1628801"/>
            <a:ext cx="170327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1529</a:t>
            </a:r>
          </a:p>
        </p:txBody>
      </p:sp>
      <p:sp>
        <p:nvSpPr>
          <p:cNvPr id="11" name="Text Box 10">
            <a:extLst>
              <a:ext uri="{FF2B5EF4-FFF2-40B4-BE49-F238E27FC236}">
                <a16:creationId xmlns:a16="http://schemas.microsoft.com/office/drawing/2014/main" id="{BA77D438-B18E-A5F3-BF31-7273B7131C2F}"/>
              </a:ext>
            </a:extLst>
          </p:cNvPr>
          <p:cNvSpPr txBox="1">
            <a:spLocks noChangeArrowheads="1"/>
          </p:cNvSpPr>
          <p:nvPr/>
        </p:nvSpPr>
        <p:spPr bwMode="auto">
          <a:xfrm>
            <a:off x="2462969" y="1630915"/>
            <a:ext cx="633571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r>
              <a:rPr lang="de-DE" altLang="de-DE" sz="2800" dirty="0">
                <a:solidFill>
                  <a:srgbClr val="333333"/>
                </a:solidFill>
                <a:latin typeface="Calibri" panose="020F0502020204030204" pitchFamily="34" charset="0"/>
              </a:rPr>
              <a:t>erste Belagerung Wiens</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„Österreichs Weg zur Großmacht“ auf den Seiten 24 bis 25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211</Words>
  <Application>Microsoft Office PowerPoint</Application>
  <PresentationFormat>Bildschirmpräsentation (4:3)</PresentationFormat>
  <Paragraphs>29</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61</cp:revision>
  <dcterms:created xsi:type="dcterms:W3CDTF">2011-07-14T19:54:09Z</dcterms:created>
  <dcterms:modified xsi:type="dcterms:W3CDTF">2024-09-20T14:00:47Z</dcterms:modified>
</cp:coreProperties>
</file>