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1" r:id="rId3"/>
    <p:sldId id="300" r:id="rId4"/>
    <p:sldId id="301" r:id="rId5"/>
    <p:sldId id="302" r:id="rId6"/>
    <p:sldId id="303" r:id="rId7"/>
    <p:sldId id="304" r:id="rId8"/>
    <p:sldId id="305" r:id="rId9"/>
    <p:sldId id="306" r:id="rId10"/>
    <p:sldId id="307" r:id="rId11"/>
    <p:sldId id="308" r:id="rId12"/>
    <p:sldId id="309" r:id="rId13"/>
    <p:sldId id="310" r:id="rId14"/>
    <p:sldId id="279" r:id="rId15"/>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4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07.02.2025</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14</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93FCD743-DB8C-A279-49FD-14DE9F24005C}"/>
              </a:ext>
            </a:extLst>
          </p:cNvPr>
          <p:cNvSpPr txBox="1">
            <a:spLocks noChangeArrowheads="1"/>
          </p:cNvSpPr>
          <p:nvPr/>
        </p:nvSpPr>
        <p:spPr bwMode="auto">
          <a:xfrm>
            <a:off x="1727993" y="2921168"/>
            <a:ext cx="56880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Das Biedermeier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Auch die Theaterstücke des Sängers, Schauspielers und Schriftstellers Johann Nepomuk Nestroy waren beim Bürgertum sehr beliebt. Wie Raimund kritisierte Nestroy die Umstände seiner Zeit auf eine lustige Weise. Sein Theaterstück „Der böse Geist Lumpazivagabundus“ wurde zwischen 1833 und 1881 über tausendmal gespielt.</a:t>
            </a:r>
          </a:p>
        </p:txBody>
      </p:sp>
      <p:pic>
        <p:nvPicPr>
          <p:cNvPr id="3" name="Grafik 2">
            <a:extLst>
              <a:ext uri="{FF2B5EF4-FFF2-40B4-BE49-F238E27FC236}">
                <a16:creationId xmlns:a16="http://schemas.microsoft.com/office/drawing/2014/main" id="{810F0BCA-5ED9-67A3-43E5-C1304EB734C0}"/>
              </a:ext>
            </a:extLst>
          </p:cNvPr>
          <p:cNvPicPr>
            <a:picLocks noChangeAspect="1"/>
          </p:cNvPicPr>
          <p:nvPr/>
        </p:nvPicPr>
        <p:blipFill>
          <a:blip r:embed="rId2"/>
          <a:stretch>
            <a:fillRect/>
          </a:stretch>
        </p:blipFill>
        <p:spPr>
          <a:xfrm>
            <a:off x="2457450" y="585788"/>
            <a:ext cx="3914750" cy="5263752"/>
          </a:xfrm>
          <a:prstGeom prst="rect">
            <a:avLst/>
          </a:prstGeom>
        </p:spPr>
      </p:pic>
    </p:spTree>
    <p:extLst>
      <p:ext uri="{BB962C8B-B14F-4D97-AF65-F5344CB8AC3E}">
        <p14:creationId xmlns:p14="http://schemas.microsoft.com/office/powerpoint/2010/main" val="1209790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Viele Frauen wollten modern sein und eine schmale Taille haben. Deshalb trugen sie ein Korsett. Damen trugen lange Kleider mit weiten Reifröcken darunter. Die aufgebauschten Ärmel nannte man „Gigots“ oder </a:t>
            </a:r>
            <a:r>
              <a:rPr lang="de-DE" altLang="de-DE" sz="1400">
                <a:solidFill>
                  <a:srgbClr val="333333"/>
                </a:solidFill>
              </a:rPr>
              <a:t>„Hammelkeulenärmeln</a:t>
            </a:r>
            <a:r>
              <a:rPr lang="de-DE" altLang="de-DE" sz="1400" dirty="0">
                <a:solidFill>
                  <a:srgbClr val="333333"/>
                </a:solidFill>
              </a:rPr>
              <a:t>“. Die Schuhe waren flach.</a:t>
            </a:r>
          </a:p>
        </p:txBody>
      </p:sp>
      <p:pic>
        <p:nvPicPr>
          <p:cNvPr id="3" name="Grafik 2">
            <a:extLst>
              <a:ext uri="{FF2B5EF4-FFF2-40B4-BE49-F238E27FC236}">
                <a16:creationId xmlns:a16="http://schemas.microsoft.com/office/drawing/2014/main" id="{D321ABBE-C916-A223-24D2-FD48EA8ACFB7}"/>
              </a:ext>
            </a:extLst>
          </p:cNvPr>
          <p:cNvPicPr>
            <a:picLocks noChangeAspect="1"/>
          </p:cNvPicPr>
          <p:nvPr/>
        </p:nvPicPr>
        <p:blipFill>
          <a:blip r:embed="rId2"/>
          <a:stretch>
            <a:fillRect/>
          </a:stretch>
        </p:blipFill>
        <p:spPr>
          <a:xfrm>
            <a:off x="890587" y="585788"/>
            <a:ext cx="6777757" cy="5234568"/>
          </a:xfrm>
          <a:prstGeom prst="rect">
            <a:avLst/>
          </a:prstGeom>
        </p:spPr>
      </p:pic>
      <p:cxnSp>
        <p:nvCxnSpPr>
          <p:cNvPr id="5" name="Gerade Verbindung mit Pfeil 4">
            <a:extLst>
              <a:ext uri="{FF2B5EF4-FFF2-40B4-BE49-F238E27FC236}">
                <a16:creationId xmlns:a16="http://schemas.microsoft.com/office/drawing/2014/main" id="{4C62089B-C78C-23BE-E171-F7F9FAFE3558}"/>
              </a:ext>
            </a:extLst>
          </p:cNvPr>
          <p:cNvCxnSpPr/>
          <p:nvPr/>
        </p:nvCxnSpPr>
        <p:spPr bwMode="auto">
          <a:xfrm flipV="1">
            <a:off x="2915816" y="3688575"/>
            <a:ext cx="792088" cy="2160240"/>
          </a:xfrm>
          <a:prstGeom prst="straightConnector1">
            <a:avLst/>
          </a:prstGeom>
          <a:no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724449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Zusätzlich trug man Hüte, die mit Bändern oder Federn geschmückt waren. Sehr modern war die „Schute“, ein </a:t>
            </a:r>
            <a:r>
              <a:rPr lang="de-DE" altLang="de-DE" sz="1400" dirty="0" err="1">
                <a:solidFill>
                  <a:srgbClr val="333333"/>
                </a:solidFill>
              </a:rPr>
              <a:t>haubenähnlicher</a:t>
            </a:r>
            <a:r>
              <a:rPr lang="de-DE" altLang="de-DE" sz="1400" dirty="0">
                <a:solidFill>
                  <a:srgbClr val="333333"/>
                </a:solidFill>
              </a:rPr>
              <a:t> Hut. Das Haar hatte man oft zu „Korkenzieherlocken“ gedreht. Weitere wichtige modische Accessoires waren Schals und Sonnenschirme.</a:t>
            </a:r>
          </a:p>
        </p:txBody>
      </p:sp>
      <p:pic>
        <p:nvPicPr>
          <p:cNvPr id="3" name="Grafik 2">
            <a:extLst>
              <a:ext uri="{FF2B5EF4-FFF2-40B4-BE49-F238E27FC236}">
                <a16:creationId xmlns:a16="http://schemas.microsoft.com/office/drawing/2014/main" id="{199444A3-D78B-07ED-12AC-8A1B990517CA}"/>
              </a:ext>
            </a:extLst>
          </p:cNvPr>
          <p:cNvPicPr>
            <a:picLocks noChangeAspect="1"/>
          </p:cNvPicPr>
          <p:nvPr/>
        </p:nvPicPr>
        <p:blipFill>
          <a:blip r:embed="rId2"/>
          <a:stretch>
            <a:fillRect/>
          </a:stretch>
        </p:blipFill>
        <p:spPr>
          <a:xfrm>
            <a:off x="1352550" y="619125"/>
            <a:ext cx="5955754" cy="5198069"/>
          </a:xfrm>
          <a:prstGeom prst="rect">
            <a:avLst/>
          </a:prstGeom>
        </p:spPr>
      </p:pic>
    </p:spTree>
    <p:extLst>
      <p:ext uri="{BB962C8B-B14F-4D97-AF65-F5344CB8AC3E}">
        <p14:creationId xmlns:p14="http://schemas.microsoft.com/office/powerpoint/2010/main" val="1723700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Modebewusste Männer zogen lange Hosen, Gehrock oder Frack und ein Hemd mit Stehkragen, dem sogenannten „Vatermörderkragen“, an. Dazu trug man einen Zylinder auf dem Kopf, Handschuhe und einen Spazierstock. Außerdem ließ man sich lange Koteletten wachsen. Eine enge Taille war auch bei Männern „in“. </a:t>
            </a:r>
          </a:p>
        </p:txBody>
      </p:sp>
      <p:pic>
        <p:nvPicPr>
          <p:cNvPr id="3" name="Grafik 2">
            <a:extLst>
              <a:ext uri="{FF2B5EF4-FFF2-40B4-BE49-F238E27FC236}">
                <a16:creationId xmlns:a16="http://schemas.microsoft.com/office/drawing/2014/main" id="{9471121D-09AE-873A-FB2C-4D8C67C23A54}"/>
              </a:ext>
            </a:extLst>
          </p:cNvPr>
          <p:cNvPicPr>
            <a:picLocks noChangeAspect="1"/>
          </p:cNvPicPr>
          <p:nvPr/>
        </p:nvPicPr>
        <p:blipFill>
          <a:blip r:embed="rId2"/>
          <a:stretch>
            <a:fillRect/>
          </a:stretch>
        </p:blipFill>
        <p:spPr>
          <a:xfrm>
            <a:off x="1666875" y="585788"/>
            <a:ext cx="5353397" cy="5239308"/>
          </a:xfrm>
          <a:prstGeom prst="rect">
            <a:avLst/>
          </a:prstGeom>
        </p:spPr>
      </p:pic>
    </p:spTree>
    <p:extLst>
      <p:ext uri="{BB962C8B-B14F-4D97-AF65-F5344CB8AC3E}">
        <p14:creationId xmlns:p14="http://schemas.microsoft.com/office/powerpoint/2010/main" val="3416788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„Das Biedermeier“ bietet sich als anschaulicher Einstieg zu Schulbuch </a:t>
            </a:r>
            <a:r>
              <a:rPr lang="de-DE" altLang="de-DE" sz="1100" b="0">
                <a:solidFill>
                  <a:schemeClr val="tx1"/>
                </a:solidFill>
                <a:latin typeface="Arial" charset="0"/>
                <a:cs typeface="Arial" charset="0"/>
              </a:rPr>
              <a:t>Seite 48/49 </a:t>
            </a:r>
            <a:r>
              <a:rPr lang="de-DE" altLang="de-DE" sz="1100" b="0" dirty="0">
                <a:solidFill>
                  <a:schemeClr val="tx1"/>
                </a:solidFill>
                <a:latin typeface="Arial" charset="0"/>
                <a:cs typeface="Arial" charset="0"/>
              </a:rPr>
              <a:t>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2025</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Folie 2: CEPTAP/ shutterstock.com; Folie 3: ZU_09 / iStockphoto.com; Folie 4,6,8,13: </a:t>
            </a:r>
            <a:r>
              <a:rPr lang="de-DE" altLang="de-DE" sz="1200" b="0" dirty="0" err="1">
                <a:solidFill>
                  <a:schemeClr val="tx1"/>
                </a:solidFill>
              </a:rPr>
              <a:t>Clu</a:t>
            </a:r>
            <a:r>
              <a:rPr lang="de-DE" altLang="de-DE" sz="1200" b="0" dirty="0">
                <a:solidFill>
                  <a:schemeClr val="tx1"/>
                </a:solidFill>
              </a:rPr>
              <a:t>/ iStockphoto.com; Folie 5: onzik7 / shutterstock.com; Folie 7: </a:t>
            </a:r>
            <a:r>
              <a:rPr lang="de-DE" altLang="de-DE" sz="1200" b="0" dirty="0" err="1">
                <a:solidFill>
                  <a:schemeClr val="tx1"/>
                </a:solidFill>
              </a:rPr>
              <a:t>FierceAbin</a:t>
            </a:r>
            <a:r>
              <a:rPr lang="de-DE" altLang="de-DE" sz="1200" b="0" dirty="0">
                <a:solidFill>
                  <a:schemeClr val="tx1"/>
                </a:solidFill>
              </a:rPr>
              <a:t>/ iStockphoto.com; Folie 9: Sergey </a:t>
            </a:r>
            <a:r>
              <a:rPr lang="de-DE" altLang="de-DE" sz="1200" b="0" dirty="0" err="1">
                <a:solidFill>
                  <a:schemeClr val="tx1"/>
                </a:solidFill>
              </a:rPr>
              <a:t>Goryachev</a:t>
            </a:r>
            <a:r>
              <a:rPr lang="de-DE" altLang="de-DE" sz="1200" b="0" dirty="0">
                <a:solidFill>
                  <a:schemeClr val="tx1"/>
                </a:solidFill>
              </a:rPr>
              <a:t> / shutterstock.com; Folie 10: Boris15 / shutterstock.com; Folie 11-12: </a:t>
            </a:r>
            <a:r>
              <a:rPr lang="de-AT" sz="1200" b="0" dirty="0" err="1">
                <a:solidFill>
                  <a:schemeClr val="tx1"/>
                </a:solidFill>
              </a:rPr>
              <a:t>Кусмарцева</a:t>
            </a:r>
            <a:r>
              <a:rPr lang="de-AT" sz="1200" b="0" dirty="0">
                <a:solidFill>
                  <a:schemeClr val="tx1"/>
                </a:solidFill>
              </a:rPr>
              <a:t> </a:t>
            </a:r>
            <a:r>
              <a:rPr lang="de-AT" sz="1200" b="0" dirty="0" err="1">
                <a:solidFill>
                  <a:schemeClr val="tx1"/>
                </a:solidFill>
              </a:rPr>
              <a:t>Дарья</a:t>
            </a:r>
            <a:r>
              <a:rPr lang="de-AT" sz="1200" b="0" dirty="0">
                <a:solidFill>
                  <a:schemeClr val="tx1"/>
                </a:solidFill>
              </a:rPr>
              <a:t> </a:t>
            </a:r>
            <a:r>
              <a:rPr lang="de-DE" altLang="de-DE" sz="1200" b="0" dirty="0">
                <a:solidFill>
                  <a:schemeClr val="tx1"/>
                </a:solidFill>
              </a:rPr>
              <a:t>/ iStockphoto.com</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12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1200" b="0" dirty="0">
              <a:solidFill>
                <a:schemeClr val="tx1"/>
              </a:solidFill>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12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„Biedermeier“ war ursprünglich der Name einer besonders braven aber engstirnigen Kunstfigur. Heute meint der Begriff Kunst und Kultur des reichen Bürgertums in der Zeit von 1815 bis 1848. Auf der Briefmarke ist das Gemälde „Der Sonntagsspaziergang“ des Künstlers Carl Spitzweg (1808-1885) aus dem Jahr 1841 zu sehen.</a:t>
            </a:r>
          </a:p>
        </p:txBody>
      </p:sp>
      <p:pic>
        <p:nvPicPr>
          <p:cNvPr id="3" name="Grafik 2">
            <a:extLst>
              <a:ext uri="{FF2B5EF4-FFF2-40B4-BE49-F238E27FC236}">
                <a16:creationId xmlns:a16="http://schemas.microsoft.com/office/drawing/2014/main" id="{44092218-0912-BFA9-3ACC-D9FDF2412BDE}"/>
              </a:ext>
            </a:extLst>
          </p:cNvPr>
          <p:cNvPicPr>
            <a:picLocks noChangeAspect="1"/>
          </p:cNvPicPr>
          <p:nvPr/>
        </p:nvPicPr>
        <p:blipFill>
          <a:blip r:embed="rId2"/>
          <a:stretch>
            <a:fillRect/>
          </a:stretch>
        </p:blipFill>
        <p:spPr>
          <a:xfrm>
            <a:off x="142875" y="962025"/>
            <a:ext cx="8858250" cy="4933950"/>
          </a:xfrm>
          <a:prstGeom prst="rect">
            <a:avLst/>
          </a:prstGeom>
        </p:spPr>
      </p:pic>
    </p:spTree>
    <p:extLst>
      <p:ext uri="{BB962C8B-B14F-4D97-AF65-F5344CB8AC3E}">
        <p14:creationId xmlns:p14="http://schemas.microsoft.com/office/powerpoint/2010/main" val="2544832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Politik zur Zeit des Biedermeiers bestimmte Staatskanzler Fürst Clemens Wenzel Lothar von Metternich. Mithilfe von Zensur, Polizei und Spitzelwesen unterdrückte er die Bevölkerung. Diese zogen sich daraufhin verstärkt in ihr Zuhause zurück. 1848 wurde Metternich gestürzt und floh nach London.</a:t>
            </a:r>
          </a:p>
        </p:txBody>
      </p:sp>
      <p:pic>
        <p:nvPicPr>
          <p:cNvPr id="3" name="Grafik 2">
            <a:extLst>
              <a:ext uri="{FF2B5EF4-FFF2-40B4-BE49-F238E27FC236}">
                <a16:creationId xmlns:a16="http://schemas.microsoft.com/office/drawing/2014/main" id="{133B7084-2879-1E02-280B-133BD23938AD}"/>
              </a:ext>
            </a:extLst>
          </p:cNvPr>
          <p:cNvPicPr>
            <a:picLocks noChangeAspect="1"/>
          </p:cNvPicPr>
          <p:nvPr/>
        </p:nvPicPr>
        <p:blipFill>
          <a:blip r:embed="rId2"/>
          <a:stretch>
            <a:fillRect/>
          </a:stretch>
        </p:blipFill>
        <p:spPr>
          <a:xfrm>
            <a:off x="323528" y="642791"/>
            <a:ext cx="8111248" cy="5206124"/>
          </a:xfrm>
          <a:prstGeom prst="rect">
            <a:avLst/>
          </a:prstGeom>
        </p:spPr>
      </p:pic>
    </p:spTree>
    <p:extLst>
      <p:ext uri="{BB962C8B-B14F-4D97-AF65-F5344CB8AC3E}">
        <p14:creationId xmlns:p14="http://schemas.microsoft.com/office/powerpoint/2010/main" val="3489823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eigene Wohnung wurde der wichtigste Ort für die reichen Bürgerinnen und Bürger. Sie sollte Ruhe und Gemütlichkeit vermitteln. Die Einrichtung war schlicht, aber elegant. Typische Möbel waren Sofas und Stühle mit geblümten Stoffen, Kommoden und Sekretäre, eine Mischung aus Schrank und Schreibtisch.</a:t>
            </a:r>
          </a:p>
        </p:txBody>
      </p:sp>
      <p:pic>
        <p:nvPicPr>
          <p:cNvPr id="3" name="Grafik 2">
            <a:extLst>
              <a:ext uri="{FF2B5EF4-FFF2-40B4-BE49-F238E27FC236}">
                <a16:creationId xmlns:a16="http://schemas.microsoft.com/office/drawing/2014/main" id="{35BA7303-C530-8353-6831-7597FAA51FAD}"/>
              </a:ext>
            </a:extLst>
          </p:cNvPr>
          <p:cNvPicPr>
            <a:picLocks noChangeAspect="1"/>
          </p:cNvPicPr>
          <p:nvPr/>
        </p:nvPicPr>
        <p:blipFill>
          <a:blip r:embed="rId2"/>
          <a:stretch>
            <a:fillRect/>
          </a:stretch>
        </p:blipFill>
        <p:spPr>
          <a:xfrm>
            <a:off x="382075" y="563698"/>
            <a:ext cx="8245549" cy="5293110"/>
          </a:xfrm>
          <a:prstGeom prst="rect">
            <a:avLst/>
          </a:prstGeom>
        </p:spPr>
      </p:pic>
    </p:spTree>
    <p:extLst>
      <p:ext uri="{BB962C8B-B14F-4D97-AF65-F5344CB8AC3E}">
        <p14:creationId xmlns:p14="http://schemas.microsoft.com/office/powerpoint/2010/main" val="2710265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Wände schmückte man mit Bildern und Tapeten. Kostbares Porzellan stellte man gerne in Glasschränken, sogenannten Vitrinen, zur Schau.</a:t>
            </a:r>
          </a:p>
        </p:txBody>
      </p:sp>
      <p:pic>
        <p:nvPicPr>
          <p:cNvPr id="3" name="Grafik 2">
            <a:extLst>
              <a:ext uri="{FF2B5EF4-FFF2-40B4-BE49-F238E27FC236}">
                <a16:creationId xmlns:a16="http://schemas.microsoft.com/office/drawing/2014/main" id="{BE08F563-125F-6660-91B7-B62475407AFC}"/>
              </a:ext>
            </a:extLst>
          </p:cNvPr>
          <p:cNvPicPr>
            <a:picLocks noChangeAspect="1"/>
          </p:cNvPicPr>
          <p:nvPr/>
        </p:nvPicPr>
        <p:blipFill>
          <a:blip r:embed="rId2"/>
          <a:stretch>
            <a:fillRect/>
          </a:stretch>
        </p:blipFill>
        <p:spPr>
          <a:xfrm>
            <a:off x="486796" y="661008"/>
            <a:ext cx="8111248" cy="5216265"/>
          </a:xfrm>
          <a:prstGeom prst="rect">
            <a:avLst/>
          </a:prstGeom>
        </p:spPr>
      </p:pic>
    </p:spTree>
    <p:extLst>
      <p:ext uri="{BB962C8B-B14F-4D97-AF65-F5344CB8AC3E}">
        <p14:creationId xmlns:p14="http://schemas.microsoft.com/office/powerpoint/2010/main" val="1913859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Man besuchte Kaffeehäuser, Konzerte, Theater oder Tanzveranstaltungen, machte Spaziergänge und Ausflüge aufs Land. Viele traten Vereinen bei. Ebenfalls während dieser Zeit entwickelte sich das Weihnachtsfest, wie wir es heute kennen, mit Weihnachtsbaum, Liedern und Bescherung.</a:t>
            </a:r>
          </a:p>
        </p:txBody>
      </p:sp>
      <p:pic>
        <p:nvPicPr>
          <p:cNvPr id="3" name="Grafik 2">
            <a:extLst>
              <a:ext uri="{FF2B5EF4-FFF2-40B4-BE49-F238E27FC236}">
                <a16:creationId xmlns:a16="http://schemas.microsoft.com/office/drawing/2014/main" id="{FF86BAAF-9E12-70B2-9415-60951446322E}"/>
              </a:ext>
            </a:extLst>
          </p:cNvPr>
          <p:cNvPicPr>
            <a:picLocks noChangeAspect="1"/>
          </p:cNvPicPr>
          <p:nvPr/>
        </p:nvPicPr>
        <p:blipFill>
          <a:blip r:embed="rId2"/>
          <a:stretch>
            <a:fillRect/>
          </a:stretch>
        </p:blipFill>
        <p:spPr>
          <a:xfrm>
            <a:off x="421193" y="622346"/>
            <a:ext cx="8208912" cy="5243342"/>
          </a:xfrm>
          <a:prstGeom prst="rect">
            <a:avLst/>
          </a:prstGeom>
        </p:spPr>
      </p:pic>
    </p:spTree>
    <p:extLst>
      <p:ext uri="{BB962C8B-B14F-4D97-AF65-F5344CB8AC3E}">
        <p14:creationId xmlns:p14="http://schemas.microsoft.com/office/powerpoint/2010/main" val="2925691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reiche Bürgertum förderte auch Musik und Kunst. „Star“ der Musikszene des Biedermeier war Franz Schubert (1797 – 1828). Schon als Jugendlicher komponierte er seine ersten Musikstücke. Er starb mit nur 31 Jahren an Typhus. In seiner kurzen Lebenszeit schuf er jedoch über 600 Werke.</a:t>
            </a:r>
          </a:p>
        </p:txBody>
      </p:sp>
      <p:pic>
        <p:nvPicPr>
          <p:cNvPr id="3" name="Grafik 2">
            <a:extLst>
              <a:ext uri="{FF2B5EF4-FFF2-40B4-BE49-F238E27FC236}">
                <a16:creationId xmlns:a16="http://schemas.microsoft.com/office/drawing/2014/main" id="{3DAEC2C6-74D6-E5EF-E025-952B1CB1B598}"/>
              </a:ext>
            </a:extLst>
          </p:cNvPr>
          <p:cNvPicPr>
            <a:picLocks noChangeAspect="1"/>
          </p:cNvPicPr>
          <p:nvPr/>
        </p:nvPicPr>
        <p:blipFill>
          <a:blip r:embed="rId2"/>
          <a:stretch>
            <a:fillRect/>
          </a:stretch>
        </p:blipFill>
        <p:spPr>
          <a:xfrm>
            <a:off x="968238" y="548680"/>
            <a:ext cx="7207523" cy="5182841"/>
          </a:xfrm>
          <a:prstGeom prst="rect">
            <a:avLst/>
          </a:prstGeom>
        </p:spPr>
      </p:pic>
    </p:spTree>
    <p:extLst>
      <p:ext uri="{BB962C8B-B14F-4D97-AF65-F5344CB8AC3E}">
        <p14:creationId xmlns:p14="http://schemas.microsoft.com/office/powerpoint/2010/main" val="356212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„Schubertiaden“ nannte man private Hauskonzerte, bei denen Schubert die Möglichkeit hatte, seine Lieder bekannt zu machen. Gastgeberinnen und Gastgeber waren oft reiche und anerkannte Wiener Familien. Neben der Aufführung von Liedern gehörten auch Dichterlesungen und Unterhaltungen zu diesen Treffen.</a:t>
            </a:r>
          </a:p>
        </p:txBody>
      </p:sp>
      <p:pic>
        <p:nvPicPr>
          <p:cNvPr id="3" name="Grafik 2">
            <a:extLst>
              <a:ext uri="{FF2B5EF4-FFF2-40B4-BE49-F238E27FC236}">
                <a16:creationId xmlns:a16="http://schemas.microsoft.com/office/drawing/2014/main" id="{48400CAC-2183-5920-46FB-B03A0C8C567B}"/>
              </a:ext>
            </a:extLst>
          </p:cNvPr>
          <p:cNvPicPr>
            <a:picLocks noChangeAspect="1"/>
          </p:cNvPicPr>
          <p:nvPr/>
        </p:nvPicPr>
        <p:blipFill>
          <a:blip r:embed="rId2"/>
          <a:stretch>
            <a:fillRect/>
          </a:stretch>
        </p:blipFill>
        <p:spPr>
          <a:xfrm>
            <a:off x="395536" y="710818"/>
            <a:ext cx="8111248" cy="5166455"/>
          </a:xfrm>
          <a:prstGeom prst="rect">
            <a:avLst/>
          </a:prstGeom>
        </p:spPr>
      </p:pic>
    </p:spTree>
    <p:extLst>
      <p:ext uri="{BB962C8B-B14F-4D97-AF65-F5344CB8AC3E}">
        <p14:creationId xmlns:p14="http://schemas.microsoft.com/office/powerpoint/2010/main" val="324717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Gerne besuchten die Menschen die Theaterstücke von Ferdinand Raimund. Darin kritisierte dieser immer wieder die politischen Zustände. Das machte er jedoch so geschickt, dass er die Zensur umgehen konnte. Ein bekanntes Stück von ihm heißt „Die gefesselte Phantasie“.</a:t>
            </a:r>
          </a:p>
        </p:txBody>
      </p:sp>
      <p:pic>
        <p:nvPicPr>
          <p:cNvPr id="3" name="Grafik 2">
            <a:extLst>
              <a:ext uri="{FF2B5EF4-FFF2-40B4-BE49-F238E27FC236}">
                <a16:creationId xmlns:a16="http://schemas.microsoft.com/office/drawing/2014/main" id="{585AAFD9-54AB-C04A-481B-9D9592C86CCE}"/>
              </a:ext>
            </a:extLst>
          </p:cNvPr>
          <p:cNvPicPr>
            <a:picLocks noChangeAspect="1"/>
          </p:cNvPicPr>
          <p:nvPr/>
        </p:nvPicPr>
        <p:blipFill>
          <a:blip r:embed="rId2"/>
          <a:stretch>
            <a:fillRect/>
          </a:stretch>
        </p:blipFill>
        <p:spPr>
          <a:xfrm>
            <a:off x="2390775" y="571500"/>
            <a:ext cx="3981425" cy="5215841"/>
          </a:xfrm>
          <a:prstGeom prst="rect">
            <a:avLst/>
          </a:prstGeom>
        </p:spPr>
      </p:pic>
    </p:spTree>
    <p:extLst>
      <p:ext uri="{BB962C8B-B14F-4D97-AF65-F5344CB8AC3E}">
        <p14:creationId xmlns:p14="http://schemas.microsoft.com/office/powerpoint/2010/main" val="1607173073"/>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800</Words>
  <Application>Microsoft Office PowerPoint</Application>
  <PresentationFormat>Bildschirmpräsentation (4:3)</PresentationFormat>
  <Paragraphs>32</Paragraphs>
  <Slides>14</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Barbara Peintinger</cp:lastModifiedBy>
  <cp:revision>92</cp:revision>
  <dcterms:created xsi:type="dcterms:W3CDTF">2011-07-14T19:54:09Z</dcterms:created>
  <dcterms:modified xsi:type="dcterms:W3CDTF">2025-02-07T06:34:40Z</dcterms:modified>
</cp:coreProperties>
</file>