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1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Vernichten</a:t>
            </a:r>
          </a:p>
        </p:txBody>
      </p:sp>
      <p:sp>
        <p:nvSpPr>
          <p:cNvPr id="5" name="Text Box 10"/>
          <p:cNvSpPr txBox="1">
            <a:spLocks noChangeArrowheads="1"/>
          </p:cNvSpPr>
          <p:nvPr/>
        </p:nvSpPr>
        <p:spPr bwMode="auto">
          <a:xfrm>
            <a:off x="469900" y="1577545"/>
            <a:ext cx="25209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1942 </a:t>
            </a:r>
          </a:p>
        </p:txBody>
      </p:sp>
      <p:sp>
        <p:nvSpPr>
          <p:cNvPr id="6" name="Text Box 10"/>
          <p:cNvSpPr txBox="1">
            <a:spLocks noChangeArrowheads="1"/>
          </p:cNvSpPr>
          <p:nvPr/>
        </p:nvSpPr>
        <p:spPr bwMode="auto">
          <a:xfrm>
            <a:off x="2627313" y="1574370"/>
            <a:ext cx="6516687"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Errichtung von Vernichtungslagern</a:t>
            </a:r>
          </a:p>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Ermordung von Millionen Menschen (Jüdinnen und Juden</a:t>
            </a:r>
            <a:r>
              <a:rPr lang="de-DE" altLang="de-DE" sz="2800">
                <a:solidFill>
                  <a:srgbClr val="333333"/>
                </a:solidFill>
                <a:latin typeface="Calibri" panose="020F0502020204030204" pitchFamily="34" charset="0"/>
                <a:sym typeface="Wingdings" panose="05000000000000000000" pitchFamily="2" charset="2"/>
              </a:rPr>
              <a:t>, aber auch Roma </a:t>
            </a:r>
            <a:r>
              <a:rPr lang="de-DE" altLang="de-DE" sz="2800" dirty="0">
                <a:solidFill>
                  <a:srgbClr val="333333"/>
                </a:solidFill>
                <a:latin typeface="Calibri" panose="020F0502020204030204" pitchFamily="34" charset="0"/>
                <a:sym typeface="Wingdings" panose="05000000000000000000" pitchFamily="2" charset="2"/>
              </a:rPr>
              <a:t>und Sinti, Zeugen Jehovas, Homosexuelle,   politische Gegnerinnen und Gegner …)</a:t>
            </a:r>
          </a:p>
        </p:txBody>
      </p:sp>
      <p:sp>
        <p:nvSpPr>
          <p:cNvPr id="7" name="Text Box 10">
            <a:extLst>
              <a:ext uri="{FF2B5EF4-FFF2-40B4-BE49-F238E27FC236}">
                <a16:creationId xmlns:a16="http://schemas.microsoft.com/office/drawing/2014/main" id="{E63A6136-C8ED-2E02-B989-35FD8F6BEB0D}"/>
              </a:ext>
            </a:extLst>
          </p:cNvPr>
          <p:cNvSpPr txBox="1">
            <a:spLocks noChangeArrowheads="1"/>
          </p:cNvSpPr>
          <p:nvPr/>
        </p:nvSpPr>
        <p:spPr bwMode="auto">
          <a:xfrm>
            <a:off x="1619201" y="4450960"/>
            <a:ext cx="2016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t>
            </a:r>
            <a:r>
              <a:rPr lang="de-DE" altLang="de-DE" sz="2800" dirty="0">
                <a:solidFill>
                  <a:srgbClr val="FF6600"/>
                </a:solidFill>
                <a:latin typeface="Calibri" panose="020F0502020204030204" pitchFamily="34" charset="0"/>
                <a:sym typeface="Wingdings" panose="05000000000000000000" pitchFamily="2" charset="2"/>
              </a:rPr>
              <a:t>Holocaust</a:t>
            </a:r>
            <a:r>
              <a:rPr lang="de-DE" altLang="de-DE" sz="2800" dirty="0">
                <a:solidFill>
                  <a:srgbClr val="333333"/>
                </a:solidFill>
                <a:latin typeface="Calibri" panose="020F0502020204030204" pitchFamily="34" charset="0"/>
                <a:sym typeface="Wingdings" panose="05000000000000000000" pitchFamily="2" charset="2"/>
              </a:rPr>
              <a:t>“</a:t>
            </a:r>
          </a:p>
        </p:txBody>
      </p:sp>
      <p:sp>
        <p:nvSpPr>
          <p:cNvPr id="8" name="Text Box 10">
            <a:extLst>
              <a:ext uri="{FF2B5EF4-FFF2-40B4-BE49-F238E27FC236}">
                <a16:creationId xmlns:a16="http://schemas.microsoft.com/office/drawing/2014/main" id="{9371310F-5C78-AFAE-3EA3-D366EEF825A0}"/>
              </a:ext>
            </a:extLst>
          </p:cNvPr>
          <p:cNvSpPr txBox="1">
            <a:spLocks noChangeArrowheads="1"/>
          </p:cNvSpPr>
          <p:nvPr/>
        </p:nvSpPr>
        <p:spPr bwMode="auto">
          <a:xfrm>
            <a:off x="6077558" y="4450960"/>
            <a:ext cx="14401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t>
            </a:r>
            <a:r>
              <a:rPr lang="de-DE" altLang="de-DE" sz="2800" dirty="0">
                <a:solidFill>
                  <a:srgbClr val="FF6600"/>
                </a:solidFill>
                <a:latin typeface="Calibri" panose="020F0502020204030204" pitchFamily="34" charset="0"/>
                <a:sym typeface="Wingdings" panose="05000000000000000000" pitchFamily="2" charset="2"/>
              </a:rPr>
              <a:t>Shoah</a:t>
            </a:r>
            <a:r>
              <a:rPr lang="de-DE" altLang="de-DE" sz="2800" dirty="0">
                <a:solidFill>
                  <a:srgbClr val="333333"/>
                </a:solidFill>
                <a:latin typeface="Calibri" panose="020F0502020204030204" pitchFamily="34" charset="0"/>
                <a:sym typeface="Wingdings" panose="05000000000000000000" pitchFamily="2" charset="2"/>
              </a:rPr>
              <a:t>“</a:t>
            </a:r>
          </a:p>
        </p:txBody>
      </p:sp>
      <p:sp>
        <p:nvSpPr>
          <p:cNvPr id="9" name="Text Box 10">
            <a:extLst>
              <a:ext uri="{FF2B5EF4-FFF2-40B4-BE49-F238E27FC236}">
                <a16:creationId xmlns:a16="http://schemas.microsoft.com/office/drawing/2014/main" id="{3F1203F9-125C-E770-CF95-F3D04198EC15}"/>
              </a:ext>
            </a:extLst>
          </p:cNvPr>
          <p:cNvSpPr txBox="1">
            <a:spLocks noChangeArrowheads="1"/>
          </p:cNvSpPr>
          <p:nvPr/>
        </p:nvSpPr>
        <p:spPr bwMode="auto">
          <a:xfrm>
            <a:off x="1553803" y="5120001"/>
            <a:ext cx="23042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(griechisch für „vollständig verbrannt“)</a:t>
            </a:r>
          </a:p>
        </p:txBody>
      </p:sp>
      <p:sp>
        <p:nvSpPr>
          <p:cNvPr id="10" name="Text Box 10">
            <a:extLst>
              <a:ext uri="{FF2B5EF4-FFF2-40B4-BE49-F238E27FC236}">
                <a16:creationId xmlns:a16="http://schemas.microsoft.com/office/drawing/2014/main" id="{D4CFFF9C-9EE8-7D39-F187-EB1390842084}"/>
              </a:ext>
            </a:extLst>
          </p:cNvPr>
          <p:cNvSpPr txBox="1">
            <a:spLocks noChangeArrowheads="1"/>
          </p:cNvSpPr>
          <p:nvPr/>
        </p:nvSpPr>
        <p:spPr bwMode="auto">
          <a:xfrm>
            <a:off x="5724128" y="5120002"/>
            <a:ext cx="23042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(hebräisch für „große Katastrophe“)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„Vernichten“ auf den Seiten 48 bis 49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62</cp:revision>
  <dcterms:created xsi:type="dcterms:W3CDTF">2011-07-14T19:54:09Z</dcterms:created>
  <dcterms:modified xsi:type="dcterms:W3CDTF">2025-05-08T11:58:27Z</dcterms:modified>
</cp:coreProperties>
</file>