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09.11.2022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Kulturkontakte</a:t>
            </a:r>
          </a:p>
        </p:txBody>
      </p:sp>
      <p:sp>
        <p:nvSpPr>
          <p:cNvPr id="10" name="Text Box 10">
            <a:extLst>
              <a:ext uri="{FF2B5EF4-FFF2-40B4-BE49-F238E27FC236}">
                <a16:creationId xmlns:a16="http://schemas.microsoft.com/office/drawing/2014/main" id="{8169F541-9DE1-F9F5-F94B-DC6F83D0431F}"/>
              </a:ext>
            </a:extLst>
          </p:cNvPr>
          <p:cNvSpPr txBox="1">
            <a:spLocks noChangeArrowheads="1"/>
          </p:cNvSpPr>
          <p:nvPr/>
        </p:nvSpPr>
        <p:spPr bwMode="auto">
          <a:xfrm>
            <a:off x="662581" y="1450053"/>
            <a:ext cx="7818836"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 ermöglichen den Austausch von Gegenständen und die Verbreitung von Wissen und Lebensweisen</a:t>
            </a:r>
          </a:p>
        </p:txBody>
      </p:sp>
      <p:sp>
        <p:nvSpPr>
          <p:cNvPr id="13" name="Text Box 10">
            <a:extLst>
              <a:ext uri="{FF2B5EF4-FFF2-40B4-BE49-F238E27FC236}">
                <a16:creationId xmlns:a16="http://schemas.microsoft.com/office/drawing/2014/main" id="{31F81C4F-6EB3-40C4-E652-7204C5A3073F}"/>
              </a:ext>
            </a:extLst>
          </p:cNvPr>
          <p:cNvSpPr txBox="1">
            <a:spLocks noChangeArrowheads="1"/>
          </p:cNvSpPr>
          <p:nvPr/>
        </p:nvSpPr>
        <p:spPr bwMode="auto">
          <a:xfrm>
            <a:off x="742835" y="3955368"/>
            <a:ext cx="33845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europäische Mächte besetzen Kolonien</a:t>
            </a:r>
          </a:p>
        </p:txBody>
      </p:sp>
      <p:sp>
        <p:nvSpPr>
          <p:cNvPr id="15" name="Pfeil nach unten 22">
            <a:extLst>
              <a:ext uri="{FF2B5EF4-FFF2-40B4-BE49-F238E27FC236}">
                <a16:creationId xmlns:a16="http://schemas.microsoft.com/office/drawing/2014/main" id="{8369A7F7-3D41-5276-611F-A1A8E421D902}"/>
              </a:ext>
            </a:extLst>
          </p:cNvPr>
          <p:cNvSpPr>
            <a:spLocks noChangeArrowheads="1"/>
          </p:cNvSpPr>
          <p:nvPr/>
        </p:nvSpPr>
        <p:spPr bwMode="auto">
          <a:xfrm>
            <a:off x="2213482" y="3588222"/>
            <a:ext cx="288925" cy="360000"/>
          </a:xfrm>
          <a:prstGeom prst="downArrow">
            <a:avLst>
              <a:gd name="adj1" fmla="val 50000"/>
              <a:gd name="adj2" fmla="val 49810"/>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 name="Text Box 10">
            <a:extLst>
              <a:ext uri="{FF2B5EF4-FFF2-40B4-BE49-F238E27FC236}">
                <a16:creationId xmlns:a16="http://schemas.microsoft.com/office/drawing/2014/main" id="{0FFE30B9-B303-B07D-6728-214007D4F4B8}"/>
              </a:ext>
            </a:extLst>
          </p:cNvPr>
          <p:cNvSpPr txBox="1">
            <a:spLocks noChangeArrowheads="1"/>
          </p:cNvSpPr>
          <p:nvPr/>
        </p:nvSpPr>
        <p:spPr bwMode="auto">
          <a:xfrm>
            <a:off x="557720" y="2644917"/>
            <a:ext cx="36004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Kulturkontakte</a:t>
            </a:r>
          </a:p>
          <a:p>
            <a:pPr algn="ctr" eaLnBrk="1" hangingPunct="1">
              <a:spcBef>
                <a:spcPts val="0"/>
              </a:spcBef>
            </a:pPr>
            <a:r>
              <a:rPr lang="de-DE" altLang="de-DE" sz="2800" dirty="0">
                <a:solidFill>
                  <a:srgbClr val="669900"/>
                </a:solidFill>
                <a:latin typeface="Calibri" panose="020F0502020204030204" pitchFamily="34" charset="0"/>
              </a:rPr>
              <a:t>früher</a:t>
            </a:r>
          </a:p>
        </p:txBody>
      </p:sp>
      <p:sp>
        <p:nvSpPr>
          <p:cNvPr id="4" name="Text Box 10">
            <a:extLst>
              <a:ext uri="{FF2B5EF4-FFF2-40B4-BE49-F238E27FC236}">
                <a16:creationId xmlns:a16="http://schemas.microsoft.com/office/drawing/2014/main" id="{61148EB7-3511-B6E5-ABB1-28AFC06D0573}"/>
              </a:ext>
            </a:extLst>
          </p:cNvPr>
          <p:cNvSpPr txBox="1">
            <a:spLocks noChangeArrowheads="1"/>
          </p:cNvSpPr>
          <p:nvPr/>
        </p:nvSpPr>
        <p:spPr bwMode="auto">
          <a:xfrm>
            <a:off x="4860032" y="2644917"/>
            <a:ext cx="36004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Kulturkontakte</a:t>
            </a:r>
          </a:p>
          <a:p>
            <a:pPr algn="ctr" eaLnBrk="1" hangingPunct="1">
              <a:spcBef>
                <a:spcPts val="0"/>
              </a:spcBef>
            </a:pPr>
            <a:r>
              <a:rPr lang="de-DE" altLang="de-DE" sz="2800" dirty="0">
                <a:solidFill>
                  <a:srgbClr val="669900"/>
                </a:solidFill>
                <a:latin typeface="Calibri" panose="020F0502020204030204" pitchFamily="34" charset="0"/>
              </a:rPr>
              <a:t>heute</a:t>
            </a:r>
          </a:p>
        </p:txBody>
      </p:sp>
      <p:sp>
        <p:nvSpPr>
          <p:cNvPr id="5" name="Pfeil nach unten 22">
            <a:extLst>
              <a:ext uri="{FF2B5EF4-FFF2-40B4-BE49-F238E27FC236}">
                <a16:creationId xmlns:a16="http://schemas.microsoft.com/office/drawing/2014/main" id="{1E52CC16-8DD8-920F-2D1D-DA16B435D0E6}"/>
              </a:ext>
            </a:extLst>
          </p:cNvPr>
          <p:cNvSpPr>
            <a:spLocks noChangeArrowheads="1"/>
          </p:cNvSpPr>
          <p:nvPr/>
        </p:nvSpPr>
        <p:spPr bwMode="auto">
          <a:xfrm>
            <a:off x="6515794" y="3588222"/>
            <a:ext cx="288925" cy="360000"/>
          </a:xfrm>
          <a:prstGeom prst="downArrow">
            <a:avLst>
              <a:gd name="adj1" fmla="val 50000"/>
              <a:gd name="adj2" fmla="val 49810"/>
            </a:avLst>
          </a:prstGeom>
          <a:solidFill>
            <a:srgbClr val="669900"/>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6" name="Text Box 10">
            <a:extLst>
              <a:ext uri="{FF2B5EF4-FFF2-40B4-BE49-F238E27FC236}">
                <a16:creationId xmlns:a16="http://schemas.microsoft.com/office/drawing/2014/main" id="{DC2605DF-02B5-9C86-BF40-080D4BB55099}"/>
              </a:ext>
            </a:extLst>
          </p:cNvPr>
          <p:cNvSpPr txBox="1">
            <a:spLocks noChangeArrowheads="1"/>
          </p:cNvSpPr>
          <p:nvPr/>
        </p:nvSpPr>
        <p:spPr bwMode="auto">
          <a:xfrm>
            <a:off x="211500" y="4937693"/>
            <a:ext cx="444721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indigener Bevölkerung wird die europäische Lebensweise aufgezwungen</a:t>
            </a:r>
          </a:p>
        </p:txBody>
      </p:sp>
      <p:sp>
        <p:nvSpPr>
          <p:cNvPr id="7" name="Text Box 10">
            <a:extLst>
              <a:ext uri="{FF2B5EF4-FFF2-40B4-BE49-F238E27FC236}">
                <a16:creationId xmlns:a16="http://schemas.microsoft.com/office/drawing/2014/main" id="{A4AC6663-9964-A392-E436-C9A6D09EA0C3}"/>
              </a:ext>
            </a:extLst>
          </p:cNvPr>
          <p:cNvSpPr txBox="1">
            <a:spLocks noChangeArrowheads="1"/>
          </p:cNvSpPr>
          <p:nvPr/>
        </p:nvSpPr>
        <p:spPr bwMode="auto">
          <a:xfrm>
            <a:off x="4859948" y="4001535"/>
            <a:ext cx="3493083"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Internet, Reisen und Welthandel helfen beim Kennenlernen neuer Kulturen</a:t>
            </a:r>
          </a:p>
        </p:txBody>
      </p:sp>
      <p:sp>
        <p:nvSpPr>
          <p:cNvPr id="8" name="Text Box 10">
            <a:extLst>
              <a:ext uri="{FF2B5EF4-FFF2-40B4-BE49-F238E27FC236}">
                <a16:creationId xmlns:a16="http://schemas.microsoft.com/office/drawing/2014/main" id="{60A775CC-72C6-2C04-A45E-5FF6686E0E93}"/>
              </a:ext>
            </a:extLst>
          </p:cNvPr>
          <p:cNvSpPr txBox="1">
            <a:spLocks noChangeArrowheads="1"/>
          </p:cNvSpPr>
          <p:nvPr/>
        </p:nvSpPr>
        <p:spPr bwMode="auto">
          <a:xfrm>
            <a:off x="4859948" y="5629674"/>
            <a:ext cx="36004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oft immer noch Ablehnung gegenüber „anderem“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5" grpId="0" animBg="1"/>
      <p:bldP spid="3" grpId="0"/>
      <p:bldP spid="4" grpId="0"/>
      <p:bldP spid="5" grpId="0" animBg="1"/>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„Andere Kulturen kennen lernen“ auf den Seiten 88 bis 89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82</cp:revision>
  <dcterms:created xsi:type="dcterms:W3CDTF">2011-07-14T19:54:09Z</dcterms:created>
  <dcterms:modified xsi:type="dcterms:W3CDTF">2022-11-09T05:59:20Z</dcterms:modified>
</cp:coreProperties>
</file>