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08.11.2022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404620" y="745424"/>
            <a:ext cx="8334760"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Das Frankenreich unter Karl dem Großen</a:t>
            </a:r>
          </a:p>
        </p:txBody>
      </p:sp>
      <p:sp>
        <p:nvSpPr>
          <p:cNvPr id="3" name="Text Box 10">
            <a:extLst>
              <a:ext uri="{FF2B5EF4-FFF2-40B4-BE49-F238E27FC236}">
                <a16:creationId xmlns:a16="http://schemas.microsoft.com/office/drawing/2014/main" id="{A4937B17-4B02-4A17-54E1-41E32CD55697}"/>
              </a:ext>
            </a:extLst>
          </p:cNvPr>
          <p:cNvSpPr txBox="1">
            <a:spLocks noChangeArrowheads="1"/>
          </p:cNvSpPr>
          <p:nvPr/>
        </p:nvSpPr>
        <p:spPr bwMode="auto">
          <a:xfrm>
            <a:off x="2555875" y="3284538"/>
            <a:ext cx="4032250" cy="681037"/>
          </a:xfrm>
          <a:prstGeom prst="rect">
            <a:avLst/>
          </a:prstGeom>
          <a:solidFill>
            <a:srgbClr val="669900"/>
          </a:solidFill>
          <a:ln w="9525" algn="ctr">
            <a:solidFill>
              <a:srgbClr val="669900"/>
            </a:solid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Frankenreich</a:t>
            </a:r>
          </a:p>
        </p:txBody>
      </p:sp>
      <p:sp>
        <p:nvSpPr>
          <p:cNvPr id="4" name="Pfeil nach unten 23">
            <a:extLst>
              <a:ext uri="{FF2B5EF4-FFF2-40B4-BE49-F238E27FC236}">
                <a16:creationId xmlns:a16="http://schemas.microsoft.com/office/drawing/2014/main" id="{3B9E06B7-CBFC-3F0C-0CB0-DAF6115F2F92}"/>
              </a:ext>
            </a:extLst>
          </p:cNvPr>
          <p:cNvSpPr>
            <a:spLocks noChangeArrowheads="1"/>
          </p:cNvSpPr>
          <p:nvPr/>
        </p:nvSpPr>
        <p:spPr bwMode="auto">
          <a:xfrm rot="8704031">
            <a:off x="3622675" y="2649538"/>
            <a:ext cx="288925" cy="568325"/>
          </a:xfrm>
          <a:prstGeom prst="downArrow">
            <a:avLst>
              <a:gd name="adj1" fmla="val 50000"/>
              <a:gd name="adj2" fmla="val 49895"/>
            </a:avLst>
          </a:prstGeom>
          <a:solidFill>
            <a:srgbClr val="669900"/>
          </a:solidFill>
          <a:ln w="9525" algn="ctr">
            <a:solidFill>
              <a:srgbClr val="669900"/>
            </a:solidFill>
            <a:round/>
            <a:headEnd/>
            <a:tailEnd/>
          </a:ln>
        </p:spPr>
        <p:txBody>
          <a:bodyPr rot="10800000"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5" name="Text Box 10">
            <a:extLst>
              <a:ext uri="{FF2B5EF4-FFF2-40B4-BE49-F238E27FC236}">
                <a16:creationId xmlns:a16="http://schemas.microsoft.com/office/drawing/2014/main" id="{19E8BC26-05C6-D228-C663-EAE6C807CD11}"/>
              </a:ext>
            </a:extLst>
          </p:cNvPr>
          <p:cNvSpPr txBox="1">
            <a:spLocks noChangeArrowheads="1"/>
          </p:cNvSpPr>
          <p:nvPr/>
        </p:nvSpPr>
        <p:spPr bwMode="auto">
          <a:xfrm>
            <a:off x="611188" y="1989138"/>
            <a:ext cx="35274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großes Reich</a:t>
            </a:r>
          </a:p>
        </p:txBody>
      </p:sp>
      <p:sp>
        <p:nvSpPr>
          <p:cNvPr id="6" name="Text Box 10">
            <a:extLst>
              <a:ext uri="{FF2B5EF4-FFF2-40B4-BE49-F238E27FC236}">
                <a16:creationId xmlns:a16="http://schemas.microsoft.com/office/drawing/2014/main" id="{B4899B67-6302-E777-CEBB-FEA8FC3066BA}"/>
              </a:ext>
            </a:extLst>
          </p:cNvPr>
          <p:cNvSpPr txBox="1">
            <a:spLocks noChangeArrowheads="1"/>
          </p:cNvSpPr>
          <p:nvPr/>
        </p:nvSpPr>
        <p:spPr bwMode="auto">
          <a:xfrm>
            <a:off x="4787900" y="1836738"/>
            <a:ext cx="3887788"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Verwaltung mithilfe der Kirche</a:t>
            </a:r>
          </a:p>
        </p:txBody>
      </p:sp>
      <p:sp>
        <p:nvSpPr>
          <p:cNvPr id="7" name="Text Box 10">
            <a:extLst>
              <a:ext uri="{FF2B5EF4-FFF2-40B4-BE49-F238E27FC236}">
                <a16:creationId xmlns:a16="http://schemas.microsoft.com/office/drawing/2014/main" id="{CBE6DFD1-0B0E-4641-D603-1DA1CBC3F133}"/>
              </a:ext>
            </a:extLst>
          </p:cNvPr>
          <p:cNvSpPr txBox="1">
            <a:spLocks noChangeArrowheads="1"/>
          </p:cNvSpPr>
          <p:nvPr/>
        </p:nvSpPr>
        <p:spPr bwMode="auto">
          <a:xfrm>
            <a:off x="323850" y="4652963"/>
            <a:ext cx="453707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Pfalzen</a:t>
            </a:r>
            <a:br>
              <a:rPr lang="de-DE" altLang="de-DE" sz="2800" dirty="0">
                <a:solidFill>
                  <a:srgbClr val="333333"/>
                </a:solidFill>
                <a:latin typeface="Calibri" panose="020F0502020204030204" pitchFamily="34" charset="0"/>
              </a:rPr>
            </a:br>
            <a:r>
              <a:rPr lang="de-DE" altLang="de-DE" sz="2800" dirty="0">
                <a:solidFill>
                  <a:srgbClr val="333333"/>
                </a:solidFill>
                <a:latin typeface="Calibri" panose="020F0502020204030204" pitchFamily="34" charset="0"/>
              </a:rPr>
              <a:t>(= kein fester Herrschaftssitz)</a:t>
            </a:r>
          </a:p>
        </p:txBody>
      </p:sp>
      <p:sp>
        <p:nvSpPr>
          <p:cNvPr id="8" name="Text Box 10">
            <a:extLst>
              <a:ext uri="{FF2B5EF4-FFF2-40B4-BE49-F238E27FC236}">
                <a16:creationId xmlns:a16="http://schemas.microsoft.com/office/drawing/2014/main" id="{3BFB69DD-DC08-467C-3DDD-A175BCB07918}"/>
              </a:ext>
            </a:extLst>
          </p:cNvPr>
          <p:cNvSpPr txBox="1">
            <a:spLocks noChangeArrowheads="1"/>
          </p:cNvSpPr>
          <p:nvPr/>
        </p:nvSpPr>
        <p:spPr bwMode="auto">
          <a:xfrm>
            <a:off x="4860925" y="4581525"/>
            <a:ext cx="3887788"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Förderung von</a:t>
            </a:r>
          </a:p>
          <a:p>
            <a:pPr algn="ctr" eaLnBrk="1" hangingPunct="1"/>
            <a:r>
              <a:rPr lang="de-DE" altLang="de-DE" sz="2800" dirty="0">
                <a:solidFill>
                  <a:srgbClr val="333333"/>
                </a:solidFill>
                <a:latin typeface="Calibri" panose="020F0502020204030204" pitchFamily="34" charset="0"/>
              </a:rPr>
              <a:t>Bildung und Wissenschaft</a:t>
            </a:r>
          </a:p>
        </p:txBody>
      </p:sp>
      <p:sp>
        <p:nvSpPr>
          <p:cNvPr id="9" name="Pfeil nach unten 28">
            <a:extLst>
              <a:ext uri="{FF2B5EF4-FFF2-40B4-BE49-F238E27FC236}">
                <a16:creationId xmlns:a16="http://schemas.microsoft.com/office/drawing/2014/main" id="{5562AEF5-83CE-AD0B-F361-1499FCC84C8F}"/>
              </a:ext>
            </a:extLst>
          </p:cNvPr>
          <p:cNvSpPr>
            <a:spLocks noChangeArrowheads="1"/>
          </p:cNvSpPr>
          <p:nvPr/>
        </p:nvSpPr>
        <p:spPr bwMode="auto">
          <a:xfrm rot="12895969" flipH="1">
            <a:off x="5357813" y="2660650"/>
            <a:ext cx="288925" cy="566738"/>
          </a:xfrm>
          <a:prstGeom prst="downArrow">
            <a:avLst>
              <a:gd name="adj1" fmla="val 50000"/>
              <a:gd name="adj2" fmla="val 49756"/>
            </a:avLst>
          </a:prstGeom>
          <a:solidFill>
            <a:srgbClr val="669900"/>
          </a:solidFill>
          <a:ln w="9525" algn="ctr">
            <a:solidFill>
              <a:srgbClr val="669900"/>
            </a:solidFill>
            <a:round/>
            <a:headEnd/>
            <a:tailEnd/>
          </a:ln>
        </p:spPr>
        <p:txBody>
          <a:bodyPr rot="10800000"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9" name="Pfeil nach unten 29">
            <a:extLst>
              <a:ext uri="{FF2B5EF4-FFF2-40B4-BE49-F238E27FC236}">
                <a16:creationId xmlns:a16="http://schemas.microsoft.com/office/drawing/2014/main" id="{0D47ED91-F878-34F7-AD27-E30FA0D2BC9F}"/>
              </a:ext>
            </a:extLst>
          </p:cNvPr>
          <p:cNvSpPr>
            <a:spLocks noChangeArrowheads="1"/>
          </p:cNvSpPr>
          <p:nvPr/>
        </p:nvSpPr>
        <p:spPr bwMode="auto">
          <a:xfrm rot="12895969" flipV="1">
            <a:off x="3629025" y="4029075"/>
            <a:ext cx="288925" cy="566738"/>
          </a:xfrm>
          <a:prstGeom prst="downArrow">
            <a:avLst>
              <a:gd name="adj1" fmla="val 50000"/>
              <a:gd name="adj2" fmla="val 49756"/>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0" name="Pfeil nach unten 30">
            <a:extLst>
              <a:ext uri="{FF2B5EF4-FFF2-40B4-BE49-F238E27FC236}">
                <a16:creationId xmlns:a16="http://schemas.microsoft.com/office/drawing/2014/main" id="{86E69556-05CE-2C7C-CED9-24A8A2ACBEB7}"/>
              </a:ext>
            </a:extLst>
          </p:cNvPr>
          <p:cNvSpPr>
            <a:spLocks noChangeArrowheads="1"/>
          </p:cNvSpPr>
          <p:nvPr/>
        </p:nvSpPr>
        <p:spPr bwMode="auto">
          <a:xfrm rot="8704031" flipH="1" flipV="1">
            <a:off x="5357813" y="4029075"/>
            <a:ext cx="288925" cy="566738"/>
          </a:xfrm>
          <a:prstGeom prst="downArrow">
            <a:avLst>
              <a:gd name="adj1" fmla="val 50000"/>
              <a:gd name="adj2" fmla="val 49756"/>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P spid="7" grpId="0"/>
      <p:bldP spid="8" grpId="0"/>
      <p:bldP spid="9" grpId="0" animBg="1"/>
      <p:bldP spid="19" grpId="0" animBg="1"/>
      <p:bldP spid="20"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„Ein neues Reich entsteht“ auf den Seiten 56 bis 57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 und Autoren: Michael Bachlechner, Conny </a:t>
            </a:r>
            <a:r>
              <a:rPr lang="de-DE" altLang="de-DE" sz="1200" b="0" dirty="0" err="1">
                <a:solidFill>
                  <a:schemeClr val="tx1"/>
                </a:solidFill>
                <a:cs typeface="Arial" charset="0"/>
              </a:rPr>
              <a:t>Benedik</a:t>
            </a:r>
            <a:r>
              <a:rPr lang="de-DE" altLang="de-DE" sz="1200" b="0" dirty="0">
                <a:solidFill>
                  <a:schemeClr val="tx1"/>
                </a:solidFill>
                <a:cs typeface="Arial" charset="0"/>
              </a:rPr>
              <a:t>, Johannes Fuchsberger, Franz Graf, Franz </a:t>
            </a:r>
            <a:r>
              <a:rPr lang="de-DE" altLang="de-DE" sz="1200" b="0" dirty="0" err="1">
                <a:solidFill>
                  <a:schemeClr val="tx1"/>
                </a:solidFill>
                <a:cs typeface="Arial" charset="0"/>
              </a:rPr>
              <a:t>Niedertscheider</a:t>
            </a:r>
            <a:r>
              <a:rPr lang="de-DE" altLang="de-DE" sz="1200" b="0" dirty="0">
                <a:solidFill>
                  <a:schemeClr val="tx1"/>
                </a:solidFill>
                <a:cs typeface="Arial" charset="0"/>
              </a:rPr>
              <a:t> und Michael </a:t>
            </a:r>
            <a:r>
              <a:rPr lang="de-DE" altLang="de-DE" sz="1200" b="0" dirty="0" err="1">
                <a:solidFill>
                  <a:schemeClr val="tx1"/>
                </a:solidFill>
                <a:cs typeface="Arial" charset="0"/>
              </a:rPr>
              <a:t>Senfter</a:t>
            </a:r>
            <a:endParaRPr lang="de-DE" altLang="de-DE" sz="1200" b="0" dirty="0">
              <a:solidFill>
                <a:schemeClr val="tx1"/>
              </a:solidFill>
              <a:cs typeface="Arial" charset="0"/>
            </a:endParaRP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214</Words>
  <Application>Microsoft Office PowerPoint</Application>
  <PresentationFormat>Bildschirmpräsentation (4:3)</PresentationFormat>
  <Paragraphs>27</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75</cp:revision>
  <dcterms:created xsi:type="dcterms:W3CDTF">2011-07-14T19:54:09Z</dcterms:created>
  <dcterms:modified xsi:type="dcterms:W3CDTF">2022-11-08T07:11:39Z</dcterms:modified>
</cp:coreProperties>
</file>