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Krisenmanager Franz Joseph I.?</a:t>
            </a:r>
          </a:p>
        </p:txBody>
      </p:sp>
      <p:sp>
        <p:nvSpPr>
          <p:cNvPr id="3" name="Ellipse 2">
            <a:extLst>
              <a:ext uri="{FF2B5EF4-FFF2-40B4-BE49-F238E27FC236}">
                <a16:creationId xmlns:a16="http://schemas.microsoft.com/office/drawing/2014/main" id="{D2B7AD12-BBAB-7DB1-CFC1-20888422139F}"/>
              </a:ext>
            </a:extLst>
          </p:cNvPr>
          <p:cNvSpPr/>
          <p:nvPr/>
        </p:nvSpPr>
        <p:spPr bwMode="auto">
          <a:xfrm>
            <a:off x="179512" y="1693223"/>
            <a:ext cx="2502112" cy="1440160"/>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4" name="Text Box 10">
            <a:extLst>
              <a:ext uri="{FF2B5EF4-FFF2-40B4-BE49-F238E27FC236}">
                <a16:creationId xmlns:a16="http://schemas.microsoft.com/office/drawing/2014/main" id="{7A4C1026-92BA-2D31-3640-F008260EE190}"/>
              </a:ext>
            </a:extLst>
          </p:cNvPr>
          <p:cNvSpPr txBox="1">
            <a:spLocks noChangeArrowheads="1"/>
          </p:cNvSpPr>
          <p:nvPr/>
        </p:nvSpPr>
        <p:spPr bwMode="auto">
          <a:xfrm>
            <a:off x="340939" y="2197273"/>
            <a:ext cx="21239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Politik</a:t>
            </a:r>
          </a:p>
        </p:txBody>
      </p:sp>
      <p:sp>
        <p:nvSpPr>
          <p:cNvPr id="5" name="Text Box 10">
            <a:extLst>
              <a:ext uri="{FF2B5EF4-FFF2-40B4-BE49-F238E27FC236}">
                <a16:creationId xmlns:a16="http://schemas.microsoft.com/office/drawing/2014/main" id="{3E4BE8DC-E37E-F8D7-7F36-D07974213546}"/>
              </a:ext>
            </a:extLst>
          </p:cNvPr>
          <p:cNvSpPr txBox="1">
            <a:spLocks noChangeArrowheads="1"/>
          </p:cNvSpPr>
          <p:nvPr/>
        </p:nvSpPr>
        <p:spPr bwMode="auto">
          <a:xfrm>
            <a:off x="221733" y="4765381"/>
            <a:ext cx="25270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Auseinander-setzungen mit dem Thronfolger</a:t>
            </a:r>
          </a:p>
        </p:txBody>
      </p:sp>
      <p:sp>
        <p:nvSpPr>
          <p:cNvPr id="6" name="Text Box 10">
            <a:extLst>
              <a:ext uri="{FF2B5EF4-FFF2-40B4-BE49-F238E27FC236}">
                <a16:creationId xmlns:a16="http://schemas.microsoft.com/office/drawing/2014/main" id="{9A7FF080-C07D-0C7C-099A-0AC7AC0952FE}"/>
              </a:ext>
            </a:extLst>
          </p:cNvPr>
          <p:cNvSpPr txBox="1">
            <a:spLocks noChangeArrowheads="1"/>
          </p:cNvSpPr>
          <p:nvPr/>
        </p:nvSpPr>
        <p:spPr bwMode="auto">
          <a:xfrm>
            <a:off x="3401215" y="3198167"/>
            <a:ext cx="2160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Wirtschaft</a:t>
            </a:r>
          </a:p>
        </p:txBody>
      </p:sp>
      <p:sp>
        <p:nvSpPr>
          <p:cNvPr id="7" name="Text Box 10">
            <a:extLst>
              <a:ext uri="{FF2B5EF4-FFF2-40B4-BE49-F238E27FC236}">
                <a16:creationId xmlns:a16="http://schemas.microsoft.com/office/drawing/2014/main" id="{235AD703-C15E-D10E-E255-CF88AD49E960}"/>
              </a:ext>
            </a:extLst>
          </p:cNvPr>
          <p:cNvSpPr txBox="1">
            <a:spLocks noChangeArrowheads="1"/>
          </p:cNvSpPr>
          <p:nvPr/>
        </p:nvSpPr>
        <p:spPr bwMode="auto">
          <a:xfrm>
            <a:off x="6507212" y="2193420"/>
            <a:ext cx="20342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Gesellschaft</a:t>
            </a:r>
          </a:p>
        </p:txBody>
      </p:sp>
      <p:sp>
        <p:nvSpPr>
          <p:cNvPr id="8" name="Ellipse 7">
            <a:extLst>
              <a:ext uri="{FF2B5EF4-FFF2-40B4-BE49-F238E27FC236}">
                <a16:creationId xmlns:a16="http://schemas.microsoft.com/office/drawing/2014/main" id="{DDC568DA-CDD2-65C6-2362-67ED9C7CD441}"/>
              </a:ext>
            </a:extLst>
          </p:cNvPr>
          <p:cNvSpPr/>
          <p:nvPr/>
        </p:nvSpPr>
        <p:spPr bwMode="auto">
          <a:xfrm>
            <a:off x="3215857" y="2681284"/>
            <a:ext cx="2502112" cy="1440160"/>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0" name="Ellipse 9">
            <a:extLst>
              <a:ext uri="{FF2B5EF4-FFF2-40B4-BE49-F238E27FC236}">
                <a16:creationId xmlns:a16="http://schemas.microsoft.com/office/drawing/2014/main" id="{7C62FC48-CC8F-7989-7350-98C0BD19187D}"/>
              </a:ext>
            </a:extLst>
          </p:cNvPr>
          <p:cNvSpPr/>
          <p:nvPr/>
        </p:nvSpPr>
        <p:spPr bwMode="auto">
          <a:xfrm>
            <a:off x="6273272" y="1702068"/>
            <a:ext cx="2502112" cy="1440160"/>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1" name="Pfeil nach unten 17">
            <a:extLst>
              <a:ext uri="{FF2B5EF4-FFF2-40B4-BE49-F238E27FC236}">
                <a16:creationId xmlns:a16="http://schemas.microsoft.com/office/drawing/2014/main" id="{2AA03B66-BDA4-A679-50D4-7DF076FF26D1}"/>
              </a:ext>
            </a:extLst>
          </p:cNvPr>
          <p:cNvSpPr>
            <a:spLocks noChangeArrowheads="1"/>
          </p:cNvSpPr>
          <p:nvPr/>
        </p:nvSpPr>
        <p:spPr bwMode="auto">
          <a:xfrm rot="2403804">
            <a:off x="2809504" y="1273333"/>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7">
            <a:extLst>
              <a:ext uri="{FF2B5EF4-FFF2-40B4-BE49-F238E27FC236}">
                <a16:creationId xmlns:a16="http://schemas.microsoft.com/office/drawing/2014/main" id="{72D3CA43-31D1-E176-72B8-959355289632}"/>
              </a:ext>
            </a:extLst>
          </p:cNvPr>
          <p:cNvSpPr>
            <a:spLocks noChangeArrowheads="1"/>
          </p:cNvSpPr>
          <p:nvPr/>
        </p:nvSpPr>
        <p:spPr bwMode="auto">
          <a:xfrm flipH="1">
            <a:off x="4336873" y="1702068"/>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Pfeil nach unten 17">
            <a:extLst>
              <a:ext uri="{FF2B5EF4-FFF2-40B4-BE49-F238E27FC236}">
                <a16:creationId xmlns:a16="http://schemas.microsoft.com/office/drawing/2014/main" id="{D42638A1-DB9E-3C3C-3DE1-780ADB88DCA6}"/>
              </a:ext>
            </a:extLst>
          </p:cNvPr>
          <p:cNvSpPr>
            <a:spLocks noChangeArrowheads="1"/>
          </p:cNvSpPr>
          <p:nvPr/>
        </p:nvSpPr>
        <p:spPr bwMode="auto">
          <a:xfrm rot="19196196" flipH="1">
            <a:off x="5862187" y="1273334"/>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17">
            <a:extLst>
              <a:ext uri="{FF2B5EF4-FFF2-40B4-BE49-F238E27FC236}">
                <a16:creationId xmlns:a16="http://schemas.microsoft.com/office/drawing/2014/main" id="{DB140D82-76D4-AE6B-482E-B412A8F6862B}"/>
              </a:ext>
            </a:extLst>
          </p:cNvPr>
          <p:cNvSpPr>
            <a:spLocks noChangeArrowheads="1"/>
          </p:cNvSpPr>
          <p:nvPr/>
        </p:nvSpPr>
        <p:spPr bwMode="auto">
          <a:xfrm>
            <a:off x="1286105" y="3288018"/>
            <a:ext cx="288925" cy="360000"/>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Text Box 10">
            <a:extLst>
              <a:ext uri="{FF2B5EF4-FFF2-40B4-BE49-F238E27FC236}">
                <a16:creationId xmlns:a16="http://schemas.microsoft.com/office/drawing/2014/main" id="{56C7C164-2DF6-A16F-FBF1-22FBEECB0782}"/>
              </a:ext>
            </a:extLst>
          </p:cNvPr>
          <p:cNvSpPr txBox="1">
            <a:spLocks noChangeArrowheads="1"/>
          </p:cNvSpPr>
          <p:nvPr/>
        </p:nvSpPr>
        <p:spPr bwMode="auto">
          <a:xfrm>
            <a:off x="6290611" y="3817436"/>
            <a:ext cx="26316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Verbesserungen im Bildungs- und Gesundheitswesen</a:t>
            </a:r>
          </a:p>
        </p:txBody>
      </p:sp>
      <p:sp>
        <p:nvSpPr>
          <p:cNvPr id="20" name="Text Box 10">
            <a:extLst>
              <a:ext uri="{FF2B5EF4-FFF2-40B4-BE49-F238E27FC236}">
                <a16:creationId xmlns:a16="http://schemas.microsoft.com/office/drawing/2014/main" id="{80DA9BF6-FDA2-3822-F497-5F0A7F381A9E}"/>
              </a:ext>
            </a:extLst>
          </p:cNvPr>
          <p:cNvSpPr txBox="1">
            <a:spLocks noChangeArrowheads="1"/>
          </p:cNvSpPr>
          <p:nvPr/>
        </p:nvSpPr>
        <p:spPr bwMode="auto">
          <a:xfrm>
            <a:off x="6254572" y="5175369"/>
            <a:ext cx="26316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Antisemitismus</a:t>
            </a:r>
          </a:p>
        </p:txBody>
      </p:sp>
      <p:sp>
        <p:nvSpPr>
          <p:cNvPr id="21" name="Text Box 10">
            <a:extLst>
              <a:ext uri="{FF2B5EF4-FFF2-40B4-BE49-F238E27FC236}">
                <a16:creationId xmlns:a16="http://schemas.microsoft.com/office/drawing/2014/main" id="{3327B896-1629-2563-E2A2-B34A22C207E9}"/>
              </a:ext>
            </a:extLst>
          </p:cNvPr>
          <p:cNvSpPr txBox="1">
            <a:spLocks noChangeArrowheads="1"/>
          </p:cNvSpPr>
          <p:nvPr/>
        </p:nvSpPr>
        <p:spPr bwMode="auto">
          <a:xfrm>
            <a:off x="362691" y="3802997"/>
            <a:ext cx="21357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Nationalitäten-konflikte</a:t>
            </a:r>
          </a:p>
        </p:txBody>
      </p:sp>
      <p:sp>
        <p:nvSpPr>
          <p:cNvPr id="22" name="Text Box 10">
            <a:extLst>
              <a:ext uri="{FF2B5EF4-FFF2-40B4-BE49-F238E27FC236}">
                <a16:creationId xmlns:a16="http://schemas.microsoft.com/office/drawing/2014/main" id="{45EEE7C1-6D02-76C4-9632-3C51FFBC9E61}"/>
              </a:ext>
            </a:extLst>
          </p:cNvPr>
          <p:cNvSpPr txBox="1">
            <a:spLocks noChangeArrowheads="1"/>
          </p:cNvSpPr>
          <p:nvPr/>
        </p:nvSpPr>
        <p:spPr bwMode="auto">
          <a:xfrm>
            <a:off x="3213386" y="5658083"/>
            <a:ext cx="26316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Wirtschaftskrisen</a:t>
            </a:r>
          </a:p>
        </p:txBody>
      </p:sp>
      <p:sp>
        <p:nvSpPr>
          <p:cNvPr id="23" name="Pfeil nach unten 17">
            <a:extLst>
              <a:ext uri="{FF2B5EF4-FFF2-40B4-BE49-F238E27FC236}">
                <a16:creationId xmlns:a16="http://schemas.microsoft.com/office/drawing/2014/main" id="{D211722F-6156-DA06-9A67-02F4995CDD32}"/>
              </a:ext>
            </a:extLst>
          </p:cNvPr>
          <p:cNvSpPr>
            <a:spLocks noChangeArrowheads="1"/>
          </p:cNvSpPr>
          <p:nvPr/>
        </p:nvSpPr>
        <p:spPr bwMode="auto">
          <a:xfrm>
            <a:off x="4336873" y="4218496"/>
            <a:ext cx="288925" cy="360000"/>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Pfeil nach unten 17">
            <a:extLst>
              <a:ext uri="{FF2B5EF4-FFF2-40B4-BE49-F238E27FC236}">
                <a16:creationId xmlns:a16="http://schemas.microsoft.com/office/drawing/2014/main" id="{46743465-1CF8-D914-EE5E-3684DB586ACB}"/>
              </a:ext>
            </a:extLst>
          </p:cNvPr>
          <p:cNvSpPr>
            <a:spLocks noChangeArrowheads="1"/>
          </p:cNvSpPr>
          <p:nvPr/>
        </p:nvSpPr>
        <p:spPr bwMode="auto">
          <a:xfrm>
            <a:off x="7379864" y="3299832"/>
            <a:ext cx="288925" cy="360000"/>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5" name="Text Box 10">
            <a:extLst>
              <a:ext uri="{FF2B5EF4-FFF2-40B4-BE49-F238E27FC236}">
                <a16:creationId xmlns:a16="http://schemas.microsoft.com/office/drawing/2014/main" id="{6C568ABA-4EB9-E89A-B6D2-683F80CE8875}"/>
              </a:ext>
            </a:extLst>
          </p:cNvPr>
          <p:cNvSpPr txBox="1">
            <a:spLocks noChangeArrowheads="1"/>
          </p:cNvSpPr>
          <p:nvPr/>
        </p:nvSpPr>
        <p:spPr bwMode="auto">
          <a:xfrm>
            <a:off x="3171760" y="4702791"/>
            <a:ext cx="26316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zunehmende Industrialisierung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animBg="1"/>
      <p:bldP spid="13" grpId="0" animBg="1"/>
      <p:bldP spid="14" grpId="0" animBg="1"/>
      <p:bldP spid="16" grpId="0" animBg="1"/>
      <p:bldP spid="19" grpId="0"/>
      <p:bldP spid="20" grpId="0"/>
      <p:bldP spid="21" grpId="0"/>
      <p:bldP spid="22" grpId="0"/>
      <p:bldP spid="23" grpId="0" animBg="1"/>
      <p:bldP spid="24" grpId="0" animBg="1"/>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
            </a:r>
            <a:r>
              <a:rPr lang="de-DE" altLang="de-DE" sz="1100" b="0">
                <a:solidFill>
                  <a:schemeClr val="tx1"/>
                </a:solidFill>
                <a:latin typeface="Arial" charset="0"/>
                <a:cs typeface="Arial" charset="0"/>
              </a:rPr>
              <a:t>Krisenmanager Kaiser Franz Joseph I.?“ </a:t>
            </a:r>
            <a:r>
              <a:rPr lang="de-DE" altLang="de-DE" sz="1100" b="0" dirty="0">
                <a:solidFill>
                  <a:schemeClr val="tx1"/>
                </a:solidFill>
                <a:latin typeface="Arial" charset="0"/>
                <a:cs typeface="Arial" charset="0"/>
              </a:rPr>
              <a:t>auf den Seiten 74 bis 75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2023-11-24T20:57:57Z</dcterms:modified>
</cp:coreProperties>
</file>