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Lst>
  <p:notesMasterIdLst>
    <p:notesMasterId r:id="rId5"/>
  </p:notesMasterIdLst>
  <p:sldIdLst>
    <p:sldId id="312" r:id="rId2"/>
    <p:sldId id="307" r:id="rId3"/>
    <p:sldId id="311" r:id="rId4"/>
  </p:sldIdLst>
  <p:sldSz cx="9144000" cy="6858000" type="screen4x3"/>
  <p:notesSz cx="6797675" cy="9874250"/>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5pPr>
    <a:lvl6pPr marL="22860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6pPr>
    <a:lvl7pPr marL="27432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7pPr>
    <a:lvl8pPr marL="32004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8pPr>
    <a:lvl9pPr marL="36576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41B612"/>
    <a:srgbClr val="FBA905"/>
    <a:srgbClr val="EEAF12"/>
    <a:srgbClr val="FFFFCC"/>
    <a:srgbClr val="FCD4D0"/>
    <a:srgbClr val="FF9966"/>
    <a:srgbClr val="C2A6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1" autoAdjust="0"/>
    <p:restoredTop sz="95524" autoAdjust="0"/>
  </p:normalViewPr>
  <p:slideViewPr>
    <p:cSldViewPr>
      <p:cViewPr varScale="1">
        <p:scale>
          <a:sx n="79" d="100"/>
          <a:sy n="79" d="100"/>
        </p:scale>
        <p:origin x="414" y="36"/>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D8F9903-865E-5C39-C38B-4D6FF9DDBB64}"/>
              </a:ext>
            </a:extLst>
          </p:cNvPr>
          <p:cNvSpPr>
            <a:spLocks noGrp="1" noChangeArrowheads="1"/>
          </p:cNvSpPr>
          <p:nvPr>
            <p:ph type="hdr" sz="quarter"/>
          </p:nvPr>
        </p:nvSpPr>
        <p:spPr bwMode="auto">
          <a:xfrm>
            <a:off x="0" y="0"/>
            <a:ext cx="2946400" cy="493713"/>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lvl1pPr defTabSz="909638" eaLnBrk="1" hangingPunct="1">
              <a:defRPr sz="1200">
                <a:solidFill>
                  <a:schemeClr val="tx1"/>
                </a:solidFill>
                <a:latin typeface="Arial" charset="0"/>
                <a:cs typeface="+mn-cs"/>
              </a:defRPr>
            </a:lvl1pPr>
          </a:lstStyle>
          <a:p>
            <a:pPr>
              <a:defRPr/>
            </a:pPr>
            <a:endParaRPr lang="de-DE"/>
          </a:p>
        </p:txBody>
      </p:sp>
      <p:sp>
        <p:nvSpPr>
          <p:cNvPr id="3075" name="Rectangle 3">
            <a:extLst>
              <a:ext uri="{FF2B5EF4-FFF2-40B4-BE49-F238E27FC236}">
                <a16:creationId xmlns:a16="http://schemas.microsoft.com/office/drawing/2014/main" id="{5478F566-AEA6-8BBE-5B9E-0D525F709DC1}"/>
              </a:ext>
            </a:extLst>
          </p:cNvPr>
          <p:cNvSpPr>
            <a:spLocks noGrp="1" noChangeArrowheads="1"/>
          </p:cNvSpPr>
          <p:nvPr>
            <p:ph type="dt" idx="1"/>
          </p:nvPr>
        </p:nvSpPr>
        <p:spPr bwMode="auto">
          <a:xfrm>
            <a:off x="3849688" y="0"/>
            <a:ext cx="2946400" cy="493713"/>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lvl1pPr algn="r" defTabSz="909638" eaLnBrk="1" hangingPunct="1">
              <a:defRPr sz="1200">
                <a:solidFill>
                  <a:schemeClr val="tx1"/>
                </a:solidFill>
                <a:latin typeface="Arial" charset="0"/>
                <a:cs typeface="+mn-cs"/>
              </a:defRPr>
            </a:lvl1pPr>
          </a:lstStyle>
          <a:p>
            <a:pPr>
              <a:defRPr/>
            </a:pPr>
            <a:endParaRPr lang="de-DE"/>
          </a:p>
        </p:txBody>
      </p:sp>
      <p:sp>
        <p:nvSpPr>
          <p:cNvPr id="3076" name="Rectangle 4">
            <a:extLst>
              <a:ext uri="{FF2B5EF4-FFF2-40B4-BE49-F238E27FC236}">
                <a16:creationId xmlns:a16="http://schemas.microsoft.com/office/drawing/2014/main" id="{80187A07-4BDE-5D72-9325-F0FD457B3CC9}"/>
              </a:ext>
            </a:extLst>
          </p:cNvPr>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2B929329-A37C-0785-B3AE-BE35005A25A0}"/>
              </a:ext>
            </a:extLst>
          </p:cNvPr>
          <p:cNvSpPr>
            <a:spLocks noGrp="1" noChangeArrowheads="1"/>
          </p:cNvSpPr>
          <p:nvPr>
            <p:ph type="body" sz="quarter" idx="3"/>
          </p:nvPr>
        </p:nvSpPr>
        <p:spPr bwMode="auto">
          <a:xfrm>
            <a:off x="679450" y="4691063"/>
            <a:ext cx="5438775" cy="4441825"/>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07D97595-F807-9A78-1A73-0185255A11CC}"/>
              </a:ext>
            </a:extLst>
          </p:cNvPr>
          <p:cNvSpPr>
            <a:spLocks noGrp="1" noChangeArrowheads="1"/>
          </p:cNvSpPr>
          <p:nvPr>
            <p:ph type="ftr" sz="quarter" idx="4"/>
          </p:nvPr>
        </p:nvSpPr>
        <p:spPr bwMode="auto">
          <a:xfrm>
            <a:off x="0" y="9378950"/>
            <a:ext cx="2946400" cy="493713"/>
          </a:xfrm>
          <a:prstGeom prst="rect">
            <a:avLst/>
          </a:prstGeom>
          <a:noFill/>
          <a:ln w="9525">
            <a:noFill/>
            <a:miter lim="800000"/>
            <a:headEnd/>
            <a:tailEnd/>
          </a:ln>
        </p:spPr>
        <p:txBody>
          <a:bodyPr vert="horz" wrap="square" lIns="90992" tIns="45496" rIns="90992" bIns="45496" numCol="1" anchor="b" anchorCtr="0" compatLnSpc="1">
            <a:prstTxWarp prst="textNoShape">
              <a:avLst/>
            </a:prstTxWarp>
          </a:bodyPr>
          <a:lstStyle>
            <a:lvl1pPr defTabSz="909638" eaLnBrk="1" hangingPunct="1">
              <a:defRPr sz="1200">
                <a:solidFill>
                  <a:schemeClr val="tx1"/>
                </a:solidFill>
                <a:latin typeface="Arial" charset="0"/>
                <a:cs typeface="+mn-cs"/>
              </a:defRPr>
            </a:lvl1pPr>
          </a:lstStyle>
          <a:p>
            <a:pPr>
              <a:defRPr/>
            </a:pPr>
            <a:endParaRPr lang="de-DE"/>
          </a:p>
        </p:txBody>
      </p:sp>
      <p:sp>
        <p:nvSpPr>
          <p:cNvPr id="3079" name="Rectangle 7">
            <a:extLst>
              <a:ext uri="{FF2B5EF4-FFF2-40B4-BE49-F238E27FC236}">
                <a16:creationId xmlns:a16="http://schemas.microsoft.com/office/drawing/2014/main" id="{4E042DF2-CDF4-CE3E-49F2-ADB8C6B0AD31}"/>
              </a:ext>
            </a:extLst>
          </p:cNvPr>
          <p:cNvSpPr>
            <a:spLocks noGrp="1" noChangeArrowheads="1"/>
          </p:cNvSpPr>
          <p:nvPr>
            <p:ph type="sldNum" sz="quarter" idx="5"/>
          </p:nvPr>
        </p:nvSpPr>
        <p:spPr bwMode="auto">
          <a:xfrm>
            <a:off x="3849688" y="9378950"/>
            <a:ext cx="2946400" cy="493713"/>
          </a:xfrm>
          <a:prstGeom prst="rect">
            <a:avLst/>
          </a:prstGeom>
          <a:noFill/>
          <a:ln w="9525">
            <a:noFill/>
            <a:miter lim="800000"/>
            <a:headEnd/>
            <a:tailEnd/>
          </a:ln>
        </p:spPr>
        <p:txBody>
          <a:bodyPr vert="horz" wrap="square" lIns="90992" tIns="45496" rIns="90992" bIns="45496" numCol="1" anchor="b" anchorCtr="0" compatLnSpc="1">
            <a:prstTxWarp prst="textNoShape">
              <a:avLst/>
            </a:prstTxWarp>
          </a:bodyPr>
          <a:lstStyle>
            <a:lvl1pPr algn="r" defTabSz="909638" eaLnBrk="1" hangingPunct="1">
              <a:defRPr sz="1200" smtClean="0">
                <a:solidFill>
                  <a:schemeClr val="tx1"/>
                </a:solidFill>
              </a:defRPr>
            </a:lvl1pPr>
          </a:lstStyle>
          <a:p>
            <a:pPr>
              <a:defRPr/>
            </a:pPr>
            <a:fld id="{F02DD54D-7F56-4DAC-B39D-9EE8C1BC2CB7}"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2A3F7C9-595C-F209-1D3A-564EAE3DDD39}"/>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Text Box 10">
            <a:extLst>
              <a:ext uri="{FF2B5EF4-FFF2-40B4-BE49-F238E27FC236}">
                <a16:creationId xmlns:a16="http://schemas.microsoft.com/office/drawing/2014/main" id="{3492DE94-E5E1-A6BE-D267-09F62DD2A267}"/>
              </a:ext>
            </a:extLst>
          </p:cNvPr>
          <p:cNvSpPr txBox="1">
            <a:spLocks noChangeArrowheads="1"/>
          </p:cNvSpPr>
          <p:nvPr userDrawn="1"/>
        </p:nvSpPr>
        <p:spPr bwMode="auto">
          <a:xfrm>
            <a:off x="5364163" y="115888"/>
            <a:ext cx="3384550" cy="738187"/>
          </a:xfrm>
          <a:prstGeom prst="rect">
            <a:avLst/>
          </a:prstGeom>
          <a:noFill/>
          <a:ln>
            <a:noFill/>
          </a:ln>
        </p:spPr>
        <p:txBody>
          <a:bodyPr>
            <a:spAutoFit/>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hangingPunct="1">
              <a:spcBef>
                <a:spcPct val="50000"/>
              </a:spcBef>
              <a:defRPr/>
            </a:pPr>
            <a:r>
              <a:rPr lang="de-DE" altLang="de-DE">
                <a:solidFill>
                  <a:schemeClr val="folHlink"/>
                </a:solidFill>
              </a:rPr>
              <a:t>unterwegs 3</a:t>
            </a:r>
          </a:p>
        </p:txBody>
      </p:sp>
      <p:pic>
        <p:nvPicPr>
          <p:cNvPr id="4" name="Picture 9">
            <a:extLst>
              <a:ext uri="{FF2B5EF4-FFF2-40B4-BE49-F238E27FC236}">
                <a16:creationId xmlns:a16="http://schemas.microsoft.com/office/drawing/2014/main" id="{858FCAA1-E448-6D87-0474-E30FD1750A91}"/>
              </a:ext>
            </a:extLst>
          </p:cNvPr>
          <p:cNvPicPr preferRelativeResize="0">
            <a:picLocks noChangeArrowheads="1"/>
          </p:cNvPicPr>
          <p:nvPr userDrawn="1"/>
        </p:nvPicPr>
        <p:blipFill>
          <a:blip r:embed="rId2"/>
          <a:stretch>
            <a:fillRect/>
          </a:stretch>
        </p:blipFill>
        <p:spPr bwMode="auto">
          <a:xfrm>
            <a:off x="7938"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5" name="Rechteck 21">
            <a:extLst>
              <a:ext uri="{FF2B5EF4-FFF2-40B4-BE49-F238E27FC236}">
                <a16:creationId xmlns:a16="http://schemas.microsoft.com/office/drawing/2014/main" id="{8AEE34EB-E48C-1391-911D-03C411B762C5}"/>
              </a:ext>
            </a:extLst>
          </p:cNvPr>
          <p:cNvSpPr>
            <a:spLocks noChangeArrowheads="1"/>
          </p:cNvSpPr>
          <p:nvPr userDrawn="1"/>
        </p:nvSpPr>
        <p:spPr bwMode="auto">
          <a:xfrm>
            <a:off x="-15875" y="6210300"/>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mn-cs"/>
              </a:rPr>
              <a:t> </a:t>
            </a:r>
            <a:r>
              <a:rPr lang="de-DE" altLang="de-DE" sz="1000" dirty="0">
                <a:solidFill>
                  <a:srgbClr val="333333"/>
                </a:solidFill>
                <a:latin typeface="Syntax LT Std" pitchFamily="34" charset="0"/>
                <a:cs typeface="+mn-cs"/>
              </a:rPr>
              <a:t>© Österreichischer Bundesverlag Schulbuch GmbH &amp; Co. KG, Wien 2016</a:t>
            </a:r>
          </a:p>
        </p:txBody>
      </p:sp>
    </p:spTree>
    <p:extLst>
      <p:ext uri="{BB962C8B-B14F-4D97-AF65-F5344CB8AC3E}">
        <p14:creationId xmlns:p14="http://schemas.microsoft.com/office/powerpoint/2010/main" val="238836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6275388" cy="527050"/>
          </a:xfrm>
          <a:prstGeom prst="rect">
            <a:avLst/>
          </a:prstGeom>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760172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6275388" cy="527050"/>
          </a:xfrm>
          <a:prstGeom prst="rect">
            <a:avLst/>
          </a:prstGeom>
        </p:spPr>
        <p:txBody>
          <a:bodyPr/>
          <a:lstStyle/>
          <a:p>
            <a:r>
              <a:rPr lang="en-US"/>
              <a:t>Titelmasterformat durch Klicken bearbeiten</a:t>
            </a:r>
            <a:endParaRPr lang="de-DE"/>
          </a:p>
        </p:txBody>
      </p:sp>
    </p:spTree>
    <p:extLst>
      <p:ext uri="{BB962C8B-B14F-4D97-AF65-F5344CB8AC3E}">
        <p14:creationId xmlns:p14="http://schemas.microsoft.com/office/powerpoint/2010/main" val="2188435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3383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097C67CF-FD18-6EF9-37C0-EF5841699417}"/>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029" name="Text Box 14">
            <a:extLst>
              <a:ext uri="{FF2B5EF4-FFF2-40B4-BE49-F238E27FC236}">
                <a16:creationId xmlns:a16="http://schemas.microsoft.com/office/drawing/2014/main" id="{CFD2EDFA-37DE-78DF-467C-58483904D934}"/>
              </a:ext>
            </a:extLst>
          </p:cNvPr>
          <p:cNvSpPr txBox="1">
            <a:spLocks noChangeArrowheads="1"/>
          </p:cNvSpPr>
          <p:nvPr userDrawn="1"/>
        </p:nvSpPr>
        <p:spPr bwMode="auto">
          <a:xfrm>
            <a:off x="6877050" y="0"/>
            <a:ext cx="1943100" cy="461963"/>
          </a:xfrm>
          <a:prstGeom prst="rect">
            <a:avLst/>
          </a:prstGeom>
          <a:noFill/>
          <a:ln>
            <a:noFill/>
          </a:ln>
        </p:spPr>
        <p:txBody>
          <a:bodyPr>
            <a:spAutoFit/>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hangingPunct="1">
              <a:spcBef>
                <a:spcPct val="50000"/>
              </a:spcBef>
              <a:defRPr/>
            </a:pPr>
            <a:r>
              <a:rPr lang="de-DE" altLang="de-DE" sz="2400">
                <a:solidFill>
                  <a:schemeClr val="folHlink"/>
                </a:solidFill>
              </a:rPr>
              <a:t>unterwegs 3</a:t>
            </a:r>
          </a:p>
        </p:txBody>
      </p:sp>
      <p:pic>
        <p:nvPicPr>
          <p:cNvPr id="1028" name="Picture 12">
            <a:extLst>
              <a:ext uri="{FF2B5EF4-FFF2-40B4-BE49-F238E27FC236}">
                <a16:creationId xmlns:a16="http://schemas.microsoft.com/office/drawing/2014/main" id="{0ED65EA6-798D-18F6-D885-16AEE9E25D94}"/>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938" y="0"/>
            <a:ext cx="9159876"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3" descr="I:\500-vs_hs\Aushilfen\___Carina\Unterwegs\uw1_schriftzug_weiss.gif">
            <a:extLst>
              <a:ext uri="{FF2B5EF4-FFF2-40B4-BE49-F238E27FC236}">
                <a16:creationId xmlns:a16="http://schemas.microsoft.com/office/drawing/2014/main" id="{6CA46F2B-FE19-E9E5-3625-9D0E613E3E47}"/>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feld 1">
            <a:extLst>
              <a:ext uri="{FF2B5EF4-FFF2-40B4-BE49-F238E27FC236}">
                <a16:creationId xmlns:a16="http://schemas.microsoft.com/office/drawing/2014/main" id="{1A376D59-7EE0-4E20-7679-1BB614A70B3B}"/>
              </a:ext>
            </a:extLst>
          </p:cNvPr>
          <p:cNvSpPr txBox="1">
            <a:spLocks noChangeArrowheads="1"/>
          </p:cNvSpPr>
          <p:nvPr userDrawn="1"/>
        </p:nvSpPr>
        <p:spPr bwMode="auto">
          <a:xfrm>
            <a:off x="1835150" y="-128588"/>
            <a:ext cx="527050"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rgbClr val="FFFFFF"/>
                </a:solidFill>
                <a:latin typeface="+mj-lt"/>
              </a:rPr>
              <a:t>3</a:t>
            </a:r>
          </a:p>
        </p:txBody>
      </p:sp>
      <p:pic>
        <p:nvPicPr>
          <p:cNvPr id="1031" name="Picture 19">
            <a:extLst>
              <a:ext uri="{FF2B5EF4-FFF2-40B4-BE49-F238E27FC236}">
                <a16:creationId xmlns:a16="http://schemas.microsoft.com/office/drawing/2014/main" id="{E9CDBD3C-A4BE-7D48-2906-AA62E6C75746}"/>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9">
            <a:extLst>
              <a:ext uri="{FF2B5EF4-FFF2-40B4-BE49-F238E27FC236}">
                <a16:creationId xmlns:a16="http://schemas.microsoft.com/office/drawing/2014/main" id="{0959176B-B343-104E-C1C2-43D62A9E205C}"/>
              </a:ext>
            </a:extLst>
          </p:cNvPr>
          <p:cNvPicPr preferRelativeResize="0">
            <a:picLocks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9">
            <a:extLst>
              <a:ext uri="{FF2B5EF4-FFF2-40B4-BE49-F238E27FC236}">
                <a16:creationId xmlns:a16="http://schemas.microsoft.com/office/drawing/2014/main" id="{871336CE-F9F6-BC77-1E25-7C4AB49D3B52}"/>
              </a:ext>
            </a:extLst>
          </p:cNvPr>
          <p:cNvPicPr preferRelativeResize="0">
            <a:picLocks noChangeArrowheads="1"/>
          </p:cNvPicPr>
          <p:nvPr userDrawn="1"/>
        </p:nvPicPr>
        <p:blipFill>
          <a:blip r:embed="rId9"/>
          <a:stretch>
            <a:fillRect/>
          </a:stretch>
        </p:blipFill>
        <p:spPr bwMode="auto">
          <a:xfrm>
            <a:off x="7938"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22" name="Rechteck 21">
            <a:extLst>
              <a:ext uri="{FF2B5EF4-FFF2-40B4-BE49-F238E27FC236}">
                <a16:creationId xmlns:a16="http://schemas.microsoft.com/office/drawing/2014/main" id="{7FC798B1-EF68-A641-D49C-2CFF70C72323}"/>
              </a:ext>
            </a:extLst>
          </p:cNvPr>
          <p:cNvSpPr>
            <a:spLocks noChangeArrowheads="1"/>
          </p:cNvSpPr>
          <p:nvPr userDrawn="1"/>
        </p:nvSpPr>
        <p:spPr bwMode="auto">
          <a:xfrm>
            <a:off x="7938" y="6253163"/>
            <a:ext cx="9144000" cy="738187"/>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mn-cs"/>
              </a:rPr>
              <a:t> </a:t>
            </a:r>
            <a:r>
              <a:rPr lang="de-DE" altLang="de-DE" sz="1000" dirty="0">
                <a:solidFill>
                  <a:srgbClr val="333333"/>
                </a:solidFill>
                <a:latin typeface="Syntax LT Std" pitchFamily="34" charset="0"/>
                <a:cs typeface="+mn-cs"/>
              </a:rPr>
              <a:t>© Österreichischer Bundesverlag Schulbuch GmbH &amp; Co. KG, Wien 2025</a:t>
            </a:r>
          </a:p>
        </p:txBody>
      </p:sp>
    </p:spTree>
  </p:cSld>
  <p:clrMap bg1="lt1" tx1="dk1" bg2="lt2" tx2="dk2" accent1="accent1" accent2="accent2" accent3="accent3" accent4="accent4" accent5="accent5" accent6="accent6" hlink="hlink" folHlink="folHlink"/>
  <p:sldLayoutIdLst>
    <p:sldLayoutId id="2147483880" r:id="rId1"/>
    <p:sldLayoutId id="2147483877" r:id="rId2"/>
    <p:sldLayoutId id="2147483878" r:id="rId3"/>
    <p:sldLayoutId id="2147483879" r:id="rId4"/>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feld 1">
            <a:extLst>
              <a:ext uri="{FF2B5EF4-FFF2-40B4-BE49-F238E27FC236}">
                <a16:creationId xmlns:a16="http://schemas.microsoft.com/office/drawing/2014/main" id="{83CF0345-B034-D0D5-2A38-2010296C5618}"/>
              </a:ext>
            </a:extLst>
          </p:cNvPr>
          <p:cNvSpPr txBox="1">
            <a:spLocks noChangeArrowheads="1"/>
          </p:cNvSpPr>
          <p:nvPr/>
        </p:nvSpPr>
        <p:spPr bwMode="auto">
          <a:xfrm>
            <a:off x="1692275" y="2708275"/>
            <a:ext cx="61198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AT" altLang="de-DE" sz="3600" b="1" dirty="0">
                <a:latin typeface="Calibri" panose="020F0502020204030204" pitchFamily="34" charset="0"/>
              </a:rPr>
              <a:t>Karte der Großlandschaften Österreichs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122" name="Picture 25">
            <a:extLst>
              <a:ext uri="{FF2B5EF4-FFF2-40B4-BE49-F238E27FC236}">
                <a16:creationId xmlns:a16="http://schemas.microsoft.com/office/drawing/2014/main" id="{38F8313C-BB44-9840-0BAD-913390F2CF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975" y="1628775"/>
            <a:ext cx="8547100" cy="450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Textfeld 39">
            <a:extLst>
              <a:ext uri="{FF2B5EF4-FFF2-40B4-BE49-F238E27FC236}">
                <a16:creationId xmlns:a16="http://schemas.microsoft.com/office/drawing/2014/main" id="{A406B6D7-86D0-C199-E4F8-5047AF9B97BE}"/>
              </a:ext>
            </a:extLst>
          </p:cNvPr>
          <p:cNvSpPr txBox="1">
            <a:spLocks noChangeArrowheads="1"/>
          </p:cNvSpPr>
          <p:nvPr/>
        </p:nvSpPr>
        <p:spPr bwMode="auto">
          <a:xfrm>
            <a:off x="468313" y="6259513"/>
            <a:ext cx="2735262" cy="3381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Alpen- und Karpatenvorland</a:t>
            </a:r>
          </a:p>
        </p:txBody>
      </p:sp>
      <p:sp>
        <p:nvSpPr>
          <p:cNvPr id="41" name="Textfeld 40">
            <a:extLst>
              <a:ext uri="{FF2B5EF4-FFF2-40B4-BE49-F238E27FC236}">
                <a16:creationId xmlns:a16="http://schemas.microsoft.com/office/drawing/2014/main" id="{45A35816-E497-B8FA-5436-E38B3C032F67}"/>
              </a:ext>
            </a:extLst>
          </p:cNvPr>
          <p:cNvSpPr txBox="1">
            <a:spLocks noChangeArrowheads="1"/>
          </p:cNvSpPr>
          <p:nvPr/>
        </p:nvSpPr>
        <p:spPr bwMode="auto">
          <a:xfrm>
            <a:off x="3708400" y="5805488"/>
            <a:ext cx="706438" cy="3381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Alpen</a:t>
            </a:r>
          </a:p>
        </p:txBody>
      </p:sp>
      <p:sp>
        <p:nvSpPr>
          <p:cNvPr id="42" name="Textfeld 41">
            <a:extLst>
              <a:ext uri="{FF2B5EF4-FFF2-40B4-BE49-F238E27FC236}">
                <a16:creationId xmlns:a16="http://schemas.microsoft.com/office/drawing/2014/main" id="{93FFC980-590E-E36A-C5FA-45597ED06411}"/>
              </a:ext>
            </a:extLst>
          </p:cNvPr>
          <p:cNvSpPr txBox="1">
            <a:spLocks noChangeArrowheads="1"/>
          </p:cNvSpPr>
          <p:nvPr/>
        </p:nvSpPr>
        <p:spPr bwMode="auto">
          <a:xfrm>
            <a:off x="3717925" y="6259513"/>
            <a:ext cx="1574800" cy="3381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Wiener Becken</a:t>
            </a:r>
          </a:p>
        </p:txBody>
      </p:sp>
      <p:sp>
        <p:nvSpPr>
          <p:cNvPr id="43" name="Textfeld 42">
            <a:extLst>
              <a:ext uri="{FF2B5EF4-FFF2-40B4-BE49-F238E27FC236}">
                <a16:creationId xmlns:a16="http://schemas.microsoft.com/office/drawing/2014/main" id="{1BD9E24F-D5A9-16A6-127A-6F57E80B1FA8}"/>
              </a:ext>
            </a:extLst>
          </p:cNvPr>
          <p:cNvSpPr txBox="1">
            <a:spLocks noChangeArrowheads="1"/>
          </p:cNvSpPr>
          <p:nvPr/>
        </p:nvSpPr>
        <p:spPr bwMode="auto">
          <a:xfrm>
            <a:off x="468313" y="5805488"/>
            <a:ext cx="3079750" cy="3381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Vorland im Osten und Südosten</a:t>
            </a:r>
          </a:p>
        </p:txBody>
      </p:sp>
      <p:sp>
        <p:nvSpPr>
          <p:cNvPr id="25" name="Textfeld 24">
            <a:extLst>
              <a:ext uri="{FF2B5EF4-FFF2-40B4-BE49-F238E27FC236}">
                <a16:creationId xmlns:a16="http://schemas.microsoft.com/office/drawing/2014/main" id="{24C26C0E-BD1A-CE79-ED3D-3C1DEB4953B6}"/>
              </a:ext>
            </a:extLst>
          </p:cNvPr>
          <p:cNvSpPr txBox="1">
            <a:spLocks noChangeArrowheads="1"/>
          </p:cNvSpPr>
          <p:nvPr/>
        </p:nvSpPr>
        <p:spPr bwMode="auto">
          <a:xfrm>
            <a:off x="468313" y="5373688"/>
            <a:ext cx="2635250" cy="3381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Granit- und Gneishochland</a:t>
            </a:r>
          </a:p>
        </p:txBody>
      </p:sp>
      <p:sp>
        <p:nvSpPr>
          <p:cNvPr id="5128" name="Rechteck 43">
            <a:extLst>
              <a:ext uri="{FF2B5EF4-FFF2-40B4-BE49-F238E27FC236}">
                <a16:creationId xmlns:a16="http://schemas.microsoft.com/office/drawing/2014/main" id="{03F296E5-070E-87F1-7AD2-088A13CC5271}"/>
              </a:ext>
            </a:extLst>
          </p:cNvPr>
          <p:cNvSpPr>
            <a:spLocks noChangeArrowheads="1"/>
          </p:cNvSpPr>
          <p:nvPr/>
        </p:nvSpPr>
        <p:spPr bwMode="auto">
          <a:xfrm>
            <a:off x="539750" y="1844675"/>
            <a:ext cx="647700" cy="360363"/>
          </a:xfrm>
          <a:prstGeom prst="rect">
            <a:avLst/>
          </a:prstGeom>
          <a:solidFill>
            <a:srgbClr val="C2A674"/>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29" name="Rechteck 44">
            <a:extLst>
              <a:ext uri="{FF2B5EF4-FFF2-40B4-BE49-F238E27FC236}">
                <a16:creationId xmlns:a16="http://schemas.microsoft.com/office/drawing/2014/main" id="{A0776C43-2636-EA14-77CD-53282CEEF4B7}"/>
              </a:ext>
            </a:extLst>
          </p:cNvPr>
          <p:cNvSpPr>
            <a:spLocks noChangeArrowheads="1"/>
          </p:cNvSpPr>
          <p:nvPr/>
        </p:nvSpPr>
        <p:spPr bwMode="auto">
          <a:xfrm>
            <a:off x="539750" y="981075"/>
            <a:ext cx="647700" cy="360363"/>
          </a:xfrm>
          <a:prstGeom prst="rect">
            <a:avLst/>
          </a:prstGeom>
          <a:solidFill>
            <a:srgbClr val="FF9966"/>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30" name="Rechteck 45">
            <a:extLst>
              <a:ext uri="{FF2B5EF4-FFF2-40B4-BE49-F238E27FC236}">
                <a16:creationId xmlns:a16="http://schemas.microsoft.com/office/drawing/2014/main" id="{36FEC79B-C7AC-0B3F-EADF-E07A6209680A}"/>
              </a:ext>
            </a:extLst>
          </p:cNvPr>
          <p:cNvSpPr>
            <a:spLocks noChangeArrowheads="1"/>
          </p:cNvSpPr>
          <p:nvPr/>
        </p:nvSpPr>
        <p:spPr bwMode="auto">
          <a:xfrm>
            <a:off x="539750" y="1412875"/>
            <a:ext cx="647700" cy="360363"/>
          </a:xfrm>
          <a:prstGeom prst="rect">
            <a:avLst/>
          </a:prstGeom>
          <a:solidFill>
            <a:srgbClr val="FCD4D0"/>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31" name="Rechteck 46">
            <a:extLst>
              <a:ext uri="{FF2B5EF4-FFF2-40B4-BE49-F238E27FC236}">
                <a16:creationId xmlns:a16="http://schemas.microsoft.com/office/drawing/2014/main" id="{CB53BC84-6ED3-8867-DEEE-1A3B397D7008}"/>
              </a:ext>
            </a:extLst>
          </p:cNvPr>
          <p:cNvSpPr>
            <a:spLocks noChangeArrowheads="1"/>
          </p:cNvSpPr>
          <p:nvPr/>
        </p:nvSpPr>
        <p:spPr bwMode="auto">
          <a:xfrm>
            <a:off x="539750" y="2276475"/>
            <a:ext cx="647700" cy="360363"/>
          </a:xfrm>
          <a:prstGeom prst="rect">
            <a:avLst/>
          </a:prstGeom>
          <a:solidFill>
            <a:srgbClr val="FFFFCC"/>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32" name="Rechteck 47">
            <a:extLst>
              <a:ext uri="{FF2B5EF4-FFF2-40B4-BE49-F238E27FC236}">
                <a16:creationId xmlns:a16="http://schemas.microsoft.com/office/drawing/2014/main" id="{0B49BB27-4672-859D-B31D-AAB3BDEDA275}"/>
              </a:ext>
            </a:extLst>
          </p:cNvPr>
          <p:cNvSpPr>
            <a:spLocks noChangeArrowheads="1"/>
          </p:cNvSpPr>
          <p:nvPr/>
        </p:nvSpPr>
        <p:spPr bwMode="auto">
          <a:xfrm>
            <a:off x="539750" y="2708275"/>
            <a:ext cx="647700" cy="360363"/>
          </a:xfrm>
          <a:prstGeom prst="rect">
            <a:avLst/>
          </a:prstGeom>
          <a:solidFill>
            <a:srgbClr val="FBA905"/>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33" name="Textfeld 48">
            <a:extLst>
              <a:ext uri="{FF2B5EF4-FFF2-40B4-BE49-F238E27FC236}">
                <a16:creationId xmlns:a16="http://schemas.microsoft.com/office/drawing/2014/main" id="{0076E07A-1331-3318-440A-EAA2925F67C3}"/>
              </a:ext>
            </a:extLst>
          </p:cNvPr>
          <p:cNvSpPr txBox="1">
            <a:spLocks noChangeArrowheads="1"/>
          </p:cNvSpPr>
          <p:nvPr/>
        </p:nvSpPr>
        <p:spPr bwMode="auto">
          <a:xfrm>
            <a:off x="468313" y="620688"/>
            <a:ext cx="453040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b="1" dirty="0">
                <a:latin typeface="Arial" panose="020B0604020202020204" pitchFamily="34" charset="0"/>
              </a:rPr>
              <a:t>So heißen die Großlandschaften Österreichs</a:t>
            </a:r>
          </a:p>
        </p:txBody>
      </p:sp>
      <p:sp>
        <p:nvSpPr>
          <p:cNvPr id="56" name="Textfeld 55">
            <a:extLst>
              <a:ext uri="{FF2B5EF4-FFF2-40B4-BE49-F238E27FC236}">
                <a16:creationId xmlns:a16="http://schemas.microsoft.com/office/drawing/2014/main" id="{3818A2CA-CFE8-16D5-7D1B-1650E4873151}"/>
              </a:ext>
            </a:extLst>
          </p:cNvPr>
          <p:cNvSpPr txBox="1">
            <a:spLocks noChangeArrowheads="1"/>
          </p:cNvSpPr>
          <p:nvPr/>
        </p:nvSpPr>
        <p:spPr bwMode="auto">
          <a:xfrm>
            <a:off x="1258888" y="981075"/>
            <a:ext cx="2636837"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Granit- und Gneishochland</a:t>
            </a:r>
          </a:p>
        </p:txBody>
      </p:sp>
      <p:sp>
        <p:nvSpPr>
          <p:cNvPr id="57" name="Textfeld 56">
            <a:extLst>
              <a:ext uri="{FF2B5EF4-FFF2-40B4-BE49-F238E27FC236}">
                <a16:creationId xmlns:a16="http://schemas.microsoft.com/office/drawing/2014/main" id="{77DCE8DD-3735-7C29-DC7E-3D88F2C99543}"/>
              </a:ext>
            </a:extLst>
          </p:cNvPr>
          <p:cNvSpPr txBox="1">
            <a:spLocks noChangeArrowheads="1"/>
          </p:cNvSpPr>
          <p:nvPr/>
        </p:nvSpPr>
        <p:spPr bwMode="auto">
          <a:xfrm>
            <a:off x="1258888" y="1412875"/>
            <a:ext cx="2736850"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Alpen- und Karpatenvorland</a:t>
            </a:r>
          </a:p>
        </p:txBody>
      </p:sp>
      <p:sp>
        <p:nvSpPr>
          <p:cNvPr id="58" name="Textfeld 57">
            <a:extLst>
              <a:ext uri="{FF2B5EF4-FFF2-40B4-BE49-F238E27FC236}">
                <a16:creationId xmlns:a16="http://schemas.microsoft.com/office/drawing/2014/main" id="{373449AE-8C3A-64B9-2C0E-EA749774BD00}"/>
              </a:ext>
            </a:extLst>
          </p:cNvPr>
          <p:cNvSpPr txBox="1">
            <a:spLocks noChangeArrowheads="1"/>
          </p:cNvSpPr>
          <p:nvPr/>
        </p:nvSpPr>
        <p:spPr bwMode="auto">
          <a:xfrm>
            <a:off x="1258888" y="1844675"/>
            <a:ext cx="708025"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Alpen</a:t>
            </a:r>
          </a:p>
        </p:txBody>
      </p:sp>
      <p:sp>
        <p:nvSpPr>
          <p:cNvPr id="59" name="Textfeld 58">
            <a:extLst>
              <a:ext uri="{FF2B5EF4-FFF2-40B4-BE49-F238E27FC236}">
                <a16:creationId xmlns:a16="http://schemas.microsoft.com/office/drawing/2014/main" id="{BDBA9512-513F-E969-42EF-BD7E4427B581}"/>
              </a:ext>
            </a:extLst>
          </p:cNvPr>
          <p:cNvSpPr txBox="1">
            <a:spLocks noChangeArrowheads="1"/>
          </p:cNvSpPr>
          <p:nvPr/>
        </p:nvSpPr>
        <p:spPr bwMode="auto">
          <a:xfrm>
            <a:off x="1258888" y="2276475"/>
            <a:ext cx="1574800" cy="339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Wiener Becken</a:t>
            </a:r>
          </a:p>
        </p:txBody>
      </p:sp>
      <p:sp>
        <p:nvSpPr>
          <p:cNvPr id="60" name="Textfeld 59">
            <a:extLst>
              <a:ext uri="{FF2B5EF4-FFF2-40B4-BE49-F238E27FC236}">
                <a16:creationId xmlns:a16="http://schemas.microsoft.com/office/drawing/2014/main" id="{4282FF05-3096-4614-2666-8F639A0A0442}"/>
              </a:ext>
            </a:extLst>
          </p:cNvPr>
          <p:cNvSpPr txBox="1">
            <a:spLocks noChangeArrowheads="1"/>
          </p:cNvSpPr>
          <p:nvPr/>
        </p:nvSpPr>
        <p:spPr bwMode="auto">
          <a:xfrm>
            <a:off x="1258888" y="2708275"/>
            <a:ext cx="3081337" cy="339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Vorland im Osten und Südosten</a:t>
            </a:r>
          </a:p>
        </p:txBody>
      </p:sp>
      <p:sp>
        <p:nvSpPr>
          <p:cNvPr id="61" name="Textfeld 60">
            <a:extLst>
              <a:ext uri="{FF2B5EF4-FFF2-40B4-BE49-F238E27FC236}">
                <a16:creationId xmlns:a16="http://schemas.microsoft.com/office/drawing/2014/main" id="{28D47544-F360-678F-95B4-4C421E3DA1DA}"/>
              </a:ext>
            </a:extLst>
          </p:cNvPr>
          <p:cNvSpPr txBox="1">
            <a:spLocks noChangeArrowheads="1"/>
          </p:cNvSpPr>
          <p:nvPr/>
        </p:nvSpPr>
        <p:spPr bwMode="auto">
          <a:xfrm>
            <a:off x="107950" y="836613"/>
            <a:ext cx="5651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a:solidFill>
                  <a:srgbClr val="FF0000"/>
                </a:solidFill>
                <a:latin typeface="Arial" panose="020B0604020202020204" pitchFamily="34" charset="0"/>
              </a:rPr>
              <a:t>►</a:t>
            </a:r>
          </a:p>
        </p:txBody>
      </p:sp>
      <p:sp>
        <p:nvSpPr>
          <p:cNvPr id="62" name="Textfeld 61">
            <a:extLst>
              <a:ext uri="{FF2B5EF4-FFF2-40B4-BE49-F238E27FC236}">
                <a16:creationId xmlns:a16="http://schemas.microsoft.com/office/drawing/2014/main" id="{886D36B4-E36C-B779-21C1-133206955CD9}"/>
              </a:ext>
            </a:extLst>
          </p:cNvPr>
          <p:cNvSpPr txBox="1">
            <a:spLocks noChangeArrowheads="1"/>
          </p:cNvSpPr>
          <p:nvPr/>
        </p:nvSpPr>
        <p:spPr bwMode="auto">
          <a:xfrm>
            <a:off x="117475" y="1268413"/>
            <a:ext cx="5667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a:solidFill>
                  <a:srgbClr val="FF0000"/>
                </a:solidFill>
                <a:latin typeface="Arial" panose="020B0604020202020204" pitchFamily="34" charset="0"/>
              </a:rPr>
              <a:t>►</a:t>
            </a:r>
          </a:p>
        </p:txBody>
      </p:sp>
      <p:sp>
        <p:nvSpPr>
          <p:cNvPr id="63" name="Textfeld 62">
            <a:extLst>
              <a:ext uri="{FF2B5EF4-FFF2-40B4-BE49-F238E27FC236}">
                <a16:creationId xmlns:a16="http://schemas.microsoft.com/office/drawing/2014/main" id="{2645E991-C29D-56FB-81FA-5E14D56164FA}"/>
              </a:ext>
            </a:extLst>
          </p:cNvPr>
          <p:cNvSpPr txBox="1">
            <a:spLocks noChangeArrowheads="1"/>
          </p:cNvSpPr>
          <p:nvPr/>
        </p:nvSpPr>
        <p:spPr bwMode="auto">
          <a:xfrm>
            <a:off x="117475" y="1700213"/>
            <a:ext cx="5667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a:solidFill>
                  <a:srgbClr val="FF0000"/>
                </a:solidFill>
                <a:latin typeface="Arial" panose="020B0604020202020204" pitchFamily="34" charset="0"/>
              </a:rPr>
              <a:t>►</a:t>
            </a:r>
          </a:p>
        </p:txBody>
      </p:sp>
      <p:sp>
        <p:nvSpPr>
          <p:cNvPr id="64" name="Textfeld 63">
            <a:extLst>
              <a:ext uri="{FF2B5EF4-FFF2-40B4-BE49-F238E27FC236}">
                <a16:creationId xmlns:a16="http://schemas.microsoft.com/office/drawing/2014/main" id="{352E9E68-C5FF-58D2-57CF-B304B3599E48}"/>
              </a:ext>
            </a:extLst>
          </p:cNvPr>
          <p:cNvSpPr txBox="1">
            <a:spLocks noChangeArrowheads="1"/>
          </p:cNvSpPr>
          <p:nvPr/>
        </p:nvSpPr>
        <p:spPr bwMode="auto">
          <a:xfrm>
            <a:off x="117475" y="2133600"/>
            <a:ext cx="566738"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a:solidFill>
                  <a:srgbClr val="FF0000"/>
                </a:solidFill>
                <a:latin typeface="Arial" panose="020B0604020202020204" pitchFamily="34" charset="0"/>
              </a:rPr>
              <a:t>►</a:t>
            </a:r>
          </a:p>
        </p:txBody>
      </p:sp>
      <p:sp>
        <p:nvSpPr>
          <p:cNvPr id="65" name="Textfeld 64">
            <a:extLst>
              <a:ext uri="{FF2B5EF4-FFF2-40B4-BE49-F238E27FC236}">
                <a16:creationId xmlns:a16="http://schemas.microsoft.com/office/drawing/2014/main" id="{F510FFA8-CAB6-FDB2-B985-130E641FCE20}"/>
              </a:ext>
            </a:extLst>
          </p:cNvPr>
          <p:cNvSpPr txBox="1">
            <a:spLocks noChangeArrowheads="1"/>
          </p:cNvSpPr>
          <p:nvPr/>
        </p:nvSpPr>
        <p:spPr bwMode="auto">
          <a:xfrm>
            <a:off x="117475" y="2565400"/>
            <a:ext cx="566738"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a:solidFill>
                  <a:srgbClr val="FF0000"/>
                </a:solidFill>
                <a:latin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xit" presetSubtype="0" fill="hold" grpId="1" nodeType="clickEffect">
                                  <p:stCondLst>
                                    <p:cond delay="0"/>
                                  </p:stCondLst>
                                  <p:childTnLst>
                                    <p:animEffect transition="out" filter="dissolve">
                                      <p:cBhvr>
                                        <p:cTn id="10" dur="500"/>
                                        <p:tgtEl>
                                          <p:spTgt spid="61"/>
                                        </p:tgtEl>
                                      </p:cBhvr>
                                    </p:animEffect>
                                    <p:set>
                                      <p:cBhvr>
                                        <p:cTn id="11" dur="1" fill="hold">
                                          <p:stCondLst>
                                            <p:cond delay="499"/>
                                          </p:stCondLst>
                                        </p:cTn>
                                        <p:tgtEl>
                                          <p:spTgt spid="61"/>
                                        </p:tgtEl>
                                        <p:attrNameLst>
                                          <p:attrName>style.visibility</p:attrName>
                                        </p:attrNameLst>
                                      </p:cBhvr>
                                      <p:to>
                                        <p:strVal val="hidden"/>
                                      </p:to>
                                    </p:set>
                                  </p:childTnLst>
                                </p:cTn>
                              </p:par>
                              <p:par>
                                <p:cTn id="12" presetID="9" presetClass="exit" presetSubtype="0" fill="hold" grpId="0" nodeType="withEffect">
                                  <p:stCondLst>
                                    <p:cond delay="0"/>
                                  </p:stCondLst>
                                  <p:childTnLst>
                                    <p:animEffect transition="out" filter="dissolve">
                                      <p:cBhvr>
                                        <p:cTn id="13" dur="500"/>
                                        <p:tgtEl>
                                          <p:spTgt spid="25"/>
                                        </p:tgtEl>
                                      </p:cBhvr>
                                    </p:animEffect>
                                    <p:set>
                                      <p:cBhvr>
                                        <p:cTn id="14" dur="1" fill="hold">
                                          <p:stCondLst>
                                            <p:cond delay="499"/>
                                          </p:stCondLst>
                                        </p:cTn>
                                        <p:tgtEl>
                                          <p:spTgt spid="25"/>
                                        </p:tgtEl>
                                        <p:attrNameLst>
                                          <p:attrName>style.visibility</p:attrName>
                                        </p:attrNameLst>
                                      </p:cBhvr>
                                      <p:to>
                                        <p:strVal val="hidden"/>
                                      </p:to>
                                    </p:set>
                                  </p:childTnLst>
                                </p:cTn>
                              </p:par>
                            </p:childTnLst>
                          </p:cTn>
                        </p:par>
                        <p:par>
                          <p:cTn id="15" fill="hold" nodeType="afterGroup">
                            <p:stCondLst>
                              <p:cond delay="500"/>
                            </p:stCondLst>
                            <p:childTnLst>
                              <p:par>
                                <p:cTn id="16" presetID="1" presetClass="entr" presetSubtype="0" fill="hold" grpId="0" nodeType="afterEffect">
                                  <p:stCondLst>
                                    <p:cond delay="500"/>
                                  </p:stCondLst>
                                  <p:childTnLst>
                                    <p:set>
                                      <p:cBhvr>
                                        <p:cTn id="17" dur="1" fill="hold">
                                          <p:stCondLst>
                                            <p:cond delay="0"/>
                                          </p:stCondLst>
                                        </p:cTn>
                                        <p:tgtEl>
                                          <p:spTgt spid="56"/>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2"/>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xit" presetSubtype="0" fill="hold" grpId="1" nodeType="clickEffect">
                                  <p:stCondLst>
                                    <p:cond delay="0"/>
                                  </p:stCondLst>
                                  <p:childTnLst>
                                    <p:animEffect transition="out" filter="dissolve">
                                      <p:cBhvr>
                                        <p:cTn id="25" dur="500"/>
                                        <p:tgtEl>
                                          <p:spTgt spid="62"/>
                                        </p:tgtEl>
                                      </p:cBhvr>
                                    </p:animEffect>
                                    <p:set>
                                      <p:cBhvr>
                                        <p:cTn id="26" dur="1" fill="hold">
                                          <p:stCondLst>
                                            <p:cond delay="499"/>
                                          </p:stCondLst>
                                        </p:cTn>
                                        <p:tgtEl>
                                          <p:spTgt spid="62"/>
                                        </p:tgtEl>
                                        <p:attrNameLst>
                                          <p:attrName>style.visibility</p:attrName>
                                        </p:attrNameLst>
                                      </p:cBhvr>
                                      <p:to>
                                        <p:strVal val="hidden"/>
                                      </p:to>
                                    </p:set>
                                  </p:childTnLst>
                                </p:cTn>
                              </p:par>
                              <p:par>
                                <p:cTn id="27" presetID="9" presetClass="exit" presetSubtype="0" fill="hold" grpId="0" nodeType="withEffect">
                                  <p:stCondLst>
                                    <p:cond delay="0"/>
                                  </p:stCondLst>
                                  <p:childTnLst>
                                    <p:animEffect transition="out" filter="dissolve">
                                      <p:cBhvr>
                                        <p:cTn id="28" dur="500"/>
                                        <p:tgtEl>
                                          <p:spTgt spid="40"/>
                                        </p:tgtEl>
                                      </p:cBhvr>
                                    </p:animEffect>
                                    <p:set>
                                      <p:cBhvr>
                                        <p:cTn id="29" dur="1" fill="hold">
                                          <p:stCondLst>
                                            <p:cond delay="499"/>
                                          </p:stCondLst>
                                        </p:cTn>
                                        <p:tgtEl>
                                          <p:spTgt spid="40"/>
                                        </p:tgtEl>
                                        <p:attrNameLst>
                                          <p:attrName>style.visibility</p:attrName>
                                        </p:attrNameLst>
                                      </p:cBhvr>
                                      <p:to>
                                        <p:strVal val="hidden"/>
                                      </p:to>
                                    </p:set>
                                  </p:childTnLst>
                                </p:cTn>
                              </p:par>
                            </p:childTnLst>
                          </p:cTn>
                        </p:par>
                        <p:par>
                          <p:cTn id="30" fill="hold" nodeType="afterGroup">
                            <p:stCondLst>
                              <p:cond delay="500"/>
                            </p:stCondLst>
                            <p:childTnLst>
                              <p:par>
                                <p:cTn id="31" presetID="1" presetClass="entr" presetSubtype="0" fill="hold" grpId="0" nodeType="afterEffect">
                                  <p:stCondLst>
                                    <p:cond delay="500"/>
                                  </p:stCondLst>
                                  <p:childTnLst>
                                    <p:set>
                                      <p:cBhvr>
                                        <p:cTn id="32" dur="1" fill="hold">
                                          <p:stCondLst>
                                            <p:cond delay="0"/>
                                          </p:stCondLst>
                                        </p:cTn>
                                        <p:tgtEl>
                                          <p:spTgt spid="57"/>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xit" presetSubtype="0" fill="hold" grpId="1" nodeType="clickEffect">
                                  <p:stCondLst>
                                    <p:cond delay="0"/>
                                  </p:stCondLst>
                                  <p:childTnLst>
                                    <p:animEffect transition="out" filter="dissolve">
                                      <p:cBhvr>
                                        <p:cTn id="40" dur="500"/>
                                        <p:tgtEl>
                                          <p:spTgt spid="63"/>
                                        </p:tgtEl>
                                      </p:cBhvr>
                                    </p:animEffect>
                                    <p:set>
                                      <p:cBhvr>
                                        <p:cTn id="41" dur="1" fill="hold">
                                          <p:stCondLst>
                                            <p:cond delay="499"/>
                                          </p:stCondLst>
                                        </p:cTn>
                                        <p:tgtEl>
                                          <p:spTgt spid="63"/>
                                        </p:tgtEl>
                                        <p:attrNameLst>
                                          <p:attrName>style.visibility</p:attrName>
                                        </p:attrNameLst>
                                      </p:cBhvr>
                                      <p:to>
                                        <p:strVal val="hidden"/>
                                      </p:to>
                                    </p:set>
                                  </p:childTnLst>
                                </p:cTn>
                              </p:par>
                              <p:par>
                                <p:cTn id="42" presetID="9" presetClass="exit" presetSubtype="0" fill="hold" grpId="0" nodeType="withEffect">
                                  <p:stCondLst>
                                    <p:cond delay="0"/>
                                  </p:stCondLst>
                                  <p:childTnLst>
                                    <p:animEffect transition="out" filter="dissolve">
                                      <p:cBhvr>
                                        <p:cTn id="43" dur="500"/>
                                        <p:tgtEl>
                                          <p:spTgt spid="41"/>
                                        </p:tgtEl>
                                      </p:cBhvr>
                                    </p:animEffect>
                                    <p:set>
                                      <p:cBhvr>
                                        <p:cTn id="44" dur="1" fill="hold">
                                          <p:stCondLst>
                                            <p:cond delay="499"/>
                                          </p:stCondLst>
                                        </p:cTn>
                                        <p:tgtEl>
                                          <p:spTgt spid="41"/>
                                        </p:tgtEl>
                                        <p:attrNameLst>
                                          <p:attrName>style.visibility</p:attrName>
                                        </p:attrNameLst>
                                      </p:cBhvr>
                                      <p:to>
                                        <p:strVal val="hidden"/>
                                      </p:to>
                                    </p:set>
                                  </p:childTnLst>
                                </p:cTn>
                              </p:par>
                            </p:childTnLst>
                          </p:cTn>
                        </p:par>
                        <p:par>
                          <p:cTn id="45" fill="hold" nodeType="afterGroup">
                            <p:stCondLst>
                              <p:cond delay="500"/>
                            </p:stCondLst>
                            <p:childTnLst>
                              <p:par>
                                <p:cTn id="46" presetID="1" presetClass="entr" presetSubtype="0" fill="hold" grpId="0" nodeType="afterEffect">
                                  <p:stCondLst>
                                    <p:cond delay="500"/>
                                  </p:stCondLst>
                                  <p:childTnLst>
                                    <p:set>
                                      <p:cBhvr>
                                        <p:cTn id="47" dur="1" fill="hold">
                                          <p:stCondLst>
                                            <p:cond delay="0"/>
                                          </p:stCondLst>
                                        </p:cTn>
                                        <p:tgtEl>
                                          <p:spTgt spid="58"/>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64"/>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9" presetClass="exit" presetSubtype="0" fill="hold" grpId="1" nodeType="clickEffect">
                                  <p:stCondLst>
                                    <p:cond delay="0"/>
                                  </p:stCondLst>
                                  <p:childTnLst>
                                    <p:animEffect transition="out" filter="dissolve">
                                      <p:cBhvr>
                                        <p:cTn id="55" dur="500"/>
                                        <p:tgtEl>
                                          <p:spTgt spid="64"/>
                                        </p:tgtEl>
                                      </p:cBhvr>
                                    </p:animEffect>
                                    <p:set>
                                      <p:cBhvr>
                                        <p:cTn id="56" dur="1" fill="hold">
                                          <p:stCondLst>
                                            <p:cond delay="499"/>
                                          </p:stCondLst>
                                        </p:cTn>
                                        <p:tgtEl>
                                          <p:spTgt spid="64"/>
                                        </p:tgtEl>
                                        <p:attrNameLst>
                                          <p:attrName>style.visibility</p:attrName>
                                        </p:attrNameLst>
                                      </p:cBhvr>
                                      <p:to>
                                        <p:strVal val="hidden"/>
                                      </p:to>
                                    </p:set>
                                  </p:childTnLst>
                                </p:cTn>
                              </p:par>
                              <p:par>
                                <p:cTn id="57" presetID="9" presetClass="exit" presetSubtype="0" fill="hold" grpId="0" nodeType="withEffect">
                                  <p:stCondLst>
                                    <p:cond delay="0"/>
                                  </p:stCondLst>
                                  <p:childTnLst>
                                    <p:animEffect transition="out" filter="dissolve">
                                      <p:cBhvr>
                                        <p:cTn id="58" dur="500"/>
                                        <p:tgtEl>
                                          <p:spTgt spid="42"/>
                                        </p:tgtEl>
                                      </p:cBhvr>
                                    </p:animEffect>
                                    <p:set>
                                      <p:cBhvr>
                                        <p:cTn id="59" dur="1" fill="hold">
                                          <p:stCondLst>
                                            <p:cond delay="499"/>
                                          </p:stCondLst>
                                        </p:cTn>
                                        <p:tgtEl>
                                          <p:spTgt spid="42"/>
                                        </p:tgtEl>
                                        <p:attrNameLst>
                                          <p:attrName>style.visibility</p:attrName>
                                        </p:attrNameLst>
                                      </p:cBhvr>
                                      <p:to>
                                        <p:strVal val="hidden"/>
                                      </p:to>
                                    </p:set>
                                  </p:childTnLst>
                                </p:cTn>
                              </p:par>
                            </p:childTnLst>
                          </p:cTn>
                        </p:par>
                        <p:par>
                          <p:cTn id="60" fill="hold" nodeType="afterGroup">
                            <p:stCondLst>
                              <p:cond delay="500"/>
                            </p:stCondLst>
                            <p:childTnLst>
                              <p:par>
                                <p:cTn id="61" presetID="1" presetClass="entr" presetSubtype="0" fill="hold" grpId="0" nodeType="afterEffect">
                                  <p:stCondLst>
                                    <p:cond delay="500"/>
                                  </p:stCondLst>
                                  <p:childTnLst>
                                    <p:set>
                                      <p:cBhvr>
                                        <p:cTn id="62" dur="1" fill="hold">
                                          <p:stCondLst>
                                            <p:cond delay="0"/>
                                          </p:stCondLst>
                                        </p:cTn>
                                        <p:tgtEl>
                                          <p:spTgt spid="59"/>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5"/>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9" presetClass="exit" presetSubtype="0" fill="hold" grpId="1" nodeType="clickEffect">
                                  <p:stCondLst>
                                    <p:cond delay="0"/>
                                  </p:stCondLst>
                                  <p:childTnLst>
                                    <p:animEffect transition="out" filter="dissolve">
                                      <p:cBhvr>
                                        <p:cTn id="70" dur="500"/>
                                        <p:tgtEl>
                                          <p:spTgt spid="65"/>
                                        </p:tgtEl>
                                      </p:cBhvr>
                                    </p:animEffect>
                                    <p:set>
                                      <p:cBhvr>
                                        <p:cTn id="71" dur="1" fill="hold">
                                          <p:stCondLst>
                                            <p:cond delay="499"/>
                                          </p:stCondLst>
                                        </p:cTn>
                                        <p:tgtEl>
                                          <p:spTgt spid="65"/>
                                        </p:tgtEl>
                                        <p:attrNameLst>
                                          <p:attrName>style.visibility</p:attrName>
                                        </p:attrNameLst>
                                      </p:cBhvr>
                                      <p:to>
                                        <p:strVal val="hidden"/>
                                      </p:to>
                                    </p:set>
                                  </p:childTnLst>
                                </p:cTn>
                              </p:par>
                              <p:par>
                                <p:cTn id="72" presetID="9" presetClass="exit" presetSubtype="0" fill="hold" grpId="0" nodeType="withEffect">
                                  <p:stCondLst>
                                    <p:cond delay="0"/>
                                  </p:stCondLst>
                                  <p:childTnLst>
                                    <p:animEffect transition="out" filter="dissolve">
                                      <p:cBhvr>
                                        <p:cTn id="73" dur="500"/>
                                        <p:tgtEl>
                                          <p:spTgt spid="43"/>
                                        </p:tgtEl>
                                      </p:cBhvr>
                                    </p:animEffect>
                                    <p:set>
                                      <p:cBhvr>
                                        <p:cTn id="74" dur="1" fill="hold">
                                          <p:stCondLst>
                                            <p:cond delay="499"/>
                                          </p:stCondLst>
                                        </p:cTn>
                                        <p:tgtEl>
                                          <p:spTgt spid="43"/>
                                        </p:tgtEl>
                                        <p:attrNameLst>
                                          <p:attrName>style.visibility</p:attrName>
                                        </p:attrNameLst>
                                      </p:cBhvr>
                                      <p:to>
                                        <p:strVal val="hidden"/>
                                      </p:to>
                                    </p:set>
                                  </p:childTnLst>
                                </p:cTn>
                              </p:par>
                            </p:childTnLst>
                          </p:cTn>
                        </p:par>
                        <p:par>
                          <p:cTn id="75" fill="hold" nodeType="afterGroup">
                            <p:stCondLst>
                              <p:cond delay="500"/>
                            </p:stCondLst>
                            <p:childTnLst>
                              <p:par>
                                <p:cTn id="76" presetID="1" presetClass="entr" presetSubtype="0" fill="hold" grpId="0" nodeType="afterEffect">
                                  <p:stCondLst>
                                    <p:cond delay="500"/>
                                  </p:stCondLst>
                                  <p:childTnLst>
                                    <p:set>
                                      <p:cBhvr>
                                        <p:cTn id="77"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2" grpId="0" animBg="1"/>
      <p:bldP spid="43" grpId="0" animBg="1"/>
      <p:bldP spid="25" grpId="0" animBg="1"/>
      <p:bldP spid="56" grpId="0" animBg="1"/>
      <p:bldP spid="57" grpId="0" animBg="1"/>
      <p:bldP spid="58" grpId="0" animBg="1"/>
      <p:bldP spid="59" grpId="0" animBg="1"/>
      <p:bldP spid="60" grpId="0" animBg="1"/>
      <p:bldP spid="61" grpId="0"/>
      <p:bldP spid="61" grpId="1"/>
      <p:bldP spid="62" grpId="0"/>
      <p:bldP spid="62" grpId="1"/>
      <p:bldP spid="63" grpId="0"/>
      <p:bldP spid="63" grpId="1"/>
      <p:bldP spid="64" grpId="0"/>
      <p:bldP spid="64" grpId="1"/>
      <p:bldP spid="65" grpId="0"/>
      <p:bldP spid="65"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6">
            <a:extLst>
              <a:ext uri="{FF2B5EF4-FFF2-40B4-BE49-F238E27FC236}">
                <a16:creationId xmlns:a16="http://schemas.microsoft.com/office/drawing/2014/main" id="{71976A87-B17F-F471-939F-B5ED7206F245}"/>
              </a:ext>
            </a:extLst>
          </p:cNvPr>
          <p:cNvSpPr>
            <a:spLocks noChangeArrowheads="1"/>
          </p:cNvSpPr>
          <p:nvPr/>
        </p:nvSpPr>
        <p:spPr bwMode="auto">
          <a:xfrm>
            <a:off x="4427538" y="692150"/>
            <a:ext cx="4465637" cy="5616575"/>
          </a:xfrm>
          <a:prstGeom prst="rect">
            <a:avLst/>
          </a:prstGeom>
          <a:noFill/>
          <a:ln>
            <a:noFill/>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lnSpc>
                <a:spcPct val="80000"/>
              </a:lnSpc>
              <a:spcBef>
                <a:spcPct val="20000"/>
              </a:spcBef>
              <a:buClr>
                <a:schemeClr val="hlink"/>
              </a:buClr>
              <a:buFont typeface="Wingdings" pitchFamily="2" charset="2"/>
              <a:buNone/>
              <a:defRPr/>
            </a:pPr>
            <a:r>
              <a:rPr lang="de-DE" altLang="de-DE" sz="1200" dirty="0">
                <a:cs typeface="+mn-cs"/>
              </a:rPr>
              <a:t> </a:t>
            </a:r>
            <a:endParaRPr lang="de-DE" altLang="de-DE" sz="1200" b="1" dirty="0">
              <a:cs typeface="+mn-cs"/>
            </a:endParaRPr>
          </a:p>
          <a:p>
            <a:pPr eaLnBrk="1" hangingPunct="1">
              <a:defRPr/>
            </a:pPr>
            <a:r>
              <a:rPr lang="de-DE" altLang="de-DE" sz="1200" b="1" dirty="0">
                <a:cs typeface="+mn-cs"/>
              </a:rPr>
              <a:t>Impressum</a:t>
            </a:r>
          </a:p>
          <a:p>
            <a:pPr eaLnBrk="1" hangingPunct="1">
              <a:defRPr/>
            </a:pPr>
            <a:r>
              <a:rPr lang="de-DE" altLang="de-DE" sz="1200" dirty="0">
                <a:cs typeface="Arial" charset="0"/>
              </a:rPr>
              <a:t>© Österreichischer Bundesverlag Schulbuch GmbH &amp; Co. KG, Wien 2025</a:t>
            </a:r>
          </a:p>
          <a:p>
            <a:pPr eaLnBrk="1" hangingPunct="1">
              <a:defRPr/>
            </a:pPr>
            <a:br>
              <a:rPr lang="de-DE" altLang="de-DE" sz="1200" dirty="0">
                <a:cs typeface="Arial" charset="0"/>
              </a:rPr>
            </a:br>
            <a:endParaRPr lang="de-DE" altLang="de-DE" sz="1200" kern="0" dirty="0"/>
          </a:p>
          <a:p>
            <a:pPr eaLnBrk="1" hangingPunct="1">
              <a:defRPr/>
            </a:pPr>
            <a:br>
              <a:rPr lang="de-DE" altLang="de-DE" sz="1200" dirty="0">
                <a:cs typeface="Arial" charset="0"/>
              </a:rPr>
            </a:br>
            <a:r>
              <a:rPr lang="de-DE" altLang="de-DE" sz="1200" dirty="0">
                <a:cs typeface="+mn-cs"/>
              </a:rPr>
              <a:t>Kartographie: Freytag-Berndt und </a:t>
            </a:r>
            <a:r>
              <a:rPr lang="de-DE" altLang="de-DE" sz="1200" dirty="0" err="1">
                <a:cs typeface="+mn-cs"/>
              </a:rPr>
              <a:t>Artaria</a:t>
            </a:r>
            <a:r>
              <a:rPr lang="de-DE" altLang="de-DE" sz="1200" dirty="0">
                <a:cs typeface="+mn-cs"/>
              </a:rPr>
              <a:t> KG, Wien</a:t>
            </a:r>
          </a:p>
          <a:p>
            <a:pPr eaLnBrk="1" hangingPunct="1">
              <a:defRPr/>
            </a:pPr>
            <a:endParaRPr lang="de-DE" altLang="de-DE" sz="1200" dirty="0">
              <a:cs typeface="Arial" charset="0"/>
            </a:endParaRPr>
          </a:p>
          <a:p>
            <a:pPr eaLnBrk="1" hangingPunct="1">
              <a:defRPr/>
            </a:pPr>
            <a:endParaRPr lang="de-DE" altLang="de-DE" sz="1200" dirty="0">
              <a:cs typeface="Arial" charset="0"/>
            </a:endParaRPr>
          </a:p>
          <a:p>
            <a:pPr eaLnBrk="1" hangingPunct="1">
              <a:defRPr/>
            </a:pPr>
            <a:r>
              <a:rPr lang="de-DE" altLang="de-DE" sz="1200" dirty="0">
                <a:cs typeface="Arial" charset="0"/>
              </a:rPr>
              <a:t>Alle Rechte vorbehalten.</a:t>
            </a:r>
          </a:p>
          <a:p>
            <a:pPr eaLnBrk="1" hangingPunct="1">
              <a:defRPr/>
            </a:pPr>
            <a:r>
              <a:rPr lang="de-DE" altLang="de-DE" sz="1200" dirty="0">
                <a:cs typeface="+mn-cs"/>
              </a:rPr>
              <a:t>www.oebv.at</a:t>
            </a:r>
          </a:p>
          <a:p>
            <a:pPr eaLnBrk="1" hangingPunct="1">
              <a:defRPr/>
            </a:pPr>
            <a:endParaRPr lang="de-DE" altLang="de-DE" sz="1200" dirty="0">
              <a:cs typeface="+mn-cs"/>
            </a:endParaRPr>
          </a:p>
          <a:p>
            <a:pPr eaLnBrk="1" hangingPunct="1">
              <a:defRPr/>
            </a:pPr>
            <a:endParaRPr lang="de-DE" altLang="de-DE" sz="1200" dirty="0">
              <a:cs typeface="+mn-cs"/>
            </a:endParaRPr>
          </a:p>
          <a:p>
            <a:pPr eaLnBrk="1" hangingPunct="1">
              <a:defRPr/>
            </a:pPr>
            <a:r>
              <a:rPr lang="de-DE" altLang="de-DE" sz="1200" dirty="0">
                <a:cs typeface="+mn-cs"/>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defRPr/>
            </a:pPr>
            <a:endParaRPr lang="de-DE" altLang="de-DE" sz="1200" dirty="0">
              <a:cs typeface="+mn-cs"/>
            </a:endParaRPr>
          </a:p>
          <a:p>
            <a:pPr eaLnBrk="1" hangingPunct="1">
              <a:defRPr/>
            </a:pPr>
            <a:r>
              <a:rPr lang="de-DE" altLang="de-DE" sz="1200" dirty="0">
                <a:cs typeface="+mn-cs"/>
              </a:rPr>
              <a:t>Jede Nutzung in anderen als den genannten Fällen bedarf der vorherigen schriftlichen Einwilligung des Verlages.</a:t>
            </a:r>
          </a:p>
        </p:txBody>
      </p:sp>
      <p:sp>
        <p:nvSpPr>
          <p:cNvPr id="7174" name="Rectangle 6">
            <a:extLst>
              <a:ext uri="{FF2B5EF4-FFF2-40B4-BE49-F238E27FC236}">
                <a16:creationId xmlns:a16="http://schemas.microsoft.com/office/drawing/2014/main" id="{2F00D824-F771-8945-BF87-DAF07D8AF31D}"/>
              </a:ext>
            </a:extLst>
          </p:cNvPr>
          <p:cNvSpPr>
            <a:spLocks noChangeArrowheads="1"/>
          </p:cNvSpPr>
          <p:nvPr/>
        </p:nvSpPr>
        <p:spPr bwMode="auto">
          <a:xfrm>
            <a:off x="466725" y="836613"/>
            <a:ext cx="3744913" cy="4752975"/>
          </a:xfrm>
          <a:prstGeom prst="rect">
            <a:avLst/>
          </a:prstGeom>
          <a:noFill/>
          <a:ln>
            <a:noFill/>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fontAlgn="auto" hangingPunct="1">
              <a:lnSpc>
                <a:spcPts val="1600"/>
              </a:lnSpc>
              <a:spcBef>
                <a:spcPts val="600"/>
              </a:spcBef>
              <a:spcAft>
                <a:spcPts val="0"/>
              </a:spcAft>
              <a:defRPr/>
            </a:pPr>
            <a:r>
              <a:rPr lang="de-DE" altLang="de-DE" sz="1200" b="1" kern="0" dirty="0">
                <a:latin typeface="Arial" pitchFamily="34" charset="0"/>
              </a:rPr>
              <a:t>Hinweise zum Einsatz</a:t>
            </a:r>
          </a:p>
          <a:p>
            <a:pPr eaLnBrk="1" fontAlgn="auto" hangingPunct="1">
              <a:lnSpc>
                <a:spcPts val="1600"/>
              </a:lnSpc>
              <a:spcBef>
                <a:spcPts val="600"/>
              </a:spcBef>
              <a:spcAft>
                <a:spcPts val="0"/>
              </a:spcAft>
              <a:buClr>
                <a:srgbClr val="000000"/>
              </a:buClr>
              <a:defRPr/>
            </a:pPr>
            <a:r>
              <a:rPr lang="de-DE" altLang="de-DE" sz="1200" kern="0" dirty="0">
                <a:latin typeface="Arial" pitchFamily="34" charset="0"/>
              </a:rPr>
              <a:t>Das Tafelbild bezieht sich auf das Thema „Vielfältige Raumnutzung“ auf den Seiten 16 und 17 im Schulbuch </a:t>
            </a:r>
            <a:r>
              <a:rPr lang="de-DE" altLang="de-DE" sz="1200" i="1" kern="0" dirty="0">
                <a:latin typeface="Arial" pitchFamily="34" charset="0"/>
              </a:rPr>
              <a:t>unterwegs 3</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defRPr/>
            </a:pPr>
            <a:r>
              <a:rPr lang="de-DE" altLang="de-DE" sz="1200" kern="0" dirty="0">
                <a:latin typeface="Arial" pitchFamily="34" charset="0"/>
              </a:rPr>
              <a:t>Es kann als Übersicht dienen. </a:t>
            </a:r>
            <a:endParaRPr lang="de-DE" altLang="de-DE" sz="1200" b="1" dirty="0">
              <a:latin typeface="PoloST11KBuch" pitchFamily="2" charset="0"/>
              <a:cs typeface="+mn-cs"/>
            </a:endParaRPr>
          </a:p>
          <a:p>
            <a:pPr eaLnBrk="1" hangingPunct="1">
              <a:lnSpc>
                <a:spcPts val="1600"/>
              </a:lnSpc>
              <a:spcBef>
                <a:spcPts val="600"/>
              </a:spcBef>
              <a:buClr>
                <a:schemeClr val="hlink"/>
              </a:buClr>
              <a:defRPr/>
            </a:pPr>
            <a:endParaRPr lang="de-DE" altLang="de-DE" sz="1200" dirty="0">
              <a:cs typeface="+mn-cs"/>
            </a:endParaRPr>
          </a:p>
          <a:p>
            <a:pPr eaLnBrk="1" hangingPunct="1">
              <a:lnSpc>
                <a:spcPts val="1600"/>
              </a:lnSpc>
              <a:spcBef>
                <a:spcPts val="600"/>
              </a:spcBef>
              <a:buClr>
                <a:schemeClr val="hlink"/>
              </a:buClr>
              <a:defRPr/>
            </a:pPr>
            <a:r>
              <a:rPr lang="de-DE" altLang="de-DE" sz="1200" dirty="0">
                <a:cs typeface="+mn-cs"/>
              </a:rPr>
              <a:t>Wir wünschen Ihnen einen erfolgreichen Unterricht!</a:t>
            </a:r>
          </a:p>
          <a:p>
            <a:pPr eaLnBrk="1" hangingPunct="1">
              <a:lnSpc>
                <a:spcPct val="80000"/>
              </a:lnSpc>
              <a:spcBef>
                <a:spcPct val="20000"/>
              </a:spcBef>
              <a:buClr>
                <a:schemeClr val="hlink"/>
              </a:buClr>
              <a:buFont typeface="Wingdings" pitchFamily="2" charset="2"/>
              <a:buNone/>
              <a:defRPr/>
            </a:pPr>
            <a:endParaRPr lang="de-DE" altLang="de-DE" sz="1200" dirty="0">
              <a:cs typeface="+mn-cs"/>
            </a:endParaRPr>
          </a:p>
          <a:p>
            <a:pPr eaLnBrk="1" hangingPunct="1">
              <a:lnSpc>
                <a:spcPct val="80000"/>
              </a:lnSpc>
              <a:spcBef>
                <a:spcPct val="20000"/>
              </a:spcBef>
              <a:buClr>
                <a:schemeClr val="hlink"/>
              </a:buClr>
              <a:buFont typeface="Wingdings" pitchFamily="2" charset="2"/>
              <a:buNone/>
              <a:defRPr/>
            </a:pPr>
            <a:endParaRPr lang="de-DE" altLang="de-DE" sz="1200" dirty="0">
              <a:cs typeface="+mn-cs"/>
            </a:endParaRPr>
          </a:p>
          <a:p>
            <a:pPr eaLnBrk="1" hangingPunct="1">
              <a:lnSpc>
                <a:spcPct val="80000"/>
              </a:lnSpc>
              <a:spcBef>
                <a:spcPct val="20000"/>
              </a:spcBef>
              <a:buClr>
                <a:schemeClr val="hlink"/>
              </a:buClr>
              <a:buFont typeface="Wingdings" pitchFamily="2" charset="2"/>
              <a:buNone/>
              <a:defRPr/>
            </a:pPr>
            <a:endParaRPr lang="de-DE" altLang="de-DE" sz="1200" dirty="0">
              <a:cs typeface="+mn-cs"/>
            </a:endParaRPr>
          </a:p>
        </p:txBody>
      </p:sp>
    </p:spTree>
  </p:cSld>
  <p:clrMapOvr>
    <a:masterClrMapping/>
  </p:clrMapOvr>
  <p:transition/>
</p:sld>
</file>

<file path=ppt/theme/theme1.xml><?xml version="1.0" encoding="utf-8"?>
<a:theme xmlns:a="http://schemas.openxmlformats.org/drawingml/2006/main" name="BioTOP  1">
  <a:themeElements>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215</Words>
  <Application>Microsoft Office PowerPoint</Application>
  <PresentationFormat>Bildschirmpräsentation (4:3)</PresentationFormat>
  <Paragraphs>37</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PoloST11KBuch</vt:lpstr>
      <vt:lpstr>Syntax LT Std</vt:lpstr>
      <vt:lpstr>Wingdings</vt:lpstr>
      <vt:lpstr>BioTOP  1</vt:lpstr>
      <vt:lpstr>PowerPoint-Präsentation</vt:lpstr>
      <vt:lpstr>PowerPoint-Präsentation</vt:lpstr>
      <vt:lpstr>PowerPoint-Präsentation</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Schema des Blutkreislaufes</dc:title>
  <dc:creator>Aushilfe VS</dc:creator>
  <cp:lastModifiedBy>Veronika Gregori</cp:lastModifiedBy>
  <cp:revision>283</cp:revision>
  <dcterms:created xsi:type="dcterms:W3CDTF">2008-04-29T08:40:23Z</dcterms:created>
  <dcterms:modified xsi:type="dcterms:W3CDTF">2025-01-27T10:55:01Z</dcterms:modified>
</cp:coreProperties>
</file>