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14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08.05.2025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a:solidFill>
                  <a:srgbClr val="333333"/>
                </a:solidFill>
                <a:latin typeface="Calibri" panose="020F0502020204030204" pitchFamily="34" charset="0"/>
              </a:rPr>
              <a:t>Gesellschaft</a:t>
            </a:r>
            <a:endParaRPr lang="de-DE" altLang="de-DE" sz="3800" dirty="0">
              <a:solidFill>
                <a:srgbClr val="333333"/>
              </a:solidFill>
              <a:latin typeface="Calibri" panose="020F0502020204030204" pitchFamily="34" charset="0"/>
            </a:endParaRPr>
          </a:p>
        </p:txBody>
      </p:sp>
      <p:sp>
        <p:nvSpPr>
          <p:cNvPr id="3" name="Text Box 10"/>
          <p:cNvSpPr txBox="1">
            <a:spLocks noChangeArrowheads="1"/>
          </p:cNvSpPr>
          <p:nvPr/>
        </p:nvSpPr>
        <p:spPr bwMode="auto">
          <a:xfrm>
            <a:off x="306854" y="1429435"/>
            <a:ext cx="8591550" cy="523220"/>
          </a:xfrm>
          <a:prstGeom prst="rect">
            <a:avLst/>
          </a:prstGeom>
          <a:noFill/>
          <a:ln>
            <a:no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defRPr/>
            </a:pPr>
            <a:r>
              <a:rPr lang="de-DE" sz="2800" dirty="0">
                <a:solidFill>
                  <a:srgbClr val="333333"/>
                </a:solidFill>
                <a:latin typeface="Calibri" panose="020F0502020204030204" pitchFamily="34" charset="0"/>
              </a:rPr>
              <a:t>= alle Menschen, die in einem Gebiet zusammenleben.</a:t>
            </a:r>
          </a:p>
        </p:txBody>
      </p:sp>
      <p:sp>
        <p:nvSpPr>
          <p:cNvPr id="4" name="Pfeil nach unten 3"/>
          <p:cNvSpPr>
            <a:spLocks noChangeArrowheads="1"/>
          </p:cNvSpPr>
          <p:nvPr/>
        </p:nvSpPr>
        <p:spPr bwMode="auto">
          <a:xfrm>
            <a:off x="4481920" y="2870446"/>
            <a:ext cx="288925" cy="318487"/>
          </a:xfrm>
          <a:prstGeom prst="downArrow">
            <a:avLst>
              <a:gd name="adj1" fmla="val 50000"/>
              <a:gd name="adj2" fmla="val 49811"/>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p:cNvSpPr txBox="1">
            <a:spLocks noChangeArrowheads="1"/>
          </p:cNvSpPr>
          <p:nvPr/>
        </p:nvSpPr>
        <p:spPr bwMode="auto">
          <a:xfrm>
            <a:off x="210141" y="2187287"/>
            <a:ext cx="8784976" cy="523220"/>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defRPr/>
            </a:pPr>
            <a:r>
              <a:rPr lang="de-DE" sz="2800" dirty="0">
                <a:solidFill>
                  <a:srgbClr val="333333"/>
                </a:solidFill>
                <a:latin typeface="Calibri" panose="020F0502020204030204" pitchFamily="34" charset="0"/>
              </a:rPr>
              <a:t>wirtschaftliche Ungleichheiten</a:t>
            </a:r>
          </a:p>
        </p:txBody>
      </p:sp>
      <p:sp>
        <p:nvSpPr>
          <p:cNvPr id="6" name="Pfeil nach unten 5"/>
          <p:cNvSpPr>
            <a:spLocks noChangeArrowheads="1"/>
          </p:cNvSpPr>
          <p:nvPr/>
        </p:nvSpPr>
        <p:spPr bwMode="auto">
          <a:xfrm>
            <a:off x="4486189" y="3977724"/>
            <a:ext cx="288925" cy="318487"/>
          </a:xfrm>
          <a:prstGeom prst="downArrow">
            <a:avLst>
              <a:gd name="adj1" fmla="val 50000"/>
              <a:gd name="adj2" fmla="val 49811"/>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Text Box 10"/>
          <p:cNvSpPr txBox="1">
            <a:spLocks noChangeArrowheads="1"/>
          </p:cNvSpPr>
          <p:nvPr/>
        </p:nvSpPr>
        <p:spPr bwMode="auto">
          <a:xfrm>
            <a:off x="233895" y="3283233"/>
            <a:ext cx="8784976" cy="523220"/>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defRPr/>
            </a:pPr>
            <a:r>
              <a:rPr lang="de-DE" sz="2800" dirty="0">
                <a:solidFill>
                  <a:srgbClr val="333333"/>
                </a:solidFill>
                <a:latin typeface="Calibri" panose="020F0502020204030204" pitchFamily="34" charset="0"/>
              </a:rPr>
              <a:t>Bedrohung des inneren Friedens</a:t>
            </a:r>
          </a:p>
        </p:txBody>
      </p:sp>
      <p:sp>
        <p:nvSpPr>
          <p:cNvPr id="8" name="Pfeil nach unten 7"/>
          <p:cNvSpPr>
            <a:spLocks noChangeArrowheads="1"/>
          </p:cNvSpPr>
          <p:nvPr/>
        </p:nvSpPr>
        <p:spPr bwMode="auto">
          <a:xfrm>
            <a:off x="3633504" y="5078946"/>
            <a:ext cx="2016224" cy="414882"/>
          </a:xfrm>
          <a:prstGeom prst="downArrow">
            <a:avLst>
              <a:gd name="adj1" fmla="val 50000"/>
              <a:gd name="adj2" fmla="val 49811"/>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Text Box 10"/>
          <p:cNvSpPr txBox="1">
            <a:spLocks noChangeArrowheads="1"/>
          </p:cNvSpPr>
          <p:nvPr/>
        </p:nvSpPr>
        <p:spPr bwMode="auto">
          <a:xfrm>
            <a:off x="210141" y="4390833"/>
            <a:ext cx="8784976" cy="523220"/>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defRPr/>
            </a:pPr>
            <a:r>
              <a:rPr lang="de-DE" sz="2800" dirty="0">
                <a:solidFill>
                  <a:srgbClr val="333333"/>
                </a:solidFill>
                <a:latin typeface="Calibri" panose="020F0502020204030204" pitchFamily="34" charset="0"/>
              </a:rPr>
              <a:t>politisches Problem</a:t>
            </a:r>
          </a:p>
        </p:txBody>
      </p:sp>
      <p:sp>
        <p:nvSpPr>
          <p:cNvPr id="11" name="Text Box 10"/>
          <p:cNvSpPr txBox="1">
            <a:spLocks noChangeArrowheads="1"/>
          </p:cNvSpPr>
          <p:nvPr/>
        </p:nvSpPr>
        <p:spPr bwMode="auto">
          <a:xfrm>
            <a:off x="232131" y="5588450"/>
            <a:ext cx="8784976" cy="523220"/>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defRPr/>
            </a:pPr>
            <a:r>
              <a:rPr lang="de-DE" sz="2800" dirty="0">
                <a:solidFill>
                  <a:srgbClr val="333333"/>
                </a:solidFill>
                <a:latin typeface="Calibri" panose="020F0502020204030204" pitchFamily="34" charset="0"/>
              </a:rPr>
              <a:t>Ausbau des Sozial- und Wohlfahrtsstaates</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animBg="1"/>
      <p:bldP spid="7" grpId="0"/>
      <p:bldP spid="8" grpId="0" animBg="1"/>
      <p:bldP spid="9"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„Ungleichheit in der Gesellschaft“ auf den Seiten 64 </a:t>
            </a:r>
            <a:r>
              <a:rPr lang="de-DE" altLang="de-DE" sz="1100" b="0">
                <a:solidFill>
                  <a:schemeClr val="tx1"/>
                </a:solidFill>
                <a:latin typeface="Arial" charset="0"/>
                <a:cs typeface="Arial" charset="0"/>
              </a:rPr>
              <a:t>bis 65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196</Words>
  <Application>Microsoft Office PowerPoint</Application>
  <PresentationFormat>Bildschirmpräsentation (4:3)</PresentationFormat>
  <Paragraphs>25</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60</cp:revision>
  <dcterms:created xsi:type="dcterms:W3CDTF">2011-07-14T19:54:09Z</dcterms:created>
  <dcterms:modified xsi:type="dcterms:W3CDTF">2025-05-08T12:15:51Z</dcterms:modified>
</cp:coreProperties>
</file>