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9900"/>
    <a:srgbClr val="333333"/>
    <a:srgbClr val="CFD6A8"/>
    <a:srgbClr val="A5B75E"/>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08.11.2022</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23556"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F0AEC498-1BF3-495E-B7C5-DCC15B974CF9}" type="slidenum">
              <a:rPr lang="de-AT" altLang="de-DE" sz="1200" smtClean="0"/>
              <a:pPr eaLnBrk="1" hangingPunct="1"/>
              <a:t>1</a:t>
            </a:fld>
            <a:endParaRPr lang="de-AT" altLang="de-DE"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32884DC9-D284-5897-6930-CE8A5142091E}"/>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Die Babenberger</a:t>
            </a:r>
          </a:p>
        </p:txBody>
      </p:sp>
      <p:sp>
        <p:nvSpPr>
          <p:cNvPr id="3" name="Text Box 10">
            <a:extLst>
              <a:ext uri="{FF2B5EF4-FFF2-40B4-BE49-F238E27FC236}">
                <a16:creationId xmlns:a16="http://schemas.microsoft.com/office/drawing/2014/main" id="{B129261A-B0F5-4EFB-27EB-4A34C10B324D}"/>
              </a:ext>
            </a:extLst>
          </p:cNvPr>
          <p:cNvSpPr txBox="1">
            <a:spLocks noChangeArrowheads="1"/>
          </p:cNvSpPr>
          <p:nvPr/>
        </p:nvSpPr>
        <p:spPr bwMode="auto">
          <a:xfrm>
            <a:off x="395288" y="1787525"/>
            <a:ext cx="1296987"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976</a:t>
            </a:r>
          </a:p>
        </p:txBody>
      </p:sp>
      <p:sp>
        <p:nvSpPr>
          <p:cNvPr id="4" name="Text Box 10">
            <a:extLst>
              <a:ext uri="{FF2B5EF4-FFF2-40B4-BE49-F238E27FC236}">
                <a16:creationId xmlns:a16="http://schemas.microsoft.com/office/drawing/2014/main" id="{AF6D56CE-6E15-14A7-04CB-3D1A05227985}"/>
              </a:ext>
            </a:extLst>
          </p:cNvPr>
          <p:cNvSpPr txBox="1">
            <a:spLocks noChangeArrowheads="1"/>
          </p:cNvSpPr>
          <p:nvPr/>
        </p:nvSpPr>
        <p:spPr bwMode="auto">
          <a:xfrm>
            <a:off x="1979613" y="1787525"/>
            <a:ext cx="5400699"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400" dirty="0">
                <a:solidFill>
                  <a:srgbClr val="333333"/>
                </a:solidFill>
                <a:latin typeface="Calibri" panose="020F0502020204030204" pitchFamily="34" charset="0"/>
              </a:rPr>
              <a:t>Babenberger Leopold I. </a:t>
            </a:r>
            <a:br>
              <a:rPr lang="de-DE" altLang="de-DE" sz="2400" dirty="0">
                <a:solidFill>
                  <a:srgbClr val="333333"/>
                </a:solidFill>
                <a:latin typeface="Calibri" panose="020F0502020204030204" pitchFamily="34" charset="0"/>
              </a:rPr>
            </a:br>
            <a:r>
              <a:rPr lang="de-DE" altLang="de-DE" sz="2400" dirty="0">
                <a:solidFill>
                  <a:srgbClr val="333333"/>
                </a:solidFill>
                <a:latin typeface="Calibri" panose="020F0502020204030204" pitchFamily="34" charset="0"/>
              </a:rPr>
              <a:t>wird mit der Mark an der Donau belehnt.</a:t>
            </a:r>
          </a:p>
        </p:txBody>
      </p:sp>
      <p:sp>
        <p:nvSpPr>
          <p:cNvPr id="5" name="Text Box 10">
            <a:extLst>
              <a:ext uri="{FF2B5EF4-FFF2-40B4-BE49-F238E27FC236}">
                <a16:creationId xmlns:a16="http://schemas.microsoft.com/office/drawing/2014/main" id="{0CE7EA75-C713-DBE1-132B-1FB393B20734}"/>
              </a:ext>
            </a:extLst>
          </p:cNvPr>
          <p:cNvSpPr txBox="1">
            <a:spLocks noChangeArrowheads="1"/>
          </p:cNvSpPr>
          <p:nvPr/>
        </p:nvSpPr>
        <p:spPr bwMode="auto">
          <a:xfrm>
            <a:off x="373254" y="2776538"/>
            <a:ext cx="1296987"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996</a:t>
            </a:r>
          </a:p>
        </p:txBody>
      </p:sp>
      <p:sp>
        <p:nvSpPr>
          <p:cNvPr id="6" name="Text Box 10">
            <a:extLst>
              <a:ext uri="{FF2B5EF4-FFF2-40B4-BE49-F238E27FC236}">
                <a16:creationId xmlns:a16="http://schemas.microsoft.com/office/drawing/2014/main" id="{9EF6ACF0-E211-B01B-5F18-F4D44BD89441}"/>
              </a:ext>
            </a:extLst>
          </p:cNvPr>
          <p:cNvSpPr txBox="1">
            <a:spLocks noChangeArrowheads="1"/>
          </p:cNvSpPr>
          <p:nvPr/>
        </p:nvSpPr>
        <p:spPr bwMode="auto">
          <a:xfrm>
            <a:off x="1979613" y="2776538"/>
            <a:ext cx="40322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400" dirty="0" err="1">
                <a:solidFill>
                  <a:srgbClr val="333333"/>
                </a:solidFill>
                <a:latin typeface="Calibri" panose="020F0502020204030204" pitchFamily="34" charset="0"/>
              </a:rPr>
              <a:t>Ostarrichi</a:t>
            </a:r>
            <a:r>
              <a:rPr lang="de-DE" altLang="de-DE" sz="2400" dirty="0">
                <a:solidFill>
                  <a:srgbClr val="333333"/>
                </a:solidFill>
                <a:latin typeface="Calibri" panose="020F0502020204030204" pitchFamily="34" charset="0"/>
              </a:rPr>
              <a:t>-Urkunde</a:t>
            </a:r>
          </a:p>
        </p:txBody>
      </p:sp>
      <p:sp>
        <p:nvSpPr>
          <p:cNvPr id="7" name="Text Box 10">
            <a:extLst>
              <a:ext uri="{FF2B5EF4-FFF2-40B4-BE49-F238E27FC236}">
                <a16:creationId xmlns:a16="http://schemas.microsoft.com/office/drawing/2014/main" id="{6992CE94-4774-CFA3-1A3D-7204A523C3D0}"/>
              </a:ext>
            </a:extLst>
          </p:cNvPr>
          <p:cNvSpPr txBox="1">
            <a:spLocks noChangeArrowheads="1"/>
          </p:cNvSpPr>
          <p:nvPr/>
        </p:nvSpPr>
        <p:spPr bwMode="auto">
          <a:xfrm>
            <a:off x="285118" y="3381375"/>
            <a:ext cx="1296987"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1156</a:t>
            </a:r>
          </a:p>
        </p:txBody>
      </p:sp>
      <p:sp>
        <p:nvSpPr>
          <p:cNvPr id="8" name="Text Box 10">
            <a:extLst>
              <a:ext uri="{FF2B5EF4-FFF2-40B4-BE49-F238E27FC236}">
                <a16:creationId xmlns:a16="http://schemas.microsoft.com/office/drawing/2014/main" id="{25B7D72B-3A79-7FDE-5EC0-BE17BEBCAEEC}"/>
              </a:ext>
            </a:extLst>
          </p:cNvPr>
          <p:cNvSpPr txBox="1">
            <a:spLocks noChangeArrowheads="1"/>
          </p:cNvSpPr>
          <p:nvPr/>
        </p:nvSpPr>
        <p:spPr bwMode="auto">
          <a:xfrm>
            <a:off x="1979613" y="3433763"/>
            <a:ext cx="6700837"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r>
              <a:rPr lang="de-DE" altLang="de-DE" sz="2400" dirty="0">
                <a:solidFill>
                  <a:srgbClr val="333333"/>
                </a:solidFill>
                <a:latin typeface="Calibri" panose="020F0502020204030204" pitchFamily="34" charset="0"/>
              </a:rPr>
              <a:t>„Privilegium minus“</a:t>
            </a:r>
          </a:p>
          <a:p>
            <a:pPr eaLnBrk="1" hangingPunct="1"/>
            <a:r>
              <a:rPr lang="de-DE" altLang="de-DE" sz="2400" dirty="0">
                <a:solidFill>
                  <a:srgbClr val="333333"/>
                </a:solidFill>
                <a:latin typeface="Calibri" panose="020F0502020204030204" pitchFamily="34" charset="0"/>
              </a:rPr>
              <a:t>Österreich → Herzogtum</a:t>
            </a:r>
          </a:p>
        </p:txBody>
      </p:sp>
      <p:sp>
        <p:nvSpPr>
          <p:cNvPr id="9" name="Text Box 10">
            <a:extLst>
              <a:ext uri="{FF2B5EF4-FFF2-40B4-BE49-F238E27FC236}">
                <a16:creationId xmlns:a16="http://schemas.microsoft.com/office/drawing/2014/main" id="{41709DF6-4C29-254C-C728-7EDA38AF6F09}"/>
              </a:ext>
            </a:extLst>
          </p:cNvPr>
          <p:cNvSpPr txBox="1">
            <a:spLocks noChangeArrowheads="1"/>
          </p:cNvSpPr>
          <p:nvPr/>
        </p:nvSpPr>
        <p:spPr bwMode="auto">
          <a:xfrm>
            <a:off x="296135" y="4318000"/>
            <a:ext cx="1296987"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1192</a:t>
            </a:r>
          </a:p>
        </p:txBody>
      </p:sp>
      <p:sp>
        <p:nvSpPr>
          <p:cNvPr id="17" name="Text Box 10">
            <a:extLst>
              <a:ext uri="{FF2B5EF4-FFF2-40B4-BE49-F238E27FC236}">
                <a16:creationId xmlns:a16="http://schemas.microsoft.com/office/drawing/2014/main" id="{09B986D2-0A3C-53FB-8900-1310E09F1052}"/>
              </a:ext>
            </a:extLst>
          </p:cNvPr>
          <p:cNvSpPr txBox="1">
            <a:spLocks noChangeArrowheads="1"/>
          </p:cNvSpPr>
          <p:nvPr/>
        </p:nvSpPr>
        <p:spPr bwMode="auto">
          <a:xfrm>
            <a:off x="1979613" y="4368800"/>
            <a:ext cx="67008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400" dirty="0">
                <a:solidFill>
                  <a:srgbClr val="333333"/>
                </a:solidFill>
                <a:latin typeface="Calibri" panose="020F0502020204030204" pitchFamily="34" charset="0"/>
              </a:rPr>
              <a:t>Erwerbung der Steiermark</a:t>
            </a:r>
          </a:p>
        </p:txBody>
      </p:sp>
      <p:sp>
        <p:nvSpPr>
          <p:cNvPr id="18" name="Text Box 10">
            <a:extLst>
              <a:ext uri="{FF2B5EF4-FFF2-40B4-BE49-F238E27FC236}">
                <a16:creationId xmlns:a16="http://schemas.microsoft.com/office/drawing/2014/main" id="{DA5BF5EA-2930-C5BD-353A-126484A8C3B2}"/>
              </a:ext>
            </a:extLst>
          </p:cNvPr>
          <p:cNvSpPr txBox="1">
            <a:spLocks noChangeArrowheads="1"/>
          </p:cNvSpPr>
          <p:nvPr/>
        </p:nvSpPr>
        <p:spPr bwMode="auto">
          <a:xfrm>
            <a:off x="285118" y="4972050"/>
            <a:ext cx="1296987"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1246</a:t>
            </a:r>
          </a:p>
        </p:txBody>
      </p:sp>
      <p:sp>
        <p:nvSpPr>
          <p:cNvPr id="19" name="Text Box 10">
            <a:extLst>
              <a:ext uri="{FF2B5EF4-FFF2-40B4-BE49-F238E27FC236}">
                <a16:creationId xmlns:a16="http://schemas.microsoft.com/office/drawing/2014/main" id="{B056D48E-C92A-CB73-D6E4-7EF241D0471B}"/>
              </a:ext>
            </a:extLst>
          </p:cNvPr>
          <p:cNvSpPr txBox="1">
            <a:spLocks noChangeArrowheads="1"/>
          </p:cNvSpPr>
          <p:nvPr/>
        </p:nvSpPr>
        <p:spPr bwMode="auto">
          <a:xfrm>
            <a:off x="1979613" y="5038725"/>
            <a:ext cx="6700837"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r>
              <a:rPr lang="de-DE" altLang="de-DE" sz="2400" dirty="0">
                <a:solidFill>
                  <a:srgbClr val="333333"/>
                </a:solidFill>
                <a:latin typeface="Calibri" panose="020F0502020204030204" pitchFamily="34" charset="0"/>
              </a:rPr>
              <a:t>Mit dem Tod Herzogs Friedrich II.</a:t>
            </a:r>
          </a:p>
          <a:p>
            <a:pPr eaLnBrk="1" hangingPunct="1"/>
            <a:r>
              <a:rPr lang="de-DE" altLang="de-DE" sz="2400">
                <a:solidFill>
                  <a:srgbClr val="333333"/>
                </a:solidFill>
                <a:latin typeface="Calibri" panose="020F0502020204030204" pitchFamily="34" charset="0"/>
              </a:rPr>
              <a:t>endet </a:t>
            </a:r>
            <a:r>
              <a:rPr lang="de-DE" altLang="de-DE" sz="2400" dirty="0">
                <a:solidFill>
                  <a:srgbClr val="333333"/>
                </a:solidFill>
                <a:latin typeface="Calibri" panose="020F0502020204030204" pitchFamily="34" charset="0"/>
              </a:rPr>
              <a:t>die Herrschaft der Babenberger.</a:t>
            </a:r>
          </a:p>
        </p:txBody>
      </p:sp>
      <p:sp>
        <p:nvSpPr>
          <p:cNvPr id="20" name="Pfeil nach unten 23">
            <a:extLst>
              <a:ext uri="{FF2B5EF4-FFF2-40B4-BE49-F238E27FC236}">
                <a16:creationId xmlns:a16="http://schemas.microsoft.com/office/drawing/2014/main" id="{B056982F-0ACE-EAC6-94DC-7F7529403BB3}"/>
              </a:ext>
            </a:extLst>
          </p:cNvPr>
          <p:cNvSpPr>
            <a:spLocks noChangeArrowheads="1"/>
          </p:cNvSpPr>
          <p:nvPr/>
        </p:nvSpPr>
        <p:spPr bwMode="auto">
          <a:xfrm>
            <a:off x="1547813" y="1844675"/>
            <a:ext cx="360362" cy="3960813"/>
          </a:xfrm>
          <a:prstGeom prst="downArrow">
            <a:avLst>
              <a:gd name="adj1" fmla="val 50000"/>
              <a:gd name="adj2" fmla="val 105129"/>
            </a:avLst>
          </a:prstGeom>
          <a:solidFill>
            <a:srgbClr val="669900"/>
          </a:solidFill>
          <a:ln w="9525" algn="ctr">
            <a:solidFill>
              <a:srgbClr val="669900"/>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P spid="9" grpId="0"/>
      <p:bldP spid="17" grpId="0"/>
      <p:bldP spid="18" grpId="0"/>
      <p:bldP spid="19"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„Österreich entsteht“ auf den Seiten 72 bis 73 im Schulbuch Bausteine 2.</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2024</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 und Autoren: Michael Bachlechner, Conny </a:t>
            </a:r>
            <a:r>
              <a:rPr lang="de-DE" altLang="de-DE" sz="1200" b="0" dirty="0" err="1">
                <a:solidFill>
                  <a:schemeClr val="tx1"/>
                </a:solidFill>
                <a:cs typeface="Arial" charset="0"/>
              </a:rPr>
              <a:t>Benedik</a:t>
            </a:r>
            <a:r>
              <a:rPr lang="de-DE" altLang="de-DE" sz="1200" b="0" dirty="0">
                <a:solidFill>
                  <a:schemeClr val="tx1"/>
                </a:solidFill>
                <a:cs typeface="Arial" charset="0"/>
              </a:rPr>
              <a:t>, Johannes Fuchsberger, Franz Graf, Franz </a:t>
            </a:r>
            <a:r>
              <a:rPr lang="de-DE" altLang="de-DE" sz="1200" b="0" dirty="0" err="1">
                <a:solidFill>
                  <a:schemeClr val="tx1"/>
                </a:solidFill>
                <a:cs typeface="Arial" charset="0"/>
              </a:rPr>
              <a:t>Niedertscheider</a:t>
            </a:r>
            <a:r>
              <a:rPr lang="de-DE" altLang="de-DE" sz="1200" b="0" dirty="0">
                <a:solidFill>
                  <a:schemeClr val="tx1"/>
                </a:solidFill>
                <a:cs typeface="Arial" charset="0"/>
              </a:rPr>
              <a:t> und Michael </a:t>
            </a:r>
            <a:r>
              <a:rPr lang="de-DE" altLang="de-DE" sz="1200" b="0" dirty="0" err="1">
                <a:solidFill>
                  <a:schemeClr val="tx1"/>
                </a:solidFill>
                <a:cs typeface="Arial" charset="0"/>
              </a:rPr>
              <a:t>Senfter</a:t>
            </a:r>
            <a:endParaRPr lang="de-DE" altLang="de-DE" sz="1200" b="0" dirty="0">
              <a:solidFill>
                <a:schemeClr val="tx1"/>
              </a:solidFill>
              <a:cs typeface="Arial" charset="0"/>
            </a:endParaRP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232</Words>
  <Application>Microsoft Office PowerPoint</Application>
  <PresentationFormat>Bildschirmpräsentation (4:3)</PresentationFormat>
  <Paragraphs>33</Paragraphs>
  <Slides>2</Slides>
  <Notes>2</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Peintinger MAS, Mag. Barbara</cp:lastModifiedBy>
  <cp:revision>81</cp:revision>
  <dcterms:created xsi:type="dcterms:W3CDTF">2011-07-14T19:54:09Z</dcterms:created>
  <dcterms:modified xsi:type="dcterms:W3CDTF">2022-11-08T07:12:37Z</dcterms:modified>
</cp:coreProperties>
</file>