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62" d="100"/>
          <a:sy n="62" d="100"/>
        </p:scale>
        <p:origin x="66" y="112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4FACD1-24D3-C567-C21A-11A150A7E97C}"/>
              </a:ext>
            </a:extLst>
          </p:cNvPr>
          <p:cNvSpPr>
            <a:spLocks noGrp="1"/>
          </p:cNvSpPr>
          <p:nvPr>
            <p:ph type="title"/>
          </p:nvPr>
        </p:nvSpPr>
        <p:spPr>
          <a:xfrm>
            <a:off x="395288" y="2133600"/>
            <a:ext cx="8229600" cy="1260475"/>
          </a:xfrm>
        </p:spPr>
        <p:txBody>
          <a:bodyPr/>
          <a:lstStyle/>
          <a:p>
            <a:r>
              <a:rPr lang="de-DE" altLang="de-DE"/>
              <a:t>Shanghai und </a:t>
            </a:r>
            <a:br>
              <a:rPr lang="de-DE" altLang="de-DE"/>
            </a:br>
            <a:r>
              <a:rPr lang="de-DE" altLang="de-DE"/>
              <a:t>seine Probleme</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CE087C-025B-4E4E-C967-1FE84E208B7B}"/>
              </a:ext>
            </a:extLst>
          </p:cNvPr>
          <p:cNvSpPr>
            <a:spLocks noGrp="1"/>
          </p:cNvSpPr>
          <p:nvPr>
            <p:ph type="title"/>
          </p:nvPr>
        </p:nvSpPr>
        <p:spPr>
          <a:xfrm>
            <a:off x="525711" y="3141663"/>
            <a:ext cx="8229600" cy="584200"/>
          </a:xfrm>
        </p:spPr>
        <p:txBody>
          <a:bodyPr/>
          <a:lstStyle/>
          <a:p>
            <a:r>
              <a:rPr lang="de-DE" altLang="de-DE" sz="3200"/>
              <a:t>Shanghai und seine Probleme</a:t>
            </a:r>
            <a:endParaRPr lang="de-AT" altLang="de-DE" sz="3200"/>
          </a:p>
        </p:txBody>
      </p:sp>
      <p:sp>
        <p:nvSpPr>
          <p:cNvPr id="3" name="Textfeld 2">
            <a:extLst>
              <a:ext uri="{FF2B5EF4-FFF2-40B4-BE49-F238E27FC236}">
                <a16:creationId xmlns:a16="http://schemas.microsoft.com/office/drawing/2014/main" id="{AC3E71D6-E2F9-E947-093E-B2ACCCB7834C}"/>
              </a:ext>
            </a:extLst>
          </p:cNvPr>
          <p:cNvSpPr txBox="1">
            <a:spLocks noChangeArrowheads="1"/>
          </p:cNvSpPr>
          <p:nvPr/>
        </p:nvSpPr>
        <p:spPr bwMode="auto">
          <a:xfrm>
            <a:off x="520949" y="1684338"/>
            <a:ext cx="930275" cy="36988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a:solidFill>
                  <a:schemeClr val="tx1"/>
                </a:solidFill>
                <a:latin typeface="Calibri" panose="020F0502020204030204" pitchFamily="34" charset="0"/>
              </a:rPr>
              <a:t>Verkehr</a:t>
            </a:r>
            <a:endParaRPr lang="de-AT" altLang="de-DE" sz="1800">
              <a:solidFill>
                <a:schemeClr val="tx1"/>
              </a:solidFill>
              <a:latin typeface="Calibri" panose="020F0502020204030204" pitchFamily="34" charset="0"/>
            </a:endParaRPr>
          </a:p>
        </p:txBody>
      </p:sp>
      <p:cxnSp>
        <p:nvCxnSpPr>
          <p:cNvPr id="4" name="Gerade Verbindung mit Pfeil 3">
            <a:extLst>
              <a:ext uri="{FF2B5EF4-FFF2-40B4-BE49-F238E27FC236}">
                <a16:creationId xmlns:a16="http://schemas.microsoft.com/office/drawing/2014/main" id="{C1DE37B9-15B9-17B2-7E3D-416F52D4DA69}"/>
              </a:ext>
            </a:extLst>
          </p:cNvPr>
          <p:cNvCxnSpPr/>
          <p:nvPr/>
        </p:nvCxnSpPr>
        <p:spPr>
          <a:xfrm flipH="1" flipV="1">
            <a:off x="978149" y="2133600"/>
            <a:ext cx="773112" cy="10858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Gerade Verbindung mit Pfeil 4">
            <a:extLst>
              <a:ext uri="{FF2B5EF4-FFF2-40B4-BE49-F238E27FC236}">
                <a16:creationId xmlns:a16="http://schemas.microsoft.com/office/drawing/2014/main" id="{D768CBF3-7247-FE41-24D3-099BF1D8040F}"/>
              </a:ext>
            </a:extLst>
          </p:cNvPr>
          <p:cNvCxnSpPr/>
          <p:nvPr/>
        </p:nvCxnSpPr>
        <p:spPr>
          <a:xfrm flipH="1" flipV="1">
            <a:off x="5289799" y="2212975"/>
            <a:ext cx="228600" cy="9080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Gerade Verbindung mit Pfeil 5">
            <a:extLst>
              <a:ext uri="{FF2B5EF4-FFF2-40B4-BE49-F238E27FC236}">
                <a16:creationId xmlns:a16="http://schemas.microsoft.com/office/drawing/2014/main" id="{DE1B67F8-45E6-1FE5-5E5A-F3F263F962D0}"/>
              </a:ext>
            </a:extLst>
          </p:cNvPr>
          <p:cNvCxnSpPr>
            <a:cxnSpLocks/>
          </p:cNvCxnSpPr>
          <p:nvPr/>
        </p:nvCxnSpPr>
        <p:spPr>
          <a:xfrm flipH="1">
            <a:off x="1451224" y="3644900"/>
            <a:ext cx="439737" cy="65844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BFDFABAB-C4F5-FC78-3690-C16DB65B9A87}"/>
              </a:ext>
            </a:extLst>
          </p:cNvPr>
          <p:cNvCxnSpPr/>
          <p:nvPr/>
        </p:nvCxnSpPr>
        <p:spPr>
          <a:xfrm flipH="1">
            <a:off x="5183436" y="3749675"/>
            <a:ext cx="212725" cy="5429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1CD294BA-E86D-AC67-1528-1A54685DAB91}"/>
              </a:ext>
            </a:extLst>
          </p:cNvPr>
          <p:cNvSpPr txBox="1">
            <a:spLocks noChangeArrowheads="1"/>
          </p:cNvSpPr>
          <p:nvPr/>
        </p:nvSpPr>
        <p:spPr bwMode="auto">
          <a:xfrm>
            <a:off x="4721474" y="1684338"/>
            <a:ext cx="942975" cy="36988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a:solidFill>
                  <a:schemeClr val="tx1"/>
                </a:solidFill>
                <a:latin typeface="Calibri" panose="020F0502020204030204" pitchFamily="34" charset="0"/>
              </a:rPr>
              <a:t>Umwelt</a:t>
            </a:r>
            <a:endParaRPr lang="de-AT" altLang="de-DE" sz="180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EA025199-EF3F-14CE-EB68-C0EF233954BE}"/>
              </a:ext>
            </a:extLst>
          </p:cNvPr>
          <p:cNvSpPr txBox="1">
            <a:spLocks noChangeArrowheads="1"/>
          </p:cNvSpPr>
          <p:nvPr/>
        </p:nvSpPr>
        <p:spPr bwMode="auto">
          <a:xfrm>
            <a:off x="628330" y="4443413"/>
            <a:ext cx="1371600" cy="36988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dirty="0">
                <a:solidFill>
                  <a:schemeClr val="tx1"/>
                </a:solidFill>
                <a:latin typeface="Calibri" panose="020F0502020204030204" pitchFamily="34" charset="0"/>
              </a:rPr>
              <a:t>Bevölkerung</a:t>
            </a:r>
            <a:endParaRPr lang="de-AT" altLang="de-DE" sz="180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1B3FE04B-C54A-D496-73B9-F02F5BD47B49}"/>
              </a:ext>
            </a:extLst>
          </p:cNvPr>
          <p:cNvSpPr txBox="1">
            <a:spLocks noChangeArrowheads="1"/>
          </p:cNvSpPr>
          <p:nvPr/>
        </p:nvSpPr>
        <p:spPr bwMode="auto">
          <a:xfrm>
            <a:off x="4365874" y="4437063"/>
            <a:ext cx="1554336" cy="646331"/>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dirty="0">
                <a:solidFill>
                  <a:schemeClr val="tx1"/>
                </a:solidFill>
                <a:latin typeface="Calibri" panose="020F0502020204030204" pitchFamily="34" charset="0"/>
              </a:rPr>
              <a:t>Zuwanderung </a:t>
            </a:r>
          </a:p>
          <a:p>
            <a:pPr eaLnBrk="1" hangingPunct="1">
              <a:spcBef>
                <a:spcPct val="0"/>
              </a:spcBef>
              <a:buFontTx/>
              <a:buNone/>
            </a:pPr>
            <a:r>
              <a:rPr lang="de-DE" altLang="de-DE" sz="1800" dirty="0">
                <a:solidFill>
                  <a:schemeClr val="tx1"/>
                </a:solidFill>
                <a:latin typeface="Calibri" panose="020F0502020204030204" pitchFamily="34" charset="0"/>
              </a:rPr>
              <a:t>vom Land</a:t>
            </a:r>
            <a:endParaRPr lang="de-AT" altLang="de-DE" sz="1800" dirty="0">
              <a:solidFill>
                <a:schemeClr val="tx1"/>
              </a:solidFill>
              <a:latin typeface="Calibri" panose="020F0502020204030204" pitchFamily="34" charset="0"/>
            </a:endParaRPr>
          </a:p>
        </p:txBody>
      </p:sp>
      <p:sp>
        <p:nvSpPr>
          <p:cNvPr id="11" name="Textfeld 10">
            <a:extLst>
              <a:ext uri="{FF2B5EF4-FFF2-40B4-BE49-F238E27FC236}">
                <a16:creationId xmlns:a16="http://schemas.microsoft.com/office/drawing/2014/main" id="{71F23768-3379-1B6A-8CDA-1E42E80E3B80}"/>
              </a:ext>
            </a:extLst>
          </p:cNvPr>
          <p:cNvSpPr txBox="1">
            <a:spLocks noChangeArrowheads="1"/>
          </p:cNvSpPr>
          <p:nvPr/>
        </p:nvSpPr>
        <p:spPr bwMode="auto">
          <a:xfrm>
            <a:off x="395536" y="1079074"/>
            <a:ext cx="4117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Überlastung der Straßen und Autobahnen</a:t>
            </a:r>
            <a:endParaRPr lang="de-AT" altLang="de-DE" sz="1800" b="0" dirty="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BE85E55B-DD02-7392-04B0-63CC02BC741B}"/>
              </a:ext>
            </a:extLst>
          </p:cNvPr>
          <p:cNvSpPr txBox="1">
            <a:spLocks noChangeArrowheads="1"/>
          </p:cNvSpPr>
          <p:nvPr/>
        </p:nvSpPr>
        <p:spPr bwMode="auto">
          <a:xfrm>
            <a:off x="1821111" y="1557338"/>
            <a:ext cx="6873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Staus</a:t>
            </a:r>
            <a:endParaRPr lang="de-AT" altLang="de-DE" sz="1800" b="0">
              <a:solidFill>
                <a:schemeClr val="tx1"/>
              </a:solidFill>
              <a:latin typeface="Calibri" panose="020F0502020204030204" pitchFamily="34" charset="0"/>
            </a:endParaRPr>
          </a:p>
        </p:txBody>
      </p:sp>
      <p:sp>
        <p:nvSpPr>
          <p:cNvPr id="13" name="Textfeld 12">
            <a:extLst>
              <a:ext uri="{FF2B5EF4-FFF2-40B4-BE49-F238E27FC236}">
                <a16:creationId xmlns:a16="http://schemas.microsoft.com/office/drawing/2014/main" id="{04C52CE8-B874-BC76-B377-A49B4330B865}"/>
              </a:ext>
            </a:extLst>
          </p:cNvPr>
          <p:cNvSpPr txBox="1">
            <a:spLocks noChangeArrowheads="1"/>
          </p:cNvSpPr>
          <p:nvPr/>
        </p:nvSpPr>
        <p:spPr bwMode="auto">
          <a:xfrm>
            <a:off x="1355974" y="2195880"/>
            <a:ext cx="13541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viele Abgase</a:t>
            </a:r>
            <a:endParaRPr lang="de-AT" altLang="de-DE" sz="1800" b="0" dirty="0">
              <a:solidFill>
                <a:schemeClr val="tx1"/>
              </a:solidFill>
              <a:latin typeface="Calibri" panose="020F0502020204030204" pitchFamily="34" charset="0"/>
            </a:endParaRPr>
          </a:p>
        </p:txBody>
      </p:sp>
      <p:sp>
        <p:nvSpPr>
          <p:cNvPr id="14" name="Textfeld 13">
            <a:extLst>
              <a:ext uri="{FF2B5EF4-FFF2-40B4-BE49-F238E27FC236}">
                <a16:creationId xmlns:a16="http://schemas.microsoft.com/office/drawing/2014/main" id="{4EA55B6F-03BB-C149-3EDF-A24BE786004B}"/>
              </a:ext>
            </a:extLst>
          </p:cNvPr>
          <p:cNvSpPr txBox="1">
            <a:spLocks noChangeArrowheads="1"/>
          </p:cNvSpPr>
          <p:nvPr/>
        </p:nvSpPr>
        <p:spPr bwMode="auto">
          <a:xfrm>
            <a:off x="5546179" y="1092871"/>
            <a:ext cx="1979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Luftverschmutzung</a:t>
            </a:r>
            <a:endParaRPr lang="de-AT" altLang="de-DE" sz="1800" b="0" dirty="0">
              <a:solidFill>
                <a:schemeClr val="tx1"/>
              </a:solidFill>
              <a:latin typeface="Calibri" panose="020F0502020204030204" pitchFamily="34" charset="0"/>
            </a:endParaRPr>
          </a:p>
        </p:txBody>
      </p:sp>
      <p:sp>
        <p:nvSpPr>
          <p:cNvPr id="15" name="Textfeld 14">
            <a:extLst>
              <a:ext uri="{FF2B5EF4-FFF2-40B4-BE49-F238E27FC236}">
                <a16:creationId xmlns:a16="http://schemas.microsoft.com/office/drawing/2014/main" id="{151691AD-A840-426C-DD8C-1BEF6B540962}"/>
              </a:ext>
            </a:extLst>
          </p:cNvPr>
          <p:cNvSpPr txBox="1">
            <a:spLocks noChangeArrowheads="1"/>
          </p:cNvSpPr>
          <p:nvPr/>
        </p:nvSpPr>
        <p:spPr bwMode="auto">
          <a:xfrm>
            <a:off x="6213724" y="1690688"/>
            <a:ext cx="1146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Müllberge</a:t>
            </a:r>
          </a:p>
        </p:txBody>
      </p:sp>
      <p:sp>
        <p:nvSpPr>
          <p:cNvPr id="16" name="Textfeld 15">
            <a:extLst>
              <a:ext uri="{FF2B5EF4-FFF2-40B4-BE49-F238E27FC236}">
                <a16:creationId xmlns:a16="http://schemas.microsoft.com/office/drawing/2014/main" id="{9E96EFF6-F17E-8020-0453-B371D30F1104}"/>
              </a:ext>
            </a:extLst>
          </p:cNvPr>
          <p:cNvSpPr txBox="1">
            <a:spLocks noChangeArrowheads="1"/>
          </p:cNvSpPr>
          <p:nvPr/>
        </p:nvSpPr>
        <p:spPr bwMode="auto">
          <a:xfrm>
            <a:off x="5646130" y="2320191"/>
            <a:ext cx="2962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Verschmutzung der Gewässer</a:t>
            </a:r>
            <a:endParaRPr lang="de-AT" altLang="de-DE" sz="1800" b="0">
              <a:solidFill>
                <a:schemeClr val="tx1"/>
              </a:solidFill>
              <a:latin typeface="Calibri" panose="020F0502020204030204" pitchFamily="34" charset="0"/>
            </a:endParaRPr>
          </a:p>
        </p:txBody>
      </p:sp>
      <p:sp>
        <p:nvSpPr>
          <p:cNvPr id="17" name="Textfeld 16">
            <a:extLst>
              <a:ext uri="{FF2B5EF4-FFF2-40B4-BE49-F238E27FC236}">
                <a16:creationId xmlns:a16="http://schemas.microsoft.com/office/drawing/2014/main" id="{DBDEC2DD-DF35-6E27-2FBE-A81241589237}"/>
              </a:ext>
            </a:extLst>
          </p:cNvPr>
          <p:cNvSpPr txBox="1">
            <a:spLocks noChangeArrowheads="1"/>
          </p:cNvSpPr>
          <p:nvPr/>
        </p:nvSpPr>
        <p:spPr bwMode="auto">
          <a:xfrm>
            <a:off x="483867" y="5029201"/>
            <a:ext cx="3514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ständige Zunahme der Bevölkerung</a:t>
            </a:r>
            <a:endParaRPr lang="de-AT" altLang="de-DE" sz="1800" b="0">
              <a:solidFill>
                <a:schemeClr val="tx1"/>
              </a:solidFill>
              <a:latin typeface="Calibri" panose="020F0502020204030204" pitchFamily="34" charset="0"/>
            </a:endParaRPr>
          </a:p>
        </p:txBody>
      </p:sp>
      <p:sp>
        <p:nvSpPr>
          <p:cNvPr id="18" name="Textfeld 17">
            <a:extLst>
              <a:ext uri="{FF2B5EF4-FFF2-40B4-BE49-F238E27FC236}">
                <a16:creationId xmlns:a16="http://schemas.microsoft.com/office/drawing/2014/main" id="{9BE77EFB-CF6D-7F0C-A4C6-4E62320F6951}"/>
              </a:ext>
            </a:extLst>
          </p:cNvPr>
          <p:cNvSpPr txBox="1">
            <a:spLocks noChangeArrowheads="1"/>
          </p:cNvSpPr>
          <p:nvPr/>
        </p:nvSpPr>
        <p:spPr bwMode="auto">
          <a:xfrm>
            <a:off x="483867" y="5461001"/>
            <a:ext cx="1928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einige Superreiche</a:t>
            </a:r>
            <a:endParaRPr lang="de-AT" altLang="de-DE" sz="1800" b="0">
              <a:solidFill>
                <a:schemeClr val="tx1"/>
              </a:solidFill>
              <a:latin typeface="Calibri" panose="020F0502020204030204" pitchFamily="34" charset="0"/>
            </a:endParaRPr>
          </a:p>
        </p:txBody>
      </p:sp>
      <p:sp>
        <p:nvSpPr>
          <p:cNvPr id="19" name="Textfeld 18">
            <a:extLst>
              <a:ext uri="{FF2B5EF4-FFF2-40B4-BE49-F238E27FC236}">
                <a16:creationId xmlns:a16="http://schemas.microsoft.com/office/drawing/2014/main" id="{7DF088F7-D6E4-105E-DBD3-781B4FF9A36D}"/>
              </a:ext>
            </a:extLst>
          </p:cNvPr>
          <p:cNvSpPr txBox="1">
            <a:spLocks noChangeArrowheads="1"/>
          </p:cNvSpPr>
          <p:nvPr/>
        </p:nvSpPr>
        <p:spPr bwMode="auto">
          <a:xfrm>
            <a:off x="429892" y="5892801"/>
            <a:ext cx="1190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viele Arme</a:t>
            </a:r>
            <a:endParaRPr lang="de-AT" altLang="de-DE" sz="1800" b="0" dirty="0">
              <a:solidFill>
                <a:schemeClr val="tx1"/>
              </a:solidFill>
              <a:latin typeface="Calibri" panose="020F0502020204030204" pitchFamily="34" charset="0"/>
            </a:endParaRPr>
          </a:p>
        </p:txBody>
      </p:sp>
      <p:sp>
        <p:nvSpPr>
          <p:cNvPr id="20" name="Textfeld 19">
            <a:extLst>
              <a:ext uri="{FF2B5EF4-FFF2-40B4-BE49-F238E27FC236}">
                <a16:creationId xmlns:a16="http://schemas.microsoft.com/office/drawing/2014/main" id="{12EB3ED7-D826-6A56-299B-CD641C38D4AB}"/>
              </a:ext>
            </a:extLst>
          </p:cNvPr>
          <p:cNvSpPr txBox="1">
            <a:spLocks noChangeArrowheads="1"/>
          </p:cNvSpPr>
          <p:nvPr/>
        </p:nvSpPr>
        <p:spPr bwMode="auto">
          <a:xfrm>
            <a:off x="6071023" y="4241616"/>
            <a:ext cx="17605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Arbeitssuchende</a:t>
            </a:r>
            <a:endParaRPr lang="de-AT" altLang="de-DE" sz="1800" b="0" dirty="0">
              <a:solidFill>
                <a:schemeClr val="tx1"/>
              </a:solidFill>
              <a:latin typeface="Calibri" panose="020F0502020204030204" pitchFamily="34" charset="0"/>
            </a:endParaRPr>
          </a:p>
        </p:txBody>
      </p:sp>
      <p:sp>
        <p:nvSpPr>
          <p:cNvPr id="21" name="Textfeld 20">
            <a:extLst>
              <a:ext uri="{FF2B5EF4-FFF2-40B4-BE49-F238E27FC236}">
                <a16:creationId xmlns:a16="http://schemas.microsoft.com/office/drawing/2014/main" id="{CA87CFF8-2AB3-8844-21DA-4F3C3267F685}"/>
              </a:ext>
            </a:extLst>
          </p:cNvPr>
          <p:cNvSpPr txBox="1">
            <a:spLocks noChangeArrowheads="1"/>
          </p:cNvSpPr>
          <p:nvPr/>
        </p:nvSpPr>
        <p:spPr bwMode="auto">
          <a:xfrm>
            <a:off x="6465280" y="4813301"/>
            <a:ext cx="2143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Leben auf Baustellen</a:t>
            </a:r>
            <a:endParaRPr lang="de-AT" altLang="de-DE" sz="1800" b="0" dirty="0">
              <a:solidFill>
                <a:schemeClr val="tx1"/>
              </a:solidFill>
              <a:latin typeface="Calibri" panose="020F0502020204030204" pitchFamily="34" charset="0"/>
            </a:endParaRPr>
          </a:p>
        </p:txBody>
      </p:sp>
      <p:sp>
        <p:nvSpPr>
          <p:cNvPr id="22" name="Textfeld 21">
            <a:extLst>
              <a:ext uri="{FF2B5EF4-FFF2-40B4-BE49-F238E27FC236}">
                <a16:creationId xmlns:a16="http://schemas.microsoft.com/office/drawing/2014/main" id="{FF8B98EB-E167-F85D-159A-7FEEFDE78A66}"/>
              </a:ext>
            </a:extLst>
          </p:cNvPr>
          <p:cNvSpPr txBox="1">
            <a:spLocks noChangeArrowheads="1"/>
          </p:cNvSpPr>
          <p:nvPr/>
        </p:nvSpPr>
        <p:spPr bwMode="auto">
          <a:xfrm>
            <a:off x="5587078" y="5518150"/>
            <a:ext cx="2519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slumähnliche Siedlungen</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„Shanghai – Probleme und Chancen“ auf den Seiten 40 und 41 </a:t>
            </a:r>
            <a:r>
              <a:rPr lang="de-DE" altLang="de-DE" sz="1200" kern="0" dirty="0">
                <a:solidFill>
                  <a:srgbClr val="000000"/>
                </a:solidFill>
                <a:latin typeface="Arial" pitchFamily="34" charset="0"/>
              </a:rPr>
              <a:t>im 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Words>
  <Application>Microsoft Office PowerPoint</Application>
  <PresentationFormat>Bildschirmpräsentation (4:3)</PresentationFormat>
  <Paragraphs>38</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Shanghai und  seine Probleme</vt:lpstr>
      <vt:lpstr>Shanghai und seine Probleme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200</cp:revision>
  <dcterms:created xsi:type="dcterms:W3CDTF">2013-10-08T07:58:50Z</dcterms:created>
  <dcterms:modified xsi:type="dcterms:W3CDTF">2023-08-31T08:02:15Z</dcterms:modified>
</cp:coreProperties>
</file>