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11"/>
  </p:notesMasterIdLst>
  <p:sldIdLst>
    <p:sldId id="260" r:id="rId3"/>
    <p:sldId id="300" r:id="rId4"/>
    <p:sldId id="307" r:id="rId5"/>
    <p:sldId id="308" r:id="rId6"/>
    <p:sldId id="309" r:id="rId7"/>
    <p:sldId id="310" r:id="rId8"/>
    <p:sldId id="311" r:id="rId9"/>
    <p:sldId id="312" r:id="rId10"/>
  </p:sldIdLst>
  <p:sldSz cx="9144000" cy="6858000" type="screen4x3"/>
  <p:notesSz cx="6810375" cy="9942513"/>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BC21C"/>
    <a:srgbClr val="A8CCD9"/>
    <a:srgbClr val="549BB5"/>
    <a:srgbClr val="A8B6D9"/>
    <a:srgbClr val="006990"/>
    <a:srgbClr val="FF9900"/>
    <a:srgbClr val="B5EDB5"/>
    <a:srgbClr val="2CBB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32" autoAdjust="0"/>
  </p:normalViewPr>
  <p:slideViewPr>
    <p:cSldViewPr>
      <p:cViewPr>
        <p:scale>
          <a:sx n="80" d="100"/>
          <a:sy n="80" d="100"/>
        </p:scale>
        <p:origin x="965" y="91"/>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5C0FBEC-1979-DDE2-2E50-4776891C6392}"/>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7A6E9974-3005-31E3-6926-1A158D4BBAB7}"/>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12292" name="Rectangle 4">
            <a:extLst>
              <a:ext uri="{FF2B5EF4-FFF2-40B4-BE49-F238E27FC236}">
                <a16:creationId xmlns:a16="http://schemas.microsoft.com/office/drawing/2014/main" id="{FB568A60-5D9D-5D06-F780-0646CF249AB4}"/>
              </a:ext>
            </a:extLst>
          </p:cNvPr>
          <p:cNvSpPr>
            <a:spLocks noGrp="1" noRot="1" noChangeAspec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0D877967-472C-65B1-4A34-64151DCA2534}"/>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6F9610E4-5B18-E6E2-779A-D88C99C3E21E}"/>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ACEEB084-2C56-C5D0-73F9-467D19635A5D}"/>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D5AF5EE8-1F75-4E70-82F8-9361F68DCAE5}"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A234BB88-8C8D-FEE9-7AF2-E001DC754C9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fld id="{2239CC6B-7914-4E46-A448-A9A888353BA1}" type="slidenum">
              <a:rPr lang="de-DE" altLang="de-DE" sz="1200">
                <a:solidFill>
                  <a:schemeClr val="tx1"/>
                </a:solidFill>
              </a:rPr>
              <a:pPr eaLnBrk="1" hangingPunct="1"/>
              <a:t>1</a:t>
            </a:fld>
            <a:endParaRPr lang="de-DE" altLang="de-DE" sz="1200">
              <a:solidFill>
                <a:schemeClr val="tx1"/>
              </a:solidFill>
            </a:endParaRPr>
          </a:p>
        </p:txBody>
      </p:sp>
      <p:sp>
        <p:nvSpPr>
          <p:cNvPr id="13315" name="Rectangle 2">
            <a:extLst>
              <a:ext uri="{FF2B5EF4-FFF2-40B4-BE49-F238E27FC236}">
                <a16:creationId xmlns:a16="http://schemas.microsoft.com/office/drawing/2014/main" id="{8E837B34-56E5-4749-F117-4C14586D4382}"/>
              </a:ext>
            </a:extLst>
          </p:cNvPr>
          <p:cNvSpPr>
            <a:spLocks noGrp="1" noRot="1" noChangeAspect="1" noChangeArrowheads="1" noTextEdit="1"/>
          </p:cNvSpPr>
          <p:nvPr>
            <p:ph type="sldImg"/>
          </p:nvPr>
        </p:nvSpPr>
        <p:spPr>
          <a:ln/>
        </p:spPr>
      </p:sp>
      <p:sp>
        <p:nvSpPr>
          <p:cNvPr id="13316" name="Rectangle 3">
            <a:extLst>
              <a:ext uri="{FF2B5EF4-FFF2-40B4-BE49-F238E27FC236}">
                <a16:creationId xmlns:a16="http://schemas.microsoft.com/office/drawing/2014/main" id="{4CD2B9DC-7577-9E56-997A-CF5F6E8CB2A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5"/>
          </p:nvPr>
        </p:nvSpPr>
        <p:spPr/>
        <p:txBody>
          <a:bodyPr/>
          <a:lstStyle/>
          <a:p>
            <a:fld id="{D5AF5EE8-1F75-4E70-82F8-9361F68DCAE5}" type="slidenum">
              <a:rPr lang="de-DE" altLang="de-DE" smtClean="0"/>
              <a:pPr/>
              <a:t>7</a:t>
            </a:fld>
            <a:endParaRPr lang="de-DE" altLang="de-DE"/>
          </a:p>
        </p:txBody>
      </p:sp>
    </p:spTree>
    <p:extLst>
      <p:ext uri="{BB962C8B-B14F-4D97-AF65-F5344CB8AC3E}">
        <p14:creationId xmlns:p14="http://schemas.microsoft.com/office/powerpoint/2010/main" val="35959876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E98419E-C226-CA24-F63E-38A901C3E9F6}"/>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3" name="Rectangle 5">
            <a:extLst>
              <a:ext uri="{FF2B5EF4-FFF2-40B4-BE49-F238E27FC236}">
                <a16:creationId xmlns:a16="http://schemas.microsoft.com/office/drawing/2014/main" id="{62D3EC86-CFD6-1488-5673-AE5C79A79B03}"/>
              </a:ext>
            </a:extLst>
          </p:cNvPr>
          <p:cNvSpPr>
            <a:spLocks noChangeArrowheads="1"/>
          </p:cNvSpPr>
          <p:nvPr userDrawn="1"/>
        </p:nvSpPr>
        <p:spPr bwMode="auto">
          <a:xfrm>
            <a:off x="0" y="0"/>
            <a:ext cx="9144000" cy="2060575"/>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4" name="Text Box 10">
            <a:extLst>
              <a:ext uri="{FF2B5EF4-FFF2-40B4-BE49-F238E27FC236}">
                <a16:creationId xmlns:a16="http://schemas.microsoft.com/office/drawing/2014/main" id="{A258AE8C-99C0-A6F4-36D2-5F8FFC2BD989}"/>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a:solidFill>
                  <a:schemeClr val="folHlink"/>
                </a:solidFill>
              </a:rPr>
              <a:t>BioTOP 1</a:t>
            </a:r>
          </a:p>
        </p:txBody>
      </p:sp>
      <p:pic>
        <p:nvPicPr>
          <p:cNvPr id="5" name="Picture 2">
            <a:extLst>
              <a:ext uri="{FF2B5EF4-FFF2-40B4-BE49-F238E27FC236}">
                <a16:creationId xmlns:a16="http://schemas.microsoft.com/office/drawing/2014/main" id="{CA2BAF2A-277D-2B5E-6CE9-622F81D9C9F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12088"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3634025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007236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2949901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2784096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21593856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563431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3101690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8256220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5528351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9079177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107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9252490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7280370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8834004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309327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587060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799029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82320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961178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3875969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983787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287518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071708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AF0A87F2-DD0F-1A3D-BD79-B5B567F325B6}"/>
              </a:ext>
            </a:extLst>
          </p:cNvPr>
          <p:cNvSpPr>
            <a:spLocks noChangeArrowheads="1"/>
          </p:cNvSpPr>
          <p:nvPr userDrawn="1"/>
        </p:nvSpPr>
        <p:spPr bwMode="auto">
          <a:xfrm>
            <a:off x="0" y="0"/>
            <a:ext cx="9144000" cy="476250"/>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1027" name="Rectangle 3">
            <a:extLst>
              <a:ext uri="{FF2B5EF4-FFF2-40B4-BE49-F238E27FC236}">
                <a16:creationId xmlns:a16="http://schemas.microsoft.com/office/drawing/2014/main" id="{427D002C-123E-25A4-B518-DF2016F38CC4}"/>
              </a:ext>
            </a:extLst>
          </p:cNvPr>
          <p:cNvSpPr>
            <a:spLocks noGrp="1" noChangeArrowheads="1"/>
          </p:cNvSpPr>
          <p:nvPr>
            <p:ph type="title"/>
          </p:nvPr>
        </p:nvSpPr>
        <p:spPr bwMode="auto">
          <a:xfrm>
            <a:off x="468313" y="0"/>
            <a:ext cx="6335712"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5BB1CB96-D35D-F70F-8BD8-48B40F5419D1}"/>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3C79DEB2-48FB-A42C-BE74-0DE1256C9149}"/>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74CF8504-2A1A-A869-7A5F-8C21C015A226}"/>
              </a:ext>
            </a:extLst>
          </p:cNvPr>
          <p:cNvSpPr>
            <a:spLocks noChangeArrowheads="1"/>
          </p:cNvSpPr>
          <p:nvPr userDrawn="1"/>
        </p:nvSpPr>
        <p:spPr bwMode="auto">
          <a:xfrm>
            <a:off x="8388350" y="6237288"/>
            <a:ext cx="287338" cy="287337"/>
          </a:xfrm>
          <a:prstGeom prst="actionButtonInformatio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F9C46278-1A93-7FBD-8B1F-8A10BF5AA54B}"/>
              </a:ext>
            </a:extLst>
          </p:cNvPr>
          <p:cNvSpPr>
            <a:spLocks noChangeArrowheads="1"/>
          </p:cNvSpPr>
          <p:nvPr userDrawn="1"/>
        </p:nvSpPr>
        <p:spPr bwMode="auto">
          <a:xfrm>
            <a:off x="7956550" y="6237288"/>
            <a:ext cx="287338" cy="287337"/>
          </a:xfrm>
          <a:prstGeom prst="actionButtonBeginning">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2" name="Text Box 14">
            <a:extLst>
              <a:ext uri="{FF2B5EF4-FFF2-40B4-BE49-F238E27FC236}">
                <a16:creationId xmlns:a16="http://schemas.microsoft.com/office/drawing/2014/main" id="{B0350DA0-4FE1-D8C9-2417-521C99618974}"/>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2400">
                <a:solidFill>
                  <a:schemeClr val="folHlink"/>
                </a:solidFill>
              </a:rPr>
              <a:t>BioTOP 1</a:t>
            </a:r>
          </a:p>
        </p:txBody>
      </p:sp>
    </p:spTree>
  </p:cSld>
  <p:clrMap bg1="lt1" tx1="dk1" bg2="lt2" tx2="dk2" accent1="accent1" accent2="accent2" accent3="accent3" accent4="accent4" accent5="accent5" accent6="accent6" hlink="hlink" folHlink="folHlink"/>
  <p:sldLayoutIdLst>
    <p:sldLayoutId id="2147483725"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CEA0FE10-9B80-DD5E-66B7-BDD546998DA1}"/>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2.xml"/><Relationship Id="rId7" Type="http://schemas.openxmlformats.org/officeDocument/2006/relationships/slide" Target="slide6.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38B8478B-200C-4AE4-CBC3-C241ED67AAC5}"/>
              </a:ext>
            </a:extLst>
          </p:cNvPr>
          <p:cNvSpPr>
            <a:spLocks noGrp="1" noChangeArrowheads="1"/>
          </p:cNvSpPr>
          <p:nvPr>
            <p:ph type="ctrTitle"/>
          </p:nvPr>
        </p:nvSpPr>
        <p:spPr>
          <a:xfrm>
            <a:off x="471488" y="333375"/>
            <a:ext cx="7772400" cy="792163"/>
          </a:xfrm>
        </p:spPr>
        <p:txBody>
          <a:bodyPr/>
          <a:lstStyle/>
          <a:p>
            <a:pPr eaLnBrk="1" hangingPunct="1"/>
            <a:r>
              <a:rPr lang="de-DE" altLang="de-DE" dirty="0"/>
              <a:t>Der Aufbau der Blüte</a:t>
            </a:r>
          </a:p>
        </p:txBody>
      </p:sp>
      <p:sp>
        <p:nvSpPr>
          <p:cNvPr id="4099" name="Text Box 17">
            <a:extLst>
              <a:ext uri="{FF2B5EF4-FFF2-40B4-BE49-F238E27FC236}">
                <a16:creationId xmlns:a16="http://schemas.microsoft.com/office/drawing/2014/main" id="{340AEC53-5175-17B7-768C-A13B68950FB2}"/>
              </a:ext>
            </a:extLst>
          </p:cNvPr>
          <p:cNvSpPr txBox="1">
            <a:spLocks noChangeArrowheads="1"/>
          </p:cNvSpPr>
          <p:nvPr/>
        </p:nvSpPr>
        <p:spPr bwMode="auto">
          <a:xfrm>
            <a:off x="466725" y="2708275"/>
            <a:ext cx="7705725" cy="268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buFont typeface="Wingdings" panose="05000000000000000000" pitchFamily="2" charset="2"/>
              <a:buChar char="§"/>
            </a:pPr>
            <a:r>
              <a:rPr lang="de-DE" altLang="de-DE" sz="2000"/>
              <a:t> </a:t>
            </a:r>
            <a:r>
              <a:rPr lang="de-DE" altLang="de-DE" sz="2000">
                <a:hlinkClick r:id="rId3" action="ppaction://hlinksldjump"/>
              </a:rPr>
              <a:t>schrittweiser Aufbau des Tafelbildes: Blüte</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4" action="ppaction://hlinksldjump"/>
              </a:rPr>
              <a:t>schrittweiser Aufbau des Tafelbildes: Staubblatt</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5" action="ppaction://hlinksldjump"/>
              </a:rPr>
              <a:t>schrittweiser Aufbau des Tafelbildes: Stempel</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6" action="ppaction://hlinksldjump"/>
              </a:rPr>
              <a:t>vollständige Ansicht (Lösung): Blüte</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7" action="ppaction://hlinksldjump"/>
              </a:rPr>
              <a:t>vollständige Ansicht (Lösung): Staubblatt</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8" action="ppaction://hlinksldjump"/>
              </a:rPr>
              <a:t>vollständige Ansicht (Lösung): Stempel</a:t>
            </a:r>
            <a:endParaRPr lang="de-DE" altLang="de-DE" sz="200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BED4E5D-1898-8324-C8B9-830115CB4A67}"/>
              </a:ext>
            </a:extLst>
          </p:cNvPr>
          <p:cNvSpPr>
            <a:spLocks noGrp="1" noChangeArrowheads="1"/>
          </p:cNvSpPr>
          <p:nvPr>
            <p:ph type="title"/>
          </p:nvPr>
        </p:nvSpPr>
        <p:spPr/>
        <p:txBody>
          <a:bodyPr/>
          <a:lstStyle/>
          <a:p>
            <a:r>
              <a:rPr lang="de-DE" altLang="de-DE" dirty="0"/>
              <a:t>Der Aufbau der Blüte</a:t>
            </a:r>
          </a:p>
        </p:txBody>
      </p:sp>
      <p:grpSp>
        <p:nvGrpSpPr>
          <p:cNvPr id="5123" name="Group 162">
            <a:extLst>
              <a:ext uri="{FF2B5EF4-FFF2-40B4-BE49-F238E27FC236}">
                <a16:creationId xmlns:a16="http://schemas.microsoft.com/office/drawing/2014/main" id="{402C0199-DDA5-336D-F8ED-9AA562053291}"/>
              </a:ext>
            </a:extLst>
          </p:cNvPr>
          <p:cNvGrpSpPr>
            <a:grpSpLocks/>
          </p:cNvGrpSpPr>
          <p:nvPr/>
        </p:nvGrpSpPr>
        <p:grpSpPr bwMode="auto">
          <a:xfrm>
            <a:off x="323850" y="4292600"/>
            <a:ext cx="2520950" cy="366713"/>
            <a:chOff x="204" y="2704"/>
            <a:chExt cx="1588" cy="231"/>
          </a:xfrm>
        </p:grpSpPr>
        <p:sp>
          <p:nvSpPr>
            <p:cNvPr id="5164" name="Rectangle 38">
              <a:extLst>
                <a:ext uri="{FF2B5EF4-FFF2-40B4-BE49-F238E27FC236}">
                  <a16:creationId xmlns:a16="http://schemas.microsoft.com/office/drawing/2014/main" id="{BE9FB67A-92B0-A062-C122-63EDE3694466}"/>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65" name="Group 149">
              <a:extLst>
                <a:ext uri="{FF2B5EF4-FFF2-40B4-BE49-F238E27FC236}">
                  <a16:creationId xmlns:a16="http://schemas.microsoft.com/office/drawing/2014/main" id="{D386CFCD-94BE-7EC8-A816-35A83C47FC9D}"/>
                </a:ext>
              </a:extLst>
            </p:cNvPr>
            <p:cNvGrpSpPr>
              <a:grpSpLocks/>
            </p:cNvGrpSpPr>
            <p:nvPr/>
          </p:nvGrpSpPr>
          <p:grpSpPr bwMode="auto">
            <a:xfrm>
              <a:off x="204" y="2704"/>
              <a:ext cx="227" cy="231"/>
              <a:chOff x="204" y="2704"/>
              <a:chExt cx="227" cy="231"/>
            </a:xfrm>
          </p:grpSpPr>
          <p:sp>
            <p:nvSpPr>
              <p:cNvPr id="5166" name="Oval 49">
                <a:extLst>
                  <a:ext uri="{FF2B5EF4-FFF2-40B4-BE49-F238E27FC236}">
                    <a16:creationId xmlns:a16="http://schemas.microsoft.com/office/drawing/2014/main" id="{A430088A-C3D7-E817-44E5-368903BB88FA}"/>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7" name="Text Box 50">
                <a:extLst>
                  <a:ext uri="{FF2B5EF4-FFF2-40B4-BE49-F238E27FC236}">
                    <a16:creationId xmlns:a16="http://schemas.microsoft.com/office/drawing/2014/main" id="{4A73D6C2-B8A7-D560-B625-C16FF26B4B2C}"/>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5124" name="Group 163">
            <a:extLst>
              <a:ext uri="{FF2B5EF4-FFF2-40B4-BE49-F238E27FC236}">
                <a16:creationId xmlns:a16="http://schemas.microsoft.com/office/drawing/2014/main" id="{6B793BDD-11FB-D99D-7DF6-C41AFFC84488}"/>
              </a:ext>
            </a:extLst>
          </p:cNvPr>
          <p:cNvGrpSpPr>
            <a:grpSpLocks/>
          </p:cNvGrpSpPr>
          <p:nvPr/>
        </p:nvGrpSpPr>
        <p:grpSpPr bwMode="auto">
          <a:xfrm>
            <a:off x="323850" y="4797425"/>
            <a:ext cx="2520950" cy="366713"/>
            <a:chOff x="204" y="3022"/>
            <a:chExt cx="1588" cy="231"/>
          </a:xfrm>
        </p:grpSpPr>
        <p:sp>
          <p:nvSpPr>
            <p:cNvPr id="5160" name="Rectangle 39">
              <a:extLst>
                <a:ext uri="{FF2B5EF4-FFF2-40B4-BE49-F238E27FC236}">
                  <a16:creationId xmlns:a16="http://schemas.microsoft.com/office/drawing/2014/main" id="{704BCF42-7E87-C6F3-A9F8-8BABEBC9AA30}"/>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61" name="Group 150">
              <a:extLst>
                <a:ext uri="{FF2B5EF4-FFF2-40B4-BE49-F238E27FC236}">
                  <a16:creationId xmlns:a16="http://schemas.microsoft.com/office/drawing/2014/main" id="{171292DA-A367-43BF-B822-6C00D5D27CEE}"/>
                </a:ext>
              </a:extLst>
            </p:cNvPr>
            <p:cNvGrpSpPr>
              <a:grpSpLocks/>
            </p:cNvGrpSpPr>
            <p:nvPr/>
          </p:nvGrpSpPr>
          <p:grpSpPr bwMode="auto">
            <a:xfrm>
              <a:off x="204" y="3022"/>
              <a:ext cx="227" cy="231"/>
              <a:chOff x="204" y="3022"/>
              <a:chExt cx="227" cy="231"/>
            </a:xfrm>
          </p:grpSpPr>
          <p:sp>
            <p:nvSpPr>
              <p:cNvPr id="5162" name="Oval 51">
                <a:extLst>
                  <a:ext uri="{FF2B5EF4-FFF2-40B4-BE49-F238E27FC236}">
                    <a16:creationId xmlns:a16="http://schemas.microsoft.com/office/drawing/2014/main" id="{36BDCA85-7470-2C85-AF87-162D4853C4BD}"/>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3" name="Text Box 52">
                <a:extLst>
                  <a:ext uri="{FF2B5EF4-FFF2-40B4-BE49-F238E27FC236}">
                    <a16:creationId xmlns:a16="http://schemas.microsoft.com/office/drawing/2014/main" id="{F7C45EAA-4ED0-4DFA-C555-4637B1B819C6}"/>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5125" name="Group 164">
            <a:extLst>
              <a:ext uri="{FF2B5EF4-FFF2-40B4-BE49-F238E27FC236}">
                <a16:creationId xmlns:a16="http://schemas.microsoft.com/office/drawing/2014/main" id="{9F45F4D7-A748-0FE8-B262-1697CA16E78B}"/>
              </a:ext>
            </a:extLst>
          </p:cNvPr>
          <p:cNvGrpSpPr>
            <a:grpSpLocks/>
          </p:cNvGrpSpPr>
          <p:nvPr/>
        </p:nvGrpSpPr>
        <p:grpSpPr bwMode="auto">
          <a:xfrm>
            <a:off x="323850" y="5300663"/>
            <a:ext cx="2520950" cy="366712"/>
            <a:chOff x="204" y="3339"/>
            <a:chExt cx="1588" cy="231"/>
          </a:xfrm>
        </p:grpSpPr>
        <p:sp>
          <p:nvSpPr>
            <p:cNvPr id="5156" name="Rectangle 40">
              <a:extLst>
                <a:ext uri="{FF2B5EF4-FFF2-40B4-BE49-F238E27FC236}">
                  <a16:creationId xmlns:a16="http://schemas.microsoft.com/office/drawing/2014/main" id="{04933BFA-3F86-AEAF-F11C-D540C4DF9FEB}"/>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57" name="Group 151">
              <a:extLst>
                <a:ext uri="{FF2B5EF4-FFF2-40B4-BE49-F238E27FC236}">
                  <a16:creationId xmlns:a16="http://schemas.microsoft.com/office/drawing/2014/main" id="{46D1F296-3DFB-6779-AA51-DAE8FE82AE2E}"/>
                </a:ext>
              </a:extLst>
            </p:cNvPr>
            <p:cNvGrpSpPr>
              <a:grpSpLocks/>
            </p:cNvGrpSpPr>
            <p:nvPr/>
          </p:nvGrpSpPr>
          <p:grpSpPr bwMode="auto">
            <a:xfrm>
              <a:off x="204" y="3339"/>
              <a:ext cx="227" cy="231"/>
              <a:chOff x="204" y="3339"/>
              <a:chExt cx="227" cy="231"/>
            </a:xfrm>
          </p:grpSpPr>
          <p:sp>
            <p:nvSpPr>
              <p:cNvPr id="5158" name="Oval 53">
                <a:extLst>
                  <a:ext uri="{FF2B5EF4-FFF2-40B4-BE49-F238E27FC236}">
                    <a16:creationId xmlns:a16="http://schemas.microsoft.com/office/drawing/2014/main" id="{28EA013F-538C-D8B2-A65A-3E393ECF5F77}"/>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9" name="Text Box 54">
                <a:extLst>
                  <a:ext uri="{FF2B5EF4-FFF2-40B4-BE49-F238E27FC236}">
                    <a16:creationId xmlns:a16="http://schemas.microsoft.com/office/drawing/2014/main" id="{42641A0A-9032-DF58-211A-3C79296AC918}"/>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5126" name="Group 167">
            <a:extLst>
              <a:ext uri="{FF2B5EF4-FFF2-40B4-BE49-F238E27FC236}">
                <a16:creationId xmlns:a16="http://schemas.microsoft.com/office/drawing/2014/main" id="{D6BA90E7-7A49-B3DC-F82C-6227C550FD60}"/>
              </a:ext>
            </a:extLst>
          </p:cNvPr>
          <p:cNvGrpSpPr>
            <a:grpSpLocks/>
          </p:cNvGrpSpPr>
          <p:nvPr/>
        </p:nvGrpSpPr>
        <p:grpSpPr bwMode="auto">
          <a:xfrm>
            <a:off x="323850" y="5805488"/>
            <a:ext cx="2520950" cy="366712"/>
            <a:chOff x="204" y="3657"/>
            <a:chExt cx="1588" cy="231"/>
          </a:xfrm>
        </p:grpSpPr>
        <p:sp>
          <p:nvSpPr>
            <p:cNvPr id="5152" name="Rectangle 42">
              <a:extLst>
                <a:ext uri="{FF2B5EF4-FFF2-40B4-BE49-F238E27FC236}">
                  <a16:creationId xmlns:a16="http://schemas.microsoft.com/office/drawing/2014/main" id="{8EB92A05-B8F2-16C5-D473-0EEBE6C7D2C5}"/>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53" name="Group 152">
              <a:extLst>
                <a:ext uri="{FF2B5EF4-FFF2-40B4-BE49-F238E27FC236}">
                  <a16:creationId xmlns:a16="http://schemas.microsoft.com/office/drawing/2014/main" id="{170A277B-D2D8-F223-680F-303F793CA429}"/>
                </a:ext>
              </a:extLst>
            </p:cNvPr>
            <p:cNvGrpSpPr>
              <a:grpSpLocks/>
            </p:cNvGrpSpPr>
            <p:nvPr/>
          </p:nvGrpSpPr>
          <p:grpSpPr bwMode="auto">
            <a:xfrm>
              <a:off x="204" y="3657"/>
              <a:ext cx="227" cy="231"/>
              <a:chOff x="204" y="3657"/>
              <a:chExt cx="227" cy="231"/>
            </a:xfrm>
          </p:grpSpPr>
          <p:sp>
            <p:nvSpPr>
              <p:cNvPr id="5154" name="Oval 55">
                <a:extLst>
                  <a:ext uri="{FF2B5EF4-FFF2-40B4-BE49-F238E27FC236}">
                    <a16:creationId xmlns:a16="http://schemas.microsoft.com/office/drawing/2014/main" id="{DC57EC1A-4E29-A179-38D4-F88B1D5EF85A}"/>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5" name="Text Box 56">
                <a:extLst>
                  <a:ext uri="{FF2B5EF4-FFF2-40B4-BE49-F238E27FC236}">
                    <a16:creationId xmlns:a16="http://schemas.microsoft.com/office/drawing/2014/main" id="{8C53CEA3-2E95-6BF9-6666-D50087BC8ABB}"/>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sp>
        <p:nvSpPr>
          <p:cNvPr id="111688" name="Text Box 72">
            <a:extLst>
              <a:ext uri="{FF2B5EF4-FFF2-40B4-BE49-F238E27FC236}">
                <a16:creationId xmlns:a16="http://schemas.microsoft.com/office/drawing/2014/main" id="{EC10F26A-F1EE-3A37-4214-8B118715F99E}"/>
              </a:ext>
            </a:extLst>
          </p:cNvPr>
          <p:cNvSpPr txBox="1">
            <a:spLocks noChangeArrowheads="1"/>
          </p:cNvSpPr>
          <p:nvPr/>
        </p:nvSpPr>
        <p:spPr bwMode="auto">
          <a:xfrm>
            <a:off x="827088" y="4292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Staubblatt</a:t>
            </a:r>
          </a:p>
        </p:txBody>
      </p:sp>
      <p:sp>
        <p:nvSpPr>
          <p:cNvPr id="111689" name="Text Box 73">
            <a:extLst>
              <a:ext uri="{FF2B5EF4-FFF2-40B4-BE49-F238E27FC236}">
                <a16:creationId xmlns:a16="http://schemas.microsoft.com/office/drawing/2014/main" id="{8FEBDD54-B156-9541-5BA9-D6F7E561AC08}"/>
              </a:ext>
            </a:extLst>
          </p:cNvPr>
          <p:cNvSpPr txBox="1">
            <a:spLocks noChangeArrowheads="1"/>
          </p:cNvSpPr>
          <p:nvPr/>
        </p:nvSpPr>
        <p:spPr bwMode="auto">
          <a:xfrm>
            <a:off x="827088" y="47974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Kronblatt</a:t>
            </a:r>
          </a:p>
        </p:txBody>
      </p:sp>
      <p:sp>
        <p:nvSpPr>
          <p:cNvPr id="111690" name="Text Box 74">
            <a:extLst>
              <a:ext uri="{FF2B5EF4-FFF2-40B4-BE49-F238E27FC236}">
                <a16:creationId xmlns:a16="http://schemas.microsoft.com/office/drawing/2014/main" id="{2A2AA9DA-84EF-D4E6-7FDB-A659096EBEF5}"/>
              </a:ext>
            </a:extLst>
          </p:cNvPr>
          <p:cNvSpPr txBox="1">
            <a:spLocks noChangeArrowheads="1"/>
          </p:cNvSpPr>
          <p:nvPr/>
        </p:nvSpPr>
        <p:spPr bwMode="auto">
          <a:xfrm>
            <a:off x="827088" y="53006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Kelchblatt</a:t>
            </a:r>
          </a:p>
        </p:txBody>
      </p:sp>
      <p:sp>
        <p:nvSpPr>
          <p:cNvPr id="111691" name="Text Box 75">
            <a:extLst>
              <a:ext uri="{FF2B5EF4-FFF2-40B4-BE49-F238E27FC236}">
                <a16:creationId xmlns:a16="http://schemas.microsoft.com/office/drawing/2014/main" id="{88775073-C845-E7F9-6CA4-2CD722F6B344}"/>
              </a:ext>
            </a:extLst>
          </p:cNvPr>
          <p:cNvSpPr txBox="1">
            <a:spLocks noChangeArrowheads="1"/>
          </p:cNvSpPr>
          <p:nvPr/>
        </p:nvSpPr>
        <p:spPr bwMode="auto">
          <a:xfrm>
            <a:off x="827088" y="580548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Stempel</a:t>
            </a:r>
          </a:p>
        </p:txBody>
      </p:sp>
      <p:sp>
        <p:nvSpPr>
          <p:cNvPr id="5131" name="Line 221">
            <a:extLst>
              <a:ext uri="{FF2B5EF4-FFF2-40B4-BE49-F238E27FC236}">
                <a16:creationId xmlns:a16="http://schemas.microsoft.com/office/drawing/2014/main" id="{F5406DFE-38EB-145F-2777-C4A1E2A649C5}"/>
              </a:ext>
            </a:extLst>
          </p:cNvPr>
          <p:cNvSpPr>
            <a:spLocks noChangeShapeType="1"/>
          </p:cNvSpPr>
          <p:nvPr/>
        </p:nvSpPr>
        <p:spPr bwMode="auto">
          <a:xfrm flipH="1">
            <a:off x="6084888" y="908050"/>
            <a:ext cx="142875" cy="36734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5132" name="Group 230">
            <a:extLst>
              <a:ext uri="{FF2B5EF4-FFF2-40B4-BE49-F238E27FC236}">
                <a16:creationId xmlns:a16="http://schemas.microsoft.com/office/drawing/2014/main" id="{FFDB8801-D5DA-1899-2BC6-10DE713691E3}"/>
              </a:ext>
            </a:extLst>
          </p:cNvPr>
          <p:cNvGrpSpPr>
            <a:grpSpLocks/>
          </p:cNvGrpSpPr>
          <p:nvPr/>
        </p:nvGrpSpPr>
        <p:grpSpPr bwMode="auto">
          <a:xfrm>
            <a:off x="2989263" y="765175"/>
            <a:ext cx="5064125" cy="4291013"/>
            <a:chOff x="1883" y="482"/>
            <a:chExt cx="3190" cy="2703"/>
          </a:xfrm>
        </p:grpSpPr>
        <p:pic>
          <p:nvPicPr>
            <p:cNvPr id="5133" name="Picture 180" descr="apfelbluete2">
              <a:extLst>
                <a:ext uri="{FF2B5EF4-FFF2-40B4-BE49-F238E27FC236}">
                  <a16:creationId xmlns:a16="http://schemas.microsoft.com/office/drawing/2014/main" id="{8FBECA0E-2D17-6F81-6B60-BF033ECD6C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4" y="572"/>
              <a:ext cx="2919" cy="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34" name="Group 224">
              <a:extLst>
                <a:ext uri="{FF2B5EF4-FFF2-40B4-BE49-F238E27FC236}">
                  <a16:creationId xmlns:a16="http://schemas.microsoft.com/office/drawing/2014/main" id="{682CA0ED-B7D4-5944-795B-78337C873CEE}"/>
                </a:ext>
              </a:extLst>
            </p:cNvPr>
            <p:cNvGrpSpPr>
              <a:grpSpLocks/>
            </p:cNvGrpSpPr>
            <p:nvPr/>
          </p:nvGrpSpPr>
          <p:grpSpPr bwMode="auto">
            <a:xfrm>
              <a:off x="1883" y="1158"/>
              <a:ext cx="770" cy="231"/>
              <a:chOff x="2064" y="1116"/>
              <a:chExt cx="770" cy="231"/>
            </a:xfrm>
          </p:grpSpPr>
          <p:sp>
            <p:nvSpPr>
              <p:cNvPr id="5149" name="Oval 202">
                <a:extLst>
                  <a:ext uri="{FF2B5EF4-FFF2-40B4-BE49-F238E27FC236}">
                    <a16:creationId xmlns:a16="http://schemas.microsoft.com/office/drawing/2014/main" id="{314E8908-10A2-5442-F668-E2A8FE2D4941}"/>
                  </a:ext>
                </a:extLst>
              </p:cNvPr>
              <p:cNvSpPr>
                <a:spLocks noChangeArrowheads="1"/>
              </p:cNvSpPr>
              <p:nvPr/>
            </p:nvSpPr>
            <p:spPr bwMode="auto">
              <a:xfrm>
                <a:off x="2064" y="111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0" name="Text Box 203">
                <a:extLst>
                  <a:ext uri="{FF2B5EF4-FFF2-40B4-BE49-F238E27FC236}">
                    <a16:creationId xmlns:a16="http://schemas.microsoft.com/office/drawing/2014/main" id="{79646052-C0F1-E688-4AAC-89C34C2180CE}"/>
                  </a:ext>
                </a:extLst>
              </p:cNvPr>
              <p:cNvSpPr txBox="1">
                <a:spLocks noChangeArrowheads="1"/>
              </p:cNvSpPr>
              <p:nvPr/>
            </p:nvSpPr>
            <p:spPr bwMode="auto">
              <a:xfrm>
                <a:off x="2064" y="111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sp>
            <p:nvSpPr>
              <p:cNvPr id="5151" name="Line 204">
                <a:extLst>
                  <a:ext uri="{FF2B5EF4-FFF2-40B4-BE49-F238E27FC236}">
                    <a16:creationId xmlns:a16="http://schemas.microsoft.com/office/drawing/2014/main" id="{28AD68E5-1EC5-DCC6-EE11-678AE80A3309}"/>
                  </a:ext>
                </a:extLst>
              </p:cNvPr>
              <p:cNvSpPr>
                <a:spLocks noChangeShapeType="1"/>
              </p:cNvSpPr>
              <p:nvPr/>
            </p:nvSpPr>
            <p:spPr bwMode="auto">
              <a:xfrm flipV="1">
                <a:off x="2290" y="1207"/>
                <a:ext cx="544"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35" name="Group 225">
              <a:extLst>
                <a:ext uri="{FF2B5EF4-FFF2-40B4-BE49-F238E27FC236}">
                  <a16:creationId xmlns:a16="http://schemas.microsoft.com/office/drawing/2014/main" id="{FDB04A5D-7CD1-C056-9BBF-CE7CFF837022}"/>
                </a:ext>
              </a:extLst>
            </p:cNvPr>
            <p:cNvGrpSpPr>
              <a:grpSpLocks/>
            </p:cNvGrpSpPr>
            <p:nvPr/>
          </p:nvGrpSpPr>
          <p:grpSpPr bwMode="auto">
            <a:xfrm>
              <a:off x="2835" y="663"/>
              <a:ext cx="362" cy="318"/>
              <a:chOff x="3107" y="618"/>
              <a:chExt cx="362" cy="318"/>
            </a:xfrm>
          </p:grpSpPr>
          <p:sp>
            <p:nvSpPr>
              <p:cNvPr id="5146" name="Oval 200">
                <a:extLst>
                  <a:ext uri="{FF2B5EF4-FFF2-40B4-BE49-F238E27FC236}">
                    <a16:creationId xmlns:a16="http://schemas.microsoft.com/office/drawing/2014/main" id="{E5E066BD-A5F6-07FF-4589-0F9D7A6E437F}"/>
                  </a:ext>
                </a:extLst>
              </p:cNvPr>
              <p:cNvSpPr>
                <a:spLocks noChangeArrowheads="1"/>
              </p:cNvSpPr>
              <p:nvPr/>
            </p:nvSpPr>
            <p:spPr bwMode="auto">
              <a:xfrm>
                <a:off x="3107"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7" name="Text Box 201">
                <a:extLst>
                  <a:ext uri="{FF2B5EF4-FFF2-40B4-BE49-F238E27FC236}">
                    <a16:creationId xmlns:a16="http://schemas.microsoft.com/office/drawing/2014/main" id="{B154A7D2-B5E4-D518-3848-B35D815969B8}"/>
                  </a:ext>
                </a:extLst>
              </p:cNvPr>
              <p:cNvSpPr txBox="1">
                <a:spLocks noChangeArrowheads="1"/>
              </p:cNvSpPr>
              <p:nvPr/>
            </p:nvSpPr>
            <p:spPr bwMode="auto">
              <a:xfrm>
                <a:off x="3107"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sp>
            <p:nvSpPr>
              <p:cNvPr id="5148" name="Line 217">
                <a:extLst>
                  <a:ext uri="{FF2B5EF4-FFF2-40B4-BE49-F238E27FC236}">
                    <a16:creationId xmlns:a16="http://schemas.microsoft.com/office/drawing/2014/main" id="{A12BDC65-1CD5-1856-9E4A-1876F887F397}"/>
                  </a:ext>
                </a:extLst>
              </p:cNvPr>
              <p:cNvSpPr>
                <a:spLocks noChangeShapeType="1"/>
              </p:cNvSpPr>
              <p:nvPr/>
            </p:nvSpPr>
            <p:spPr bwMode="auto">
              <a:xfrm>
                <a:off x="3333" y="754"/>
                <a:ext cx="136"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36" name="Group 229">
              <a:extLst>
                <a:ext uri="{FF2B5EF4-FFF2-40B4-BE49-F238E27FC236}">
                  <a16:creationId xmlns:a16="http://schemas.microsoft.com/office/drawing/2014/main" id="{1325C6F2-D049-08AD-1833-8C12E836E9E2}"/>
                </a:ext>
              </a:extLst>
            </p:cNvPr>
            <p:cNvGrpSpPr>
              <a:grpSpLocks/>
            </p:cNvGrpSpPr>
            <p:nvPr/>
          </p:nvGrpSpPr>
          <p:grpSpPr bwMode="auto">
            <a:xfrm>
              <a:off x="4377" y="2110"/>
              <a:ext cx="409" cy="231"/>
              <a:chOff x="4467" y="2069"/>
              <a:chExt cx="409" cy="231"/>
            </a:xfrm>
          </p:grpSpPr>
          <p:sp>
            <p:nvSpPr>
              <p:cNvPr id="5143" name="Oval 190">
                <a:extLst>
                  <a:ext uri="{FF2B5EF4-FFF2-40B4-BE49-F238E27FC236}">
                    <a16:creationId xmlns:a16="http://schemas.microsoft.com/office/drawing/2014/main" id="{3C989A54-7E93-2246-F1FC-275675C154D4}"/>
                  </a:ext>
                </a:extLst>
              </p:cNvPr>
              <p:cNvSpPr>
                <a:spLocks noChangeArrowheads="1"/>
              </p:cNvSpPr>
              <p:nvPr/>
            </p:nvSpPr>
            <p:spPr bwMode="auto">
              <a:xfrm>
                <a:off x="4649" y="206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4" name="Text Box 191">
                <a:extLst>
                  <a:ext uri="{FF2B5EF4-FFF2-40B4-BE49-F238E27FC236}">
                    <a16:creationId xmlns:a16="http://schemas.microsoft.com/office/drawing/2014/main" id="{653CF0E8-CFD0-2259-47EC-22E6F2B0C25A}"/>
                  </a:ext>
                </a:extLst>
              </p:cNvPr>
              <p:cNvSpPr txBox="1">
                <a:spLocks noChangeArrowheads="1"/>
              </p:cNvSpPr>
              <p:nvPr/>
            </p:nvSpPr>
            <p:spPr bwMode="auto">
              <a:xfrm>
                <a:off x="4649" y="206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sp>
            <p:nvSpPr>
              <p:cNvPr id="5145" name="Line 218">
                <a:extLst>
                  <a:ext uri="{FF2B5EF4-FFF2-40B4-BE49-F238E27FC236}">
                    <a16:creationId xmlns:a16="http://schemas.microsoft.com/office/drawing/2014/main" id="{BD09FC4D-6657-C4A1-95AA-73AE1DBCB88F}"/>
                  </a:ext>
                </a:extLst>
              </p:cNvPr>
              <p:cNvSpPr>
                <a:spLocks noChangeShapeType="1"/>
              </p:cNvSpPr>
              <p:nvPr/>
            </p:nvSpPr>
            <p:spPr bwMode="auto">
              <a:xfrm flipV="1">
                <a:off x="4467" y="2205"/>
                <a:ext cx="182"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37" name="Group 228">
              <a:extLst>
                <a:ext uri="{FF2B5EF4-FFF2-40B4-BE49-F238E27FC236}">
                  <a16:creationId xmlns:a16="http://schemas.microsoft.com/office/drawing/2014/main" id="{B42BC8F1-41A0-0DDB-13A0-71DEFE777292}"/>
                </a:ext>
              </a:extLst>
            </p:cNvPr>
            <p:cNvGrpSpPr>
              <a:grpSpLocks/>
            </p:cNvGrpSpPr>
            <p:nvPr/>
          </p:nvGrpSpPr>
          <p:grpSpPr bwMode="auto">
            <a:xfrm>
              <a:off x="3696" y="482"/>
              <a:ext cx="544" cy="2404"/>
              <a:chOff x="3696" y="482"/>
              <a:chExt cx="544" cy="2404"/>
            </a:xfrm>
          </p:grpSpPr>
          <p:sp>
            <p:nvSpPr>
              <p:cNvPr id="5138" name="Oval 188">
                <a:extLst>
                  <a:ext uri="{FF2B5EF4-FFF2-40B4-BE49-F238E27FC236}">
                    <a16:creationId xmlns:a16="http://schemas.microsoft.com/office/drawing/2014/main" id="{32E22643-71CD-2F06-3D94-6FAF0A8A7E09}"/>
                  </a:ext>
                </a:extLst>
              </p:cNvPr>
              <p:cNvSpPr>
                <a:spLocks noChangeArrowheads="1"/>
              </p:cNvSpPr>
              <p:nvPr/>
            </p:nvSpPr>
            <p:spPr bwMode="auto">
              <a:xfrm>
                <a:off x="4013" y="48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39" name="Text Box 189">
                <a:extLst>
                  <a:ext uri="{FF2B5EF4-FFF2-40B4-BE49-F238E27FC236}">
                    <a16:creationId xmlns:a16="http://schemas.microsoft.com/office/drawing/2014/main" id="{B545C47E-13B2-B0B4-E164-F83B125193BB}"/>
                  </a:ext>
                </a:extLst>
              </p:cNvPr>
              <p:cNvSpPr txBox="1">
                <a:spLocks noChangeArrowheads="1"/>
              </p:cNvSpPr>
              <p:nvPr/>
            </p:nvSpPr>
            <p:spPr bwMode="auto">
              <a:xfrm>
                <a:off x="4013" y="48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sp>
            <p:nvSpPr>
              <p:cNvPr id="5140" name="Line 219">
                <a:extLst>
                  <a:ext uri="{FF2B5EF4-FFF2-40B4-BE49-F238E27FC236}">
                    <a16:creationId xmlns:a16="http://schemas.microsoft.com/office/drawing/2014/main" id="{398B54A5-023F-B79D-42B4-56369EB214ED}"/>
                  </a:ext>
                </a:extLst>
              </p:cNvPr>
              <p:cNvSpPr>
                <a:spLocks noChangeShapeType="1"/>
              </p:cNvSpPr>
              <p:nvPr/>
            </p:nvSpPr>
            <p:spPr bwMode="auto">
              <a:xfrm>
                <a:off x="3696" y="572"/>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41" name="Line 223">
                <a:extLst>
                  <a:ext uri="{FF2B5EF4-FFF2-40B4-BE49-F238E27FC236}">
                    <a16:creationId xmlns:a16="http://schemas.microsoft.com/office/drawing/2014/main" id="{97292517-9854-4CBF-5125-3628CD569D56}"/>
                  </a:ext>
                </a:extLst>
              </p:cNvPr>
              <p:cNvSpPr>
                <a:spLocks noChangeShapeType="1"/>
              </p:cNvSpPr>
              <p:nvPr/>
            </p:nvSpPr>
            <p:spPr bwMode="auto">
              <a:xfrm>
                <a:off x="3923" y="572"/>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42" name="Line 227">
                <a:extLst>
                  <a:ext uri="{FF2B5EF4-FFF2-40B4-BE49-F238E27FC236}">
                    <a16:creationId xmlns:a16="http://schemas.microsoft.com/office/drawing/2014/main" id="{50776111-8747-0B6B-024C-045CD2EE12A7}"/>
                  </a:ext>
                </a:extLst>
              </p:cNvPr>
              <p:cNvSpPr>
                <a:spLocks noChangeShapeType="1"/>
              </p:cNvSpPr>
              <p:nvPr/>
            </p:nvSpPr>
            <p:spPr bwMode="auto">
              <a:xfrm flipH="1">
                <a:off x="3696" y="2886"/>
                <a:ext cx="1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168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168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169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16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88" grpId="0"/>
      <p:bldP spid="111689" grpId="0"/>
      <p:bldP spid="111690" grpId="0"/>
      <p:bldP spid="11169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15AEDB9A-30C0-0F2D-6079-F50F6002A250}"/>
              </a:ext>
            </a:extLst>
          </p:cNvPr>
          <p:cNvSpPr>
            <a:spLocks noGrp="1" noChangeArrowheads="1"/>
          </p:cNvSpPr>
          <p:nvPr>
            <p:ph type="title"/>
          </p:nvPr>
        </p:nvSpPr>
        <p:spPr/>
        <p:txBody>
          <a:bodyPr/>
          <a:lstStyle/>
          <a:p>
            <a:r>
              <a:rPr lang="de-DE" altLang="de-DE" dirty="0"/>
              <a:t>Der Aufbau der Blüte</a:t>
            </a:r>
          </a:p>
        </p:txBody>
      </p:sp>
      <p:sp>
        <p:nvSpPr>
          <p:cNvPr id="6147" name="Text Box 10">
            <a:extLst>
              <a:ext uri="{FF2B5EF4-FFF2-40B4-BE49-F238E27FC236}">
                <a16:creationId xmlns:a16="http://schemas.microsoft.com/office/drawing/2014/main" id="{64304709-935E-B330-C950-0FB6BF559D60}"/>
              </a:ext>
            </a:extLst>
          </p:cNvPr>
          <p:cNvSpPr txBox="1">
            <a:spLocks noChangeArrowheads="1"/>
          </p:cNvSpPr>
          <p:nvPr/>
        </p:nvSpPr>
        <p:spPr bwMode="auto">
          <a:xfrm>
            <a:off x="1330325" y="19097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Staubblatt</a:t>
            </a:r>
          </a:p>
        </p:txBody>
      </p:sp>
      <p:pic>
        <p:nvPicPr>
          <p:cNvPr id="119820" name="Picture 12" descr="befruchtung">
            <a:extLst>
              <a:ext uri="{FF2B5EF4-FFF2-40B4-BE49-F238E27FC236}">
                <a16:creationId xmlns:a16="http://schemas.microsoft.com/office/drawing/2014/main" id="{1C5EF11A-8CFE-5524-8F86-A19253CAC9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54765" b="50281"/>
          <a:stretch>
            <a:fillRect/>
          </a:stretch>
        </p:blipFill>
        <p:spPr bwMode="auto">
          <a:xfrm>
            <a:off x="611188" y="2565400"/>
            <a:ext cx="2676525" cy="356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49" name="Group 31">
            <a:extLst>
              <a:ext uri="{FF2B5EF4-FFF2-40B4-BE49-F238E27FC236}">
                <a16:creationId xmlns:a16="http://schemas.microsoft.com/office/drawing/2014/main" id="{CADBA24D-DF1E-3C4B-05C7-909344008DF9}"/>
              </a:ext>
            </a:extLst>
          </p:cNvPr>
          <p:cNvGrpSpPr>
            <a:grpSpLocks/>
          </p:cNvGrpSpPr>
          <p:nvPr/>
        </p:nvGrpSpPr>
        <p:grpSpPr bwMode="auto">
          <a:xfrm>
            <a:off x="827088" y="908050"/>
            <a:ext cx="7226300" cy="4148138"/>
            <a:chOff x="521" y="572"/>
            <a:chExt cx="4552" cy="2613"/>
          </a:xfrm>
        </p:grpSpPr>
        <p:pic>
          <p:nvPicPr>
            <p:cNvPr id="6164" name="Picture 4" descr="apfelbluete2">
              <a:extLst>
                <a:ext uri="{FF2B5EF4-FFF2-40B4-BE49-F238E27FC236}">
                  <a16:creationId xmlns:a16="http://schemas.microsoft.com/office/drawing/2014/main" id="{17B61289-4189-B158-FA09-7A7D6F1D2D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54" y="572"/>
              <a:ext cx="2919" cy="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65" name="Group 5">
              <a:extLst>
                <a:ext uri="{FF2B5EF4-FFF2-40B4-BE49-F238E27FC236}">
                  <a16:creationId xmlns:a16="http://schemas.microsoft.com/office/drawing/2014/main" id="{CAFBC530-B1C3-AFF9-E90E-27285E152172}"/>
                </a:ext>
              </a:extLst>
            </p:cNvPr>
            <p:cNvGrpSpPr>
              <a:grpSpLocks/>
            </p:cNvGrpSpPr>
            <p:nvPr/>
          </p:nvGrpSpPr>
          <p:grpSpPr bwMode="auto">
            <a:xfrm>
              <a:off x="521" y="1203"/>
              <a:ext cx="1588" cy="231"/>
              <a:chOff x="204" y="2704"/>
              <a:chExt cx="1588" cy="231"/>
            </a:xfrm>
          </p:grpSpPr>
          <p:sp>
            <p:nvSpPr>
              <p:cNvPr id="6167" name="Rectangle 6">
                <a:extLst>
                  <a:ext uri="{FF2B5EF4-FFF2-40B4-BE49-F238E27FC236}">
                    <a16:creationId xmlns:a16="http://schemas.microsoft.com/office/drawing/2014/main" id="{04E2F11C-FE65-A454-7927-0D74E11ADA36}"/>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168" name="Group 7">
                <a:extLst>
                  <a:ext uri="{FF2B5EF4-FFF2-40B4-BE49-F238E27FC236}">
                    <a16:creationId xmlns:a16="http://schemas.microsoft.com/office/drawing/2014/main" id="{4988D712-881F-F768-A357-663EF7AF7B3D}"/>
                  </a:ext>
                </a:extLst>
              </p:cNvPr>
              <p:cNvGrpSpPr>
                <a:grpSpLocks/>
              </p:cNvGrpSpPr>
              <p:nvPr/>
            </p:nvGrpSpPr>
            <p:grpSpPr bwMode="auto">
              <a:xfrm>
                <a:off x="204" y="2704"/>
                <a:ext cx="227" cy="231"/>
                <a:chOff x="204" y="2704"/>
                <a:chExt cx="227" cy="231"/>
              </a:xfrm>
            </p:grpSpPr>
            <p:sp>
              <p:nvSpPr>
                <p:cNvPr id="6169" name="Oval 8">
                  <a:extLst>
                    <a:ext uri="{FF2B5EF4-FFF2-40B4-BE49-F238E27FC236}">
                      <a16:creationId xmlns:a16="http://schemas.microsoft.com/office/drawing/2014/main" id="{6754DEF0-C679-AE18-85D5-7869CA747800}"/>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0" name="Text Box 9">
                  <a:extLst>
                    <a:ext uri="{FF2B5EF4-FFF2-40B4-BE49-F238E27FC236}">
                      <a16:creationId xmlns:a16="http://schemas.microsoft.com/office/drawing/2014/main" id="{E0F949C7-7FCB-B21A-60A0-329C8968348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sp>
          <p:nvSpPr>
            <p:cNvPr id="6166" name="Line 16">
              <a:extLst>
                <a:ext uri="{FF2B5EF4-FFF2-40B4-BE49-F238E27FC236}">
                  <a16:creationId xmlns:a16="http://schemas.microsoft.com/office/drawing/2014/main" id="{C320F299-1C32-589C-9C2E-5EE9B2390EF6}"/>
                </a:ext>
              </a:extLst>
            </p:cNvPr>
            <p:cNvSpPr>
              <a:spLocks noChangeShapeType="1"/>
            </p:cNvSpPr>
            <p:nvPr/>
          </p:nvSpPr>
          <p:spPr bwMode="auto">
            <a:xfrm flipV="1">
              <a:off x="2109" y="1249"/>
              <a:ext cx="544"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119825" name="Text Box 17">
            <a:extLst>
              <a:ext uri="{FF2B5EF4-FFF2-40B4-BE49-F238E27FC236}">
                <a16:creationId xmlns:a16="http://schemas.microsoft.com/office/drawing/2014/main" id="{1394BA7E-E47E-15BD-22CA-2E0DF4FF2FB9}"/>
              </a:ext>
            </a:extLst>
          </p:cNvPr>
          <p:cNvSpPr txBox="1">
            <a:spLocks noChangeArrowheads="1"/>
          </p:cNvSpPr>
          <p:nvPr/>
        </p:nvSpPr>
        <p:spPr bwMode="auto">
          <a:xfrm>
            <a:off x="827088" y="32131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Pollen</a:t>
            </a:r>
          </a:p>
        </p:txBody>
      </p:sp>
      <p:sp>
        <p:nvSpPr>
          <p:cNvPr id="119826" name="Text Box 18">
            <a:extLst>
              <a:ext uri="{FF2B5EF4-FFF2-40B4-BE49-F238E27FC236}">
                <a16:creationId xmlns:a16="http://schemas.microsoft.com/office/drawing/2014/main" id="{02E8B32A-07CC-9BBE-A8CC-65DE1CFD1821}"/>
              </a:ext>
            </a:extLst>
          </p:cNvPr>
          <p:cNvSpPr txBox="1">
            <a:spLocks noChangeArrowheads="1"/>
          </p:cNvSpPr>
          <p:nvPr/>
        </p:nvSpPr>
        <p:spPr bwMode="auto">
          <a:xfrm>
            <a:off x="3419475" y="48688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Staubbeutel</a:t>
            </a:r>
          </a:p>
        </p:txBody>
      </p:sp>
      <p:sp>
        <p:nvSpPr>
          <p:cNvPr id="119827" name="Text Box 19">
            <a:extLst>
              <a:ext uri="{FF2B5EF4-FFF2-40B4-BE49-F238E27FC236}">
                <a16:creationId xmlns:a16="http://schemas.microsoft.com/office/drawing/2014/main" id="{10264811-8C48-A938-29B1-50046BE2650E}"/>
              </a:ext>
            </a:extLst>
          </p:cNvPr>
          <p:cNvSpPr txBox="1">
            <a:spLocks noChangeArrowheads="1"/>
          </p:cNvSpPr>
          <p:nvPr/>
        </p:nvSpPr>
        <p:spPr bwMode="auto">
          <a:xfrm>
            <a:off x="2339975" y="54451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Pollensack</a:t>
            </a:r>
          </a:p>
        </p:txBody>
      </p:sp>
      <p:sp>
        <p:nvSpPr>
          <p:cNvPr id="119828" name="Text Box 20">
            <a:extLst>
              <a:ext uri="{FF2B5EF4-FFF2-40B4-BE49-F238E27FC236}">
                <a16:creationId xmlns:a16="http://schemas.microsoft.com/office/drawing/2014/main" id="{F639F2DF-0F1C-38EA-4FF0-BB994DD41D1C}"/>
              </a:ext>
            </a:extLst>
          </p:cNvPr>
          <p:cNvSpPr txBox="1">
            <a:spLocks noChangeArrowheads="1"/>
          </p:cNvSpPr>
          <p:nvPr/>
        </p:nvSpPr>
        <p:spPr bwMode="auto">
          <a:xfrm>
            <a:off x="395288" y="573405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Staubfaden</a:t>
            </a:r>
          </a:p>
        </p:txBody>
      </p:sp>
      <p:sp>
        <p:nvSpPr>
          <p:cNvPr id="119829" name="Line 21">
            <a:extLst>
              <a:ext uri="{FF2B5EF4-FFF2-40B4-BE49-F238E27FC236}">
                <a16:creationId xmlns:a16="http://schemas.microsoft.com/office/drawing/2014/main" id="{B7DD9ED2-433B-3FCC-3B57-2D69DD85FBA3}"/>
              </a:ext>
            </a:extLst>
          </p:cNvPr>
          <p:cNvSpPr>
            <a:spLocks noChangeShapeType="1"/>
          </p:cNvSpPr>
          <p:nvPr/>
        </p:nvSpPr>
        <p:spPr bwMode="auto">
          <a:xfrm>
            <a:off x="2987675" y="2636838"/>
            <a:ext cx="5048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9830" name="Line 22">
            <a:extLst>
              <a:ext uri="{FF2B5EF4-FFF2-40B4-BE49-F238E27FC236}">
                <a16:creationId xmlns:a16="http://schemas.microsoft.com/office/drawing/2014/main" id="{4AAB6C8E-8372-BE80-04B8-E317FE4969E6}"/>
              </a:ext>
            </a:extLst>
          </p:cNvPr>
          <p:cNvSpPr>
            <a:spLocks noChangeShapeType="1"/>
          </p:cNvSpPr>
          <p:nvPr/>
        </p:nvSpPr>
        <p:spPr bwMode="auto">
          <a:xfrm>
            <a:off x="2051050" y="5876925"/>
            <a:ext cx="14414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9831" name="Line 23">
            <a:extLst>
              <a:ext uri="{FF2B5EF4-FFF2-40B4-BE49-F238E27FC236}">
                <a16:creationId xmlns:a16="http://schemas.microsoft.com/office/drawing/2014/main" id="{B1D0059F-F019-4BB4-D625-CC0826C171DB}"/>
              </a:ext>
            </a:extLst>
          </p:cNvPr>
          <p:cNvSpPr>
            <a:spLocks noChangeShapeType="1"/>
          </p:cNvSpPr>
          <p:nvPr/>
        </p:nvSpPr>
        <p:spPr bwMode="auto">
          <a:xfrm>
            <a:off x="3492500" y="2636838"/>
            <a:ext cx="0" cy="32400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9832" name="Line 24">
            <a:extLst>
              <a:ext uri="{FF2B5EF4-FFF2-40B4-BE49-F238E27FC236}">
                <a16:creationId xmlns:a16="http://schemas.microsoft.com/office/drawing/2014/main" id="{40F2FE7F-5B63-170A-DA55-C9A399B7B882}"/>
              </a:ext>
            </a:extLst>
          </p:cNvPr>
          <p:cNvSpPr>
            <a:spLocks noChangeShapeType="1"/>
          </p:cNvSpPr>
          <p:nvPr/>
        </p:nvSpPr>
        <p:spPr bwMode="auto">
          <a:xfrm>
            <a:off x="468313" y="6021388"/>
            <a:ext cx="10080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9833" name="Line 25">
            <a:extLst>
              <a:ext uri="{FF2B5EF4-FFF2-40B4-BE49-F238E27FC236}">
                <a16:creationId xmlns:a16="http://schemas.microsoft.com/office/drawing/2014/main" id="{EABDA3E6-5EB5-2C42-5AB7-46E42F2C6D01}"/>
              </a:ext>
            </a:extLst>
          </p:cNvPr>
          <p:cNvSpPr>
            <a:spLocks noChangeShapeType="1"/>
          </p:cNvSpPr>
          <p:nvPr/>
        </p:nvSpPr>
        <p:spPr bwMode="auto">
          <a:xfrm flipV="1">
            <a:off x="1476375" y="5949950"/>
            <a:ext cx="215900"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9834" name="Line 26">
            <a:extLst>
              <a:ext uri="{FF2B5EF4-FFF2-40B4-BE49-F238E27FC236}">
                <a16:creationId xmlns:a16="http://schemas.microsoft.com/office/drawing/2014/main" id="{E9EBE52E-7E29-96AE-326C-DA587700E006}"/>
              </a:ext>
            </a:extLst>
          </p:cNvPr>
          <p:cNvSpPr>
            <a:spLocks noChangeShapeType="1"/>
          </p:cNvSpPr>
          <p:nvPr/>
        </p:nvSpPr>
        <p:spPr bwMode="auto">
          <a:xfrm>
            <a:off x="2411413" y="5734050"/>
            <a:ext cx="10080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9835" name="Line 27">
            <a:extLst>
              <a:ext uri="{FF2B5EF4-FFF2-40B4-BE49-F238E27FC236}">
                <a16:creationId xmlns:a16="http://schemas.microsoft.com/office/drawing/2014/main" id="{5B3B805C-669C-1681-673F-71C033C87C07}"/>
              </a:ext>
            </a:extLst>
          </p:cNvPr>
          <p:cNvSpPr>
            <a:spLocks noChangeShapeType="1"/>
          </p:cNvSpPr>
          <p:nvPr/>
        </p:nvSpPr>
        <p:spPr bwMode="auto">
          <a:xfrm flipH="1" flipV="1">
            <a:off x="2268538" y="5516563"/>
            <a:ext cx="142875" cy="2174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9836" name="Line 28">
            <a:extLst>
              <a:ext uri="{FF2B5EF4-FFF2-40B4-BE49-F238E27FC236}">
                <a16:creationId xmlns:a16="http://schemas.microsoft.com/office/drawing/2014/main" id="{D3CFD0D4-899D-8A72-DE55-E64C0613DFE8}"/>
              </a:ext>
            </a:extLst>
          </p:cNvPr>
          <p:cNvSpPr>
            <a:spLocks noChangeShapeType="1"/>
          </p:cNvSpPr>
          <p:nvPr/>
        </p:nvSpPr>
        <p:spPr bwMode="auto">
          <a:xfrm>
            <a:off x="900113" y="3500438"/>
            <a:ext cx="5762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9837" name="Line 29">
            <a:extLst>
              <a:ext uri="{FF2B5EF4-FFF2-40B4-BE49-F238E27FC236}">
                <a16:creationId xmlns:a16="http://schemas.microsoft.com/office/drawing/2014/main" id="{E1BD601B-3200-67D9-453D-14B230A8643F}"/>
              </a:ext>
            </a:extLst>
          </p:cNvPr>
          <p:cNvSpPr>
            <a:spLocks noChangeShapeType="1"/>
          </p:cNvSpPr>
          <p:nvPr/>
        </p:nvSpPr>
        <p:spPr bwMode="auto">
          <a:xfrm>
            <a:off x="1476375" y="3500438"/>
            <a:ext cx="71438"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9838" name="Line 30">
            <a:extLst>
              <a:ext uri="{FF2B5EF4-FFF2-40B4-BE49-F238E27FC236}">
                <a16:creationId xmlns:a16="http://schemas.microsoft.com/office/drawing/2014/main" id="{30ECAB1E-FC23-431C-8C88-1F0289BBCE17}"/>
              </a:ext>
            </a:extLst>
          </p:cNvPr>
          <p:cNvSpPr>
            <a:spLocks noChangeShapeType="1"/>
          </p:cNvSpPr>
          <p:nvPr/>
        </p:nvSpPr>
        <p:spPr bwMode="auto">
          <a:xfrm>
            <a:off x="3492500" y="5157788"/>
            <a:ext cx="10795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982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983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983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982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982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983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983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983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9829"/>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1983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1983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19828"/>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1983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1983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198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25" grpId="0"/>
      <p:bldP spid="119826" grpId="0"/>
      <p:bldP spid="119827" grpId="0"/>
      <p:bldP spid="11982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9738DC0-CCD2-A8F2-047E-7CC13BB12411}"/>
              </a:ext>
            </a:extLst>
          </p:cNvPr>
          <p:cNvSpPr>
            <a:spLocks noGrp="1" noChangeArrowheads="1"/>
          </p:cNvSpPr>
          <p:nvPr>
            <p:ph type="title"/>
          </p:nvPr>
        </p:nvSpPr>
        <p:spPr/>
        <p:txBody>
          <a:bodyPr/>
          <a:lstStyle/>
          <a:p>
            <a:r>
              <a:rPr lang="de-DE" altLang="de-DE" dirty="0"/>
              <a:t>Der Aufbau der Blüte</a:t>
            </a:r>
          </a:p>
        </p:txBody>
      </p:sp>
      <p:grpSp>
        <p:nvGrpSpPr>
          <p:cNvPr id="7171" name="Group 65">
            <a:extLst>
              <a:ext uri="{FF2B5EF4-FFF2-40B4-BE49-F238E27FC236}">
                <a16:creationId xmlns:a16="http://schemas.microsoft.com/office/drawing/2014/main" id="{D2DEB30C-FB40-4EFB-F516-72C43D323C2F}"/>
              </a:ext>
            </a:extLst>
          </p:cNvPr>
          <p:cNvGrpSpPr>
            <a:grpSpLocks/>
          </p:cNvGrpSpPr>
          <p:nvPr/>
        </p:nvGrpSpPr>
        <p:grpSpPr bwMode="auto">
          <a:xfrm>
            <a:off x="468313" y="765175"/>
            <a:ext cx="5473700" cy="4291013"/>
            <a:chOff x="295" y="482"/>
            <a:chExt cx="3448" cy="2703"/>
          </a:xfrm>
        </p:grpSpPr>
        <p:pic>
          <p:nvPicPr>
            <p:cNvPr id="7197" name="Picture 3" descr="apfelbluete2">
              <a:extLst>
                <a:ext uri="{FF2B5EF4-FFF2-40B4-BE49-F238E27FC236}">
                  <a16:creationId xmlns:a16="http://schemas.microsoft.com/office/drawing/2014/main" id="{891C0CFA-758A-724D-D2C0-698B4A4BBD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 y="572"/>
              <a:ext cx="2919" cy="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8" name="Line 29">
              <a:extLst>
                <a:ext uri="{FF2B5EF4-FFF2-40B4-BE49-F238E27FC236}">
                  <a16:creationId xmlns:a16="http://schemas.microsoft.com/office/drawing/2014/main" id="{85955873-25C3-F352-50A5-9BF3059DABDC}"/>
                </a:ext>
              </a:extLst>
            </p:cNvPr>
            <p:cNvSpPr>
              <a:spLocks noChangeShapeType="1"/>
            </p:cNvSpPr>
            <p:nvPr/>
          </p:nvSpPr>
          <p:spPr bwMode="auto">
            <a:xfrm>
              <a:off x="1837" y="572"/>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9" name="Line 30">
              <a:extLst>
                <a:ext uri="{FF2B5EF4-FFF2-40B4-BE49-F238E27FC236}">
                  <a16:creationId xmlns:a16="http://schemas.microsoft.com/office/drawing/2014/main" id="{71476A72-F9A6-BEE1-6392-09BA617622F6}"/>
                </a:ext>
              </a:extLst>
            </p:cNvPr>
            <p:cNvSpPr>
              <a:spLocks noChangeShapeType="1"/>
            </p:cNvSpPr>
            <p:nvPr/>
          </p:nvSpPr>
          <p:spPr bwMode="auto">
            <a:xfrm>
              <a:off x="2064" y="572"/>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0" name="Line 31">
              <a:extLst>
                <a:ext uri="{FF2B5EF4-FFF2-40B4-BE49-F238E27FC236}">
                  <a16:creationId xmlns:a16="http://schemas.microsoft.com/office/drawing/2014/main" id="{01756559-929E-770E-EF40-7524F52317CB}"/>
                </a:ext>
              </a:extLst>
            </p:cNvPr>
            <p:cNvSpPr>
              <a:spLocks noChangeShapeType="1"/>
            </p:cNvSpPr>
            <p:nvPr/>
          </p:nvSpPr>
          <p:spPr bwMode="auto">
            <a:xfrm flipH="1">
              <a:off x="1837" y="2886"/>
              <a:ext cx="1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1" name="Line 32">
              <a:extLst>
                <a:ext uri="{FF2B5EF4-FFF2-40B4-BE49-F238E27FC236}">
                  <a16:creationId xmlns:a16="http://schemas.microsoft.com/office/drawing/2014/main" id="{A1FBABD3-A55E-11E8-903F-68E55FC53D4D}"/>
                </a:ext>
              </a:extLst>
            </p:cNvPr>
            <p:cNvSpPr>
              <a:spLocks noChangeShapeType="1"/>
            </p:cNvSpPr>
            <p:nvPr/>
          </p:nvSpPr>
          <p:spPr bwMode="auto">
            <a:xfrm flipH="1">
              <a:off x="1974" y="572"/>
              <a:ext cx="90" cy="231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202" name="Group 33">
              <a:extLst>
                <a:ext uri="{FF2B5EF4-FFF2-40B4-BE49-F238E27FC236}">
                  <a16:creationId xmlns:a16="http://schemas.microsoft.com/office/drawing/2014/main" id="{DFE27709-2864-282F-A46D-69B3E37E9E27}"/>
                </a:ext>
              </a:extLst>
            </p:cNvPr>
            <p:cNvGrpSpPr>
              <a:grpSpLocks/>
            </p:cNvGrpSpPr>
            <p:nvPr/>
          </p:nvGrpSpPr>
          <p:grpSpPr bwMode="auto">
            <a:xfrm>
              <a:off x="2155" y="482"/>
              <a:ext cx="1588" cy="231"/>
              <a:chOff x="204" y="3657"/>
              <a:chExt cx="1588" cy="231"/>
            </a:xfrm>
          </p:grpSpPr>
          <p:sp>
            <p:nvSpPr>
              <p:cNvPr id="7203" name="Rectangle 34">
                <a:extLst>
                  <a:ext uri="{FF2B5EF4-FFF2-40B4-BE49-F238E27FC236}">
                    <a16:creationId xmlns:a16="http://schemas.microsoft.com/office/drawing/2014/main" id="{C1AAB374-344E-9052-7BF7-09756993DB2C}"/>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04" name="Group 35">
                <a:extLst>
                  <a:ext uri="{FF2B5EF4-FFF2-40B4-BE49-F238E27FC236}">
                    <a16:creationId xmlns:a16="http://schemas.microsoft.com/office/drawing/2014/main" id="{77AB227D-5A12-646E-D6DF-FA1C53F5DDA5}"/>
                  </a:ext>
                </a:extLst>
              </p:cNvPr>
              <p:cNvGrpSpPr>
                <a:grpSpLocks/>
              </p:cNvGrpSpPr>
              <p:nvPr/>
            </p:nvGrpSpPr>
            <p:grpSpPr bwMode="auto">
              <a:xfrm>
                <a:off x="204" y="3657"/>
                <a:ext cx="227" cy="231"/>
                <a:chOff x="204" y="3657"/>
                <a:chExt cx="227" cy="231"/>
              </a:xfrm>
            </p:grpSpPr>
            <p:sp>
              <p:nvSpPr>
                <p:cNvPr id="7205" name="Oval 36">
                  <a:extLst>
                    <a:ext uri="{FF2B5EF4-FFF2-40B4-BE49-F238E27FC236}">
                      <a16:creationId xmlns:a16="http://schemas.microsoft.com/office/drawing/2014/main" id="{DB3DFF45-D6B6-20F4-88A5-CE0C3851AEDA}"/>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6" name="Text Box 37">
                  <a:extLst>
                    <a:ext uri="{FF2B5EF4-FFF2-40B4-BE49-F238E27FC236}">
                      <a16:creationId xmlns:a16="http://schemas.microsoft.com/office/drawing/2014/main" id="{14CE94C4-D61D-FABA-38F9-EF7902CE41EC}"/>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sp>
        <p:nvSpPr>
          <p:cNvPr id="7172" name="Text Box 38">
            <a:extLst>
              <a:ext uri="{FF2B5EF4-FFF2-40B4-BE49-F238E27FC236}">
                <a16:creationId xmlns:a16="http://schemas.microsoft.com/office/drawing/2014/main" id="{E4F78F3B-74CF-DDC8-BB70-7C95ADFF931C}"/>
              </a:ext>
            </a:extLst>
          </p:cNvPr>
          <p:cNvSpPr txBox="1">
            <a:spLocks noChangeArrowheads="1"/>
          </p:cNvSpPr>
          <p:nvPr/>
        </p:nvSpPr>
        <p:spPr bwMode="auto">
          <a:xfrm>
            <a:off x="3924300" y="76517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Stempel</a:t>
            </a:r>
          </a:p>
        </p:txBody>
      </p:sp>
      <p:pic>
        <p:nvPicPr>
          <p:cNvPr id="120871" name="Picture 39">
            <a:extLst>
              <a:ext uri="{FF2B5EF4-FFF2-40B4-BE49-F238E27FC236}">
                <a16:creationId xmlns:a16="http://schemas.microsoft.com/office/drawing/2014/main" id="{6602244D-CA49-B7A6-0983-821A071FBA3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330" r="-368"/>
          <a:stretch/>
        </p:blipFill>
        <p:spPr bwMode="auto">
          <a:xfrm rot="2460000">
            <a:off x="4706121" y="2664498"/>
            <a:ext cx="3302182" cy="356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0872" name="Line 40">
            <a:extLst>
              <a:ext uri="{FF2B5EF4-FFF2-40B4-BE49-F238E27FC236}">
                <a16:creationId xmlns:a16="http://schemas.microsoft.com/office/drawing/2014/main" id="{ADD836B7-ED10-DF06-1DE4-059145D6E53C}"/>
              </a:ext>
            </a:extLst>
          </p:cNvPr>
          <p:cNvSpPr>
            <a:spLocks noChangeShapeType="1"/>
          </p:cNvSpPr>
          <p:nvPr/>
        </p:nvSpPr>
        <p:spPr bwMode="auto">
          <a:xfrm flipV="1">
            <a:off x="6588125" y="2276475"/>
            <a:ext cx="576263"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874" name="Line 42">
            <a:extLst>
              <a:ext uri="{FF2B5EF4-FFF2-40B4-BE49-F238E27FC236}">
                <a16:creationId xmlns:a16="http://schemas.microsoft.com/office/drawing/2014/main" id="{EE3B8BBD-166D-7935-5134-60E1122EE5AC}"/>
              </a:ext>
            </a:extLst>
          </p:cNvPr>
          <p:cNvSpPr>
            <a:spLocks noChangeShapeType="1"/>
          </p:cNvSpPr>
          <p:nvPr/>
        </p:nvSpPr>
        <p:spPr bwMode="auto">
          <a:xfrm flipV="1">
            <a:off x="6372200" y="3284538"/>
            <a:ext cx="936650" cy="19208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875" name="Line 43">
            <a:extLst>
              <a:ext uri="{FF2B5EF4-FFF2-40B4-BE49-F238E27FC236}">
                <a16:creationId xmlns:a16="http://schemas.microsoft.com/office/drawing/2014/main" id="{5096076B-D4F9-1D8E-977A-9CCF8D7CEE6C}"/>
              </a:ext>
            </a:extLst>
          </p:cNvPr>
          <p:cNvSpPr>
            <a:spLocks noChangeShapeType="1"/>
          </p:cNvSpPr>
          <p:nvPr/>
        </p:nvSpPr>
        <p:spPr bwMode="auto">
          <a:xfrm flipV="1">
            <a:off x="6588125" y="4581525"/>
            <a:ext cx="64770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876" name="Line 44">
            <a:extLst>
              <a:ext uri="{FF2B5EF4-FFF2-40B4-BE49-F238E27FC236}">
                <a16:creationId xmlns:a16="http://schemas.microsoft.com/office/drawing/2014/main" id="{0F397CF2-64FC-1C5F-9DCC-9C4A85C9555C}"/>
              </a:ext>
            </a:extLst>
          </p:cNvPr>
          <p:cNvSpPr>
            <a:spLocks noChangeShapeType="1"/>
          </p:cNvSpPr>
          <p:nvPr/>
        </p:nvSpPr>
        <p:spPr bwMode="auto">
          <a:xfrm flipV="1">
            <a:off x="6389134" y="5445124"/>
            <a:ext cx="1135615" cy="2412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879" name="Line 47">
            <a:extLst>
              <a:ext uri="{FF2B5EF4-FFF2-40B4-BE49-F238E27FC236}">
                <a16:creationId xmlns:a16="http://schemas.microsoft.com/office/drawing/2014/main" id="{2B1BEBB4-8D70-B096-B254-F439B5752ECE}"/>
              </a:ext>
            </a:extLst>
          </p:cNvPr>
          <p:cNvSpPr>
            <a:spLocks noChangeShapeType="1"/>
          </p:cNvSpPr>
          <p:nvPr/>
        </p:nvSpPr>
        <p:spPr bwMode="auto">
          <a:xfrm>
            <a:off x="7164388" y="2276475"/>
            <a:ext cx="5762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880" name="Text Box 48">
            <a:extLst>
              <a:ext uri="{FF2B5EF4-FFF2-40B4-BE49-F238E27FC236}">
                <a16:creationId xmlns:a16="http://schemas.microsoft.com/office/drawing/2014/main" id="{390D5F30-5621-9E2F-76CD-6D590ECF328D}"/>
              </a:ext>
            </a:extLst>
          </p:cNvPr>
          <p:cNvSpPr txBox="1">
            <a:spLocks noChangeArrowheads="1"/>
          </p:cNvSpPr>
          <p:nvPr/>
        </p:nvSpPr>
        <p:spPr bwMode="auto">
          <a:xfrm>
            <a:off x="7092950" y="198913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Narbe</a:t>
            </a:r>
          </a:p>
        </p:txBody>
      </p:sp>
      <p:sp>
        <p:nvSpPr>
          <p:cNvPr id="120881" name="Text Box 49">
            <a:extLst>
              <a:ext uri="{FF2B5EF4-FFF2-40B4-BE49-F238E27FC236}">
                <a16:creationId xmlns:a16="http://schemas.microsoft.com/office/drawing/2014/main" id="{FC89472F-E95E-0221-5CA5-4C3ECF6128EC}"/>
              </a:ext>
            </a:extLst>
          </p:cNvPr>
          <p:cNvSpPr txBox="1">
            <a:spLocks noChangeArrowheads="1"/>
          </p:cNvSpPr>
          <p:nvPr/>
        </p:nvSpPr>
        <p:spPr bwMode="auto">
          <a:xfrm>
            <a:off x="7235825" y="29972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Griffel</a:t>
            </a:r>
          </a:p>
        </p:txBody>
      </p:sp>
      <p:sp>
        <p:nvSpPr>
          <p:cNvPr id="120882" name="Line 50">
            <a:extLst>
              <a:ext uri="{FF2B5EF4-FFF2-40B4-BE49-F238E27FC236}">
                <a16:creationId xmlns:a16="http://schemas.microsoft.com/office/drawing/2014/main" id="{039468FD-62B3-24B4-349B-73D12076984C}"/>
              </a:ext>
            </a:extLst>
          </p:cNvPr>
          <p:cNvSpPr>
            <a:spLocks noChangeShapeType="1"/>
          </p:cNvSpPr>
          <p:nvPr/>
        </p:nvSpPr>
        <p:spPr bwMode="auto">
          <a:xfrm>
            <a:off x="7308850" y="3284538"/>
            <a:ext cx="5762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883" name="Line 51">
            <a:extLst>
              <a:ext uri="{FF2B5EF4-FFF2-40B4-BE49-F238E27FC236}">
                <a16:creationId xmlns:a16="http://schemas.microsoft.com/office/drawing/2014/main" id="{80561B4B-67EF-B919-101F-0EA2172A26F6}"/>
              </a:ext>
            </a:extLst>
          </p:cNvPr>
          <p:cNvSpPr>
            <a:spLocks noChangeShapeType="1"/>
          </p:cNvSpPr>
          <p:nvPr/>
        </p:nvSpPr>
        <p:spPr bwMode="auto">
          <a:xfrm>
            <a:off x="7235825" y="4581525"/>
            <a:ext cx="12239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884" name="Text Box 52">
            <a:extLst>
              <a:ext uri="{FF2B5EF4-FFF2-40B4-BE49-F238E27FC236}">
                <a16:creationId xmlns:a16="http://schemas.microsoft.com/office/drawing/2014/main" id="{E8026E6D-D709-BC50-4544-ACD3270318AE}"/>
              </a:ext>
            </a:extLst>
          </p:cNvPr>
          <p:cNvSpPr txBox="1">
            <a:spLocks noChangeArrowheads="1"/>
          </p:cNvSpPr>
          <p:nvPr/>
        </p:nvSpPr>
        <p:spPr bwMode="auto">
          <a:xfrm>
            <a:off x="7127875" y="4292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Samenanlage</a:t>
            </a:r>
          </a:p>
        </p:txBody>
      </p:sp>
      <p:sp>
        <p:nvSpPr>
          <p:cNvPr id="120885" name="Text Box 53">
            <a:extLst>
              <a:ext uri="{FF2B5EF4-FFF2-40B4-BE49-F238E27FC236}">
                <a16:creationId xmlns:a16="http://schemas.microsoft.com/office/drawing/2014/main" id="{98E967CE-6E11-4344-073E-736DAD6EE876}"/>
              </a:ext>
            </a:extLst>
          </p:cNvPr>
          <p:cNvSpPr txBox="1">
            <a:spLocks noChangeArrowheads="1"/>
          </p:cNvSpPr>
          <p:nvPr/>
        </p:nvSpPr>
        <p:spPr bwMode="auto">
          <a:xfrm>
            <a:off x="7451725" y="515778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Eizelle</a:t>
            </a:r>
          </a:p>
        </p:txBody>
      </p:sp>
      <p:sp>
        <p:nvSpPr>
          <p:cNvPr id="120886" name="Line 54">
            <a:extLst>
              <a:ext uri="{FF2B5EF4-FFF2-40B4-BE49-F238E27FC236}">
                <a16:creationId xmlns:a16="http://schemas.microsoft.com/office/drawing/2014/main" id="{19D25977-7205-2AFE-5E88-DBC5FE3BAD60}"/>
              </a:ext>
            </a:extLst>
          </p:cNvPr>
          <p:cNvSpPr>
            <a:spLocks noChangeShapeType="1"/>
          </p:cNvSpPr>
          <p:nvPr/>
        </p:nvSpPr>
        <p:spPr bwMode="auto">
          <a:xfrm>
            <a:off x="7524750" y="5445125"/>
            <a:ext cx="6477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20888" name="Text Box 56">
            <a:extLst>
              <a:ext uri="{FF2B5EF4-FFF2-40B4-BE49-F238E27FC236}">
                <a16:creationId xmlns:a16="http://schemas.microsoft.com/office/drawing/2014/main" id="{7DA13FF2-48BB-545C-DA7B-4249D4670351}"/>
              </a:ext>
            </a:extLst>
          </p:cNvPr>
          <p:cNvSpPr txBox="1">
            <a:spLocks noChangeArrowheads="1"/>
          </p:cNvSpPr>
          <p:nvPr/>
        </p:nvSpPr>
        <p:spPr bwMode="auto">
          <a:xfrm>
            <a:off x="3943083" y="510860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Fruchtknoten</a:t>
            </a:r>
          </a:p>
        </p:txBody>
      </p:sp>
      <p:sp>
        <p:nvSpPr>
          <p:cNvPr id="120895" name="Line 63">
            <a:extLst>
              <a:ext uri="{FF2B5EF4-FFF2-40B4-BE49-F238E27FC236}">
                <a16:creationId xmlns:a16="http://schemas.microsoft.com/office/drawing/2014/main" id="{CD11FF77-F0F1-CFD8-38EC-D8B1AAA017AF}"/>
              </a:ext>
            </a:extLst>
          </p:cNvPr>
          <p:cNvSpPr>
            <a:spLocks noChangeShapeType="1"/>
          </p:cNvSpPr>
          <p:nvPr/>
        </p:nvSpPr>
        <p:spPr bwMode="auto">
          <a:xfrm>
            <a:off x="4067944" y="5424778"/>
            <a:ext cx="12239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 name="Line 63">
            <a:extLst>
              <a:ext uri="{FF2B5EF4-FFF2-40B4-BE49-F238E27FC236}">
                <a16:creationId xmlns:a16="http://schemas.microsoft.com/office/drawing/2014/main" id="{A693B9E0-D9F3-A33E-4F95-9A2559F1B5E7}"/>
              </a:ext>
            </a:extLst>
          </p:cNvPr>
          <p:cNvSpPr>
            <a:spLocks noChangeShapeType="1"/>
          </p:cNvSpPr>
          <p:nvPr/>
        </p:nvSpPr>
        <p:spPr bwMode="auto">
          <a:xfrm>
            <a:off x="5291907" y="6309318"/>
            <a:ext cx="616777" cy="79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 name="Line 63">
            <a:extLst>
              <a:ext uri="{FF2B5EF4-FFF2-40B4-BE49-F238E27FC236}">
                <a16:creationId xmlns:a16="http://schemas.microsoft.com/office/drawing/2014/main" id="{9A31C007-39D4-8F32-3282-AEC738F1D58C}"/>
              </a:ext>
            </a:extLst>
          </p:cNvPr>
          <p:cNvSpPr>
            <a:spLocks noChangeShapeType="1"/>
          </p:cNvSpPr>
          <p:nvPr/>
        </p:nvSpPr>
        <p:spPr bwMode="auto">
          <a:xfrm>
            <a:off x="5306767" y="4105216"/>
            <a:ext cx="601917" cy="475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 name="Line 63">
            <a:extLst>
              <a:ext uri="{FF2B5EF4-FFF2-40B4-BE49-F238E27FC236}">
                <a16:creationId xmlns:a16="http://schemas.microsoft.com/office/drawing/2014/main" id="{BC47F484-3C74-9EA1-2D03-FCCAD5D408A3}"/>
              </a:ext>
            </a:extLst>
          </p:cNvPr>
          <p:cNvSpPr>
            <a:spLocks noChangeShapeType="1"/>
          </p:cNvSpPr>
          <p:nvPr/>
        </p:nvSpPr>
        <p:spPr bwMode="auto">
          <a:xfrm flipH="1">
            <a:off x="5292080" y="4113843"/>
            <a:ext cx="16935" cy="21954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087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087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087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088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2087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088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0881"/>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2088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089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088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20883"/>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2087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2088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2088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20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80" grpId="0"/>
      <p:bldP spid="120881" grpId="0"/>
      <p:bldP spid="120884" grpId="0"/>
      <p:bldP spid="120885" grpId="0"/>
      <p:bldP spid="120888"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0D2B9F0B-AA19-B5CB-6709-14BB41FBD137}"/>
              </a:ext>
            </a:extLst>
          </p:cNvPr>
          <p:cNvSpPr>
            <a:spLocks noGrp="1" noChangeArrowheads="1"/>
          </p:cNvSpPr>
          <p:nvPr>
            <p:ph type="title"/>
          </p:nvPr>
        </p:nvSpPr>
        <p:spPr/>
        <p:txBody>
          <a:bodyPr/>
          <a:lstStyle/>
          <a:p>
            <a:r>
              <a:rPr lang="de-DE" altLang="de-DE" dirty="0"/>
              <a:t>Der Aufbau der Blüte</a:t>
            </a:r>
          </a:p>
        </p:txBody>
      </p:sp>
      <p:pic>
        <p:nvPicPr>
          <p:cNvPr id="8195" name="Picture 27" descr="apfelbluete2">
            <a:extLst>
              <a:ext uri="{FF2B5EF4-FFF2-40B4-BE49-F238E27FC236}">
                <a16:creationId xmlns:a16="http://schemas.microsoft.com/office/drawing/2014/main" id="{EBFFED9E-61DC-E6B9-0406-A3FF2517D7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9475" y="908050"/>
            <a:ext cx="4633913" cy="414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6" name="Line 40">
            <a:extLst>
              <a:ext uri="{FF2B5EF4-FFF2-40B4-BE49-F238E27FC236}">
                <a16:creationId xmlns:a16="http://schemas.microsoft.com/office/drawing/2014/main" id="{4AADE570-44FE-BF83-B90C-8E65D92BBAAF}"/>
              </a:ext>
            </a:extLst>
          </p:cNvPr>
          <p:cNvSpPr>
            <a:spLocks noChangeShapeType="1"/>
          </p:cNvSpPr>
          <p:nvPr/>
        </p:nvSpPr>
        <p:spPr bwMode="auto">
          <a:xfrm flipH="1">
            <a:off x="6084888" y="908050"/>
            <a:ext cx="142875" cy="36734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8197" name="Group 47">
            <a:extLst>
              <a:ext uri="{FF2B5EF4-FFF2-40B4-BE49-F238E27FC236}">
                <a16:creationId xmlns:a16="http://schemas.microsoft.com/office/drawing/2014/main" id="{8CC26461-423C-23A0-EF4D-6741B3CB36AF}"/>
              </a:ext>
            </a:extLst>
          </p:cNvPr>
          <p:cNvGrpSpPr>
            <a:grpSpLocks/>
          </p:cNvGrpSpPr>
          <p:nvPr/>
        </p:nvGrpSpPr>
        <p:grpSpPr bwMode="auto">
          <a:xfrm>
            <a:off x="323850" y="765175"/>
            <a:ext cx="7273925" cy="5407025"/>
            <a:chOff x="204" y="482"/>
            <a:chExt cx="4582" cy="3406"/>
          </a:xfrm>
        </p:grpSpPr>
        <p:grpSp>
          <p:nvGrpSpPr>
            <p:cNvPr id="8198" name="Group 3">
              <a:extLst>
                <a:ext uri="{FF2B5EF4-FFF2-40B4-BE49-F238E27FC236}">
                  <a16:creationId xmlns:a16="http://schemas.microsoft.com/office/drawing/2014/main" id="{780B9138-354A-71C4-EF42-23CD368F6D0D}"/>
                </a:ext>
              </a:extLst>
            </p:cNvPr>
            <p:cNvGrpSpPr>
              <a:grpSpLocks/>
            </p:cNvGrpSpPr>
            <p:nvPr/>
          </p:nvGrpSpPr>
          <p:grpSpPr bwMode="auto">
            <a:xfrm>
              <a:off x="204" y="2704"/>
              <a:ext cx="1588" cy="231"/>
              <a:chOff x="204" y="2704"/>
              <a:chExt cx="1588" cy="231"/>
            </a:xfrm>
          </p:grpSpPr>
          <p:sp>
            <p:nvSpPr>
              <p:cNvPr id="8236" name="Rectangle 4">
                <a:extLst>
                  <a:ext uri="{FF2B5EF4-FFF2-40B4-BE49-F238E27FC236}">
                    <a16:creationId xmlns:a16="http://schemas.microsoft.com/office/drawing/2014/main" id="{09E6AEFB-8CEE-4FE2-42B5-F7ACE3589CCE}"/>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8237" name="Group 5">
                <a:extLst>
                  <a:ext uri="{FF2B5EF4-FFF2-40B4-BE49-F238E27FC236}">
                    <a16:creationId xmlns:a16="http://schemas.microsoft.com/office/drawing/2014/main" id="{DCB7070F-A53D-C144-51AA-BF7B7C0327E1}"/>
                  </a:ext>
                </a:extLst>
              </p:cNvPr>
              <p:cNvGrpSpPr>
                <a:grpSpLocks/>
              </p:cNvGrpSpPr>
              <p:nvPr/>
            </p:nvGrpSpPr>
            <p:grpSpPr bwMode="auto">
              <a:xfrm>
                <a:off x="204" y="2704"/>
                <a:ext cx="227" cy="231"/>
                <a:chOff x="204" y="2704"/>
                <a:chExt cx="227" cy="231"/>
              </a:xfrm>
            </p:grpSpPr>
            <p:sp>
              <p:nvSpPr>
                <p:cNvPr id="8238" name="Oval 6">
                  <a:extLst>
                    <a:ext uri="{FF2B5EF4-FFF2-40B4-BE49-F238E27FC236}">
                      <a16:creationId xmlns:a16="http://schemas.microsoft.com/office/drawing/2014/main" id="{FC75449D-D775-D4F7-8C82-B3820076A18F}"/>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39" name="Text Box 7">
                  <a:extLst>
                    <a:ext uri="{FF2B5EF4-FFF2-40B4-BE49-F238E27FC236}">
                      <a16:creationId xmlns:a16="http://schemas.microsoft.com/office/drawing/2014/main" id="{EF4AF68B-FBF9-7BB7-C166-74A41C104670}"/>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8199" name="Group 8">
              <a:extLst>
                <a:ext uri="{FF2B5EF4-FFF2-40B4-BE49-F238E27FC236}">
                  <a16:creationId xmlns:a16="http://schemas.microsoft.com/office/drawing/2014/main" id="{FBC967D7-7D8F-56A2-64AC-4BF8D32394CE}"/>
                </a:ext>
              </a:extLst>
            </p:cNvPr>
            <p:cNvGrpSpPr>
              <a:grpSpLocks/>
            </p:cNvGrpSpPr>
            <p:nvPr/>
          </p:nvGrpSpPr>
          <p:grpSpPr bwMode="auto">
            <a:xfrm>
              <a:off x="204" y="3022"/>
              <a:ext cx="1588" cy="231"/>
              <a:chOff x="204" y="3022"/>
              <a:chExt cx="1588" cy="231"/>
            </a:xfrm>
          </p:grpSpPr>
          <p:sp>
            <p:nvSpPr>
              <p:cNvPr id="8232" name="Rectangle 9">
                <a:extLst>
                  <a:ext uri="{FF2B5EF4-FFF2-40B4-BE49-F238E27FC236}">
                    <a16:creationId xmlns:a16="http://schemas.microsoft.com/office/drawing/2014/main" id="{61BB5EE2-8F48-8C19-7339-447C9894B04E}"/>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8233" name="Group 10">
                <a:extLst>
                  <a:ext uri="{FF2B5EF4-FFF2-40B4-BE49-F238E27FC236}">
                    <a16:creationId xmlns:a16="http://schemas.microsoft.com/office/drawing/2014/main" id="{3019FBAF-7BE2-4B44-C701-E6A55B466E13}"/>
                  </a:ext>
                </a:extLst>
              </p:cNvPr>
              <p:cNvGrpSpPr>
                <a:grpSpLocks/>
              </p:cNvGrpSpPr>
              <p:nvPr/>
            </p:nvGrpSpPr>
            <p:grpSpPr bwMode="auto">
              <a:xfrm>
                <a:off x="204" y="3022"/>
                <a:ext cx="227" cy="231"/>
                <a:chOff x="204" y="3022"/>
                <a:chExt cx="227" cy="231"/>
              </a:xfrm>
            </p:grpSpPr>
            <p:sp>
              <p:nvSpPr>
                <p:cNvPr id="8234" name="Oval 11">
                  <a:extLst>
                    <a:ext uri="{FF2B5EF4-FFF2-40B4-BE49-F238E27FC236}">
                      <a16:creationId xmlns:a16="http://schemas.microsoft.com/office/drawing/2014/main" id="{93457F86-B79E-DD87-E916-CA113F0A1AC2}"/>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35" name="Text Box 12">
                  <a:extLst>
                    <a:ext uri="{FF2B5EF4-FFF2-40B4-BE49-F238E27FC236}">
                      <a16:creationId xmlns:a16="http://schemas.microsoft.com/office/drawing/2014/main" id="{2CD12729-945D-CE38-D7DB-72836742032B}"/>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8200" name="Group 13">
              <a:extLst>
                <a:ext uri="{FF2B5EF4-FFF2-40B4-BE49-F238E27FC236}">
                  <a16:creationId xmlns:a16="http://schemas.microsoft.com/office/drawing/2014/main" id="{AA8D650D-804E-647B-F35C-0E4ED6961976}"/>
                </a:ext>
              </a:extLst>
            </p:cNvPr>
            <p:cNvGrpSpPr>
              <a:grpSpLocks/>
            </p:cNvGrpSpPr>
            <p:nvPr/>
          </p:nvGrpSpPr>
          <p:grpSpPr bwMode="auto">
            <a:xfrm>
              <a:off x="204" y="3339"/>
              <a:ext cx="1588" cy="231"/>
              <a:chOff x="204" y="3339"/>
              <a:chExt cx="1588" cy="231"/>
            </a:xfrm>
          </p:grpSpPr>
          <p:sp>
            <p:nvSpPr>
              <p:cNvPr id="8228" name="Rectangle 14">
                <a:extLst>
                  <a:ext uri="{FF2B5EF4-FFF2-40B4-BE49-F238E27FC236}">
                    <a16:creationId xmlns:a16="http://schemas.microsoft.com/office/drawing/2014/main" id="{B50068AF-B1EB-FA62-62AA-6B9FD54CD5E0}"/>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8229" name="Group 15">
                <a:extLst>
                  <a:ext uri="{FF2B5EF4-FFF2-40B4-BE49-F238E27FC236}">
                    <a16:creationId xmlns:a16="http://schemas.microsoft.com/office/drawing/2014/main" id="{C0596690-525D-98AF-2C11-664B02252F03}"/>
                  </a:ext>
                </a:extLst>
              </p:cNvPr>
              <p:cNvGrpSpPr>
                <a:grpSpLocks/>
              </p:cNvGrpSpPr>
              <p:nvPr/>
            </p:nvGrpSpPr>
            <p:grpSpPr bwMode="auto">
              <a:xfrm>
                <a:off x="204" y="3339"/>
                <a:ext cx="227" cy="231"/>
                <a:chOff x="204" y="3339"/>
                <a:chExt cx="227" cy="231"/>
              </a:xfrm>
            </p:grpSpPr>
            <p:sp>
              <p:nvSpPr>
                <p:cNvPr id="8230" name="Oval 16">
                  <a:extLst>
                    <a:ext uri="{FF2B5EF4-FFF2-40B4-BE49-F238E27FC236}">
                      <a16:creationId xmlns:a16="http://schemas.microsoft.com/office/drawing/2014/main" id="{ED963922-2372-1FB1-9215-F3EFB3943B8F}"/>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31" name="Text Box 17">
                  <a:extLst>
                    <a:ext uri="{FF2B5EF4-FFF2-40B4-BE49-F238E27FC236}">
                      <a16:creationId xmlns:a16="http://schemas.microsoft.com/office/drawing/2014/main" id="{AA15F4CA-A196-541D-76BC-77C56422012C}"/>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8201" name="Group 18">
              <a:extLst>
                <a:ext uri="{FF2B5EF4-FFF2-40B4-BE49-F238E27FC236}">
                  <a16:creationId xmlns:a16="http://schemas.microsoft.com/office/drawing/2014/main" id="{27102DEB-8BCD-18D8-0DDB-C22A49570225}"/>
                </a:ext>
              </a:extLst>
            </p:cNvPr>
            <p:cNvGrpSpPr>
              <a:grpSpLocks/>
            </p:cNvGrpSpPr>
            <p:nvPr/>
          </p:nvGrpSpPr>
          <p:grpSpPr bwMode="auto">
            <a:xfrm>
              <a:off x="204" y="3657"/>
              <a:ext cx="1588" cy="231"/>
              <a:chOff x="204" y="3657"/>
              <a:chExt cx="1588" cy="231"/>
            </a:xfrm>
          </p:grpSpPr>
          <p:sp>
            <p:nvSpPr>
              <p:cNvPr id="8224" name="Rectangle 19">
                <a:extLst>
                  <a:ext uri="{FF2B5EF4-FFF2-40B4-BE49-F238E27FC236}">
                    <a16:creationId xmlns:a16="http://schemas.microsoft.com/office/drawing/2014/main" id="{A374F4F8-A0F1-338D-4947-3D1DA9DF1247}"/>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8225" name="Group 20">
                <a:extLst>
                  <a:ext uri="{FF2B5EF4-FFF2-40B4-BE49-F238E27FC236}">
                    <a16:creationId xmlns:a16="http://schemas.microsoft.com/office/drawing/2014/main" id="{B9ACCB9E-3F6E-20A1-249E-D41C4EA1BC3A}"/>
                  </a:ext>
                </a:extLst>
              </p:cNvPr>
              <p:cNvGrpSpPr>
                <a:grpSpLocks/>
              </p:cNvGrpSpPr>
              <p:nvPr/>
            </p:nvGrpSpPr>
            <p:grpSpPr bwMode="auto">
              <a:xfrm>
                <a:off x="204" y="3657"/>
                <a:ext cx="227" cy="231"/>
                <a:chOff x="204" y="3657"/>
                <a:chExt cx="227" cy="231"/>
              </a:xfrm>
            </p:grpSpPr>
            <p:sp>
              <p:nvSpPr>
                <p:cNvPr id="8226" name="Oval 21">
                  <a:extLst>
                    <a:ext uri="{FF2B5EF4-FFF2-40B4-BE49-F238E27FC236}">
                      <a16:creationId xmlns:a16="http://schemas.microsoft.com/office/drawing/2014/main" id="{C6BDAB31-9184-E792-2AD6-4BB3FEE6397C}"/>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27" name="Text Box 22">
                  <a:extLst>
                    <a:ext uri="{FF2B5EF4-FFF2-40B4-BE49-F238E27FC236}">
                      <a16:creationId xmlns:a16="http://schemas.microsoft.com/office/drawing/2014/main" id="{E8E450C2-5F91-1D4B-12D2-7B375946BFF1}"/>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sp>
          <p:nvSpPr>
            <p:cNvPr id="8202" name="Text Box 23">
              <a:extLst>
                <a:ext uri="{FF2B5EF4-FFF2-40B4-BE49-F238E27FC236}">
                  <a16:creationId xmlns:a16="http://schemas.microsoft.com/office/drawing/2014/main" id="{A096AE4B-F578-F205-645A-2018D61CEFEF}"/>
                </a:ext>
              </a:extLst>
            </p:cNvPr>
            <p:cNvSpPr txBox="1">
              <a:spLocks noChangeArrowheads="1"/>
            </p:cNvSpPr>
            <p:nvPr/>
          </p:nvSpPr>
          <p:spPr bwMode="auto">
            <a:xfrm>
              <a:off x="521" y="2704"/>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Staubblatt</a:t>
              </a:r>
            </a:p>
          </p:txBody>
        </p:sp>
        <p:sp>
          <p:nvSpPr>
            <p:cNvPr id="8203" name="Text Box 24">
              <a:extLst>
                <a:ext uri="{FF2B5EF4-FFF2-40B4-BE49-F238E27FC236}">
                  <a16:creationId xmlns:a16="http://schemas.microsoft.com/office/drawing/2014/main" id="{EF057427-0A6C-6820-EB0A-F31371C79E5B}"/>
                </a:ext>
              </a:extLst>
            </p:cNvPr>
            <p:cNvSpPr txBox="1">
              <a:spLocks noChangeArrowheads="1"/>
            </p:cNvSpPr>
            <p:nvPr/>
          </p:nvSpPr>
          <p:spPr bwMode="auto">
            <a:xfrm>
              <a:off x="521" y="3022"/>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Kronblatt</a:t>
              </a:r>
            </a:p>
          </p:txBody>
        </p:sp>
        <p:sp>
          <p:nvSpPr>
            <p:cNvPr id="8204" name="Text Box 25">
              <a:extLst>
                <a:ext uri="{FF2B5EF4-FFF2-40B4-BE49-F238E27FC236}">
                  <a16:creationId xmlns:a16="http://schemas.microsoft.com/office/drawing/2014/main" id="{52E96C96-00D0-8BA7-E1A3-D8084C4796D9}"/>
                </a:ext>
              </a:extLst>
            </p:cNvPr>
            <p:cNvSpPr txBox="1">
              <a:spLocks noChangeArrowheads="1"/>
            </p:cNvSpPr>
            <p:nvPr/>
          </p:nvSpPr>
          <p:spPr bwMode="auto">
            <a:xfrm>
              <a:off x="521" y="3339"/>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Kelchblatt</a:t>
              </a:r>
            </a:p>
          </p:txBody>
        </p:sp>
        <p:sp>
          <p:nvSpPr>
            <p:cNvPr id="8205" name="Text Box 26">
              <a:extLst>
                <a:ext uri="{FF2B5EF4-FFF2-40B4-BE49-F238E27FC236}">
                  <a16:creationId xmlns:a16="http://schemas.microsoft.com/office/drawing/2014/main" id="{98042176-06F9-8814-82A2-F6D1ED74E43A}"/>
                </a:ext>
              </a:extLst>
            </p:cNvPr>
            <p:cNvSpPr txBox="1">
              <a:spLocks noChangeArrowheads="1"/>
            </p:cNvSpPr>
            <p:nvPr/>
          </p:nvSpPr>
          <p:spPr bwMode="auto">
            <a:xfrm>
              <a:off x="521" y="3657"/>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Stempel</a:t>
              </a:r>
            </a:p>
          </p:txBody>
        </p:sp>
        <p:grpSp>
          <p:nvGrpSpPr>
            <p:cNvPr id="8206" name="Group 28">
              <a:extLst>
                <a:ext uri="{FF2B5EF4-FFF2-40B4-BE49-F238E27FC236}">
                  <a16:creationId xmlns:a16="http://schemas.microsoft.com/office/drawing/2014/main" id="{61585C43-AC39-A8CD-A3EC-1D06AD041B69}"/>
                </a:ext>
              </a:extLst>
            </p:cNvPr>
            <p:cNvGrpSpPr>
              <a:grpSpLocks/>
            </p:cNvGrpSpPr>
            <p:nvPr/>
          </p:nvGrpSpPr>
          <p:grpSpPr bwMode="auto">
            <a:xfrm>
              <a:off x="1883" y="1158"/>
              <a:ext cx="770" cy="231"/>
              <a:chOff x="2064" y="1116"/>
              <a:chExt cx="770" cy="231"/>
            </a:xfrm>
          </p:grpSpPr>
          <p:sp>
            <p:nvSpPr>
              <p:cNvPr id="8221" name="Oval 29">
                <a:extLst>
                  <a:ext uri="{FF2B5EF4-FFF2-40B4-BE49-F238E27FC236}">
                    <a16:creationId xmlns:a16="http://schemas.microsoft.com/office/drawing/2014/main" id="{B057E230-AAE8-A6C1-77F3-970E224738EE}"/>
                  </a:ext>
                </a:extLst>
              </p:cNvPr>
              <p:cNvSpPr>
                <a:spLocks noChangeArrowheads="1"/>
              </p:cNvSpPr>
              <p:nvPr/>
            </p:nvSpPr>
            <p:spPr bwMode="auto">
              <a:xfrm>
                <a:off x="2064" y="111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22" name="Text Box 30">
                <a:extLst>
                  <a:ext uri="{FF2B5EF4-FFF2-40B4-BE49-F238E27FC236}">
                    <a16:creationId xmlns:a16="http://schemas.microsoft.com/office/drawing/2014/main" id="{6AD898A8-EEAF-2107-714F-956B21ED8FE7}"/>
                  </a:ext>
                </a:extLst>
              </p:cNvPr>
              <p:cNvSpPr txBox="1">
                <a:spLocks noChangeArrowheads="1"/>
              </p:cNvSpPr>
              <p:nvPr/>
            </p:nvSpPr>
            <p:spPr bwMode="auto">
              <a:xfrm>
                <a:off x="2064" y="111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sp>
            <p:nvSpPr>
              <p:cNvPr id="8223" name="Line 31">
                <a:extLst>
                  <a:ext uri="{FF2B5EF4-FFF2-40B4-BE49-F238E27FC236}">
                    <a16:creationId xmlns:a16="http://schemas.microsoft.com/office/drawing/2014/main" id="{5551CDE7-70A1-40EE-1D7C-F94A3FD4BD35}"/>
                  </a:ext>
                </a:extLst>
              </p:cNvPr>
              <p:cNvSpPr>
                <a:spLocks noChangeShapeType="1"/>
              </p:cNvSpPr>
              <p:nvPr/>
            </p:nvSpPr>
            <p:spPr bwMode="auto">
              <a:xfrm flipV="1">
                <a:off x="2290" y="1207"/>
                <a:ext cx="544"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07" name="Group 32">
              <a:extLst>
                <a:ext uri="{FF2B5EF4-FFF2-40B4-BE49-F238E27FC236}">
                  <a16:creationId xmlns:a16="http://schemas.microsoft.com/office/drawing/2014/main" id="{340B6244-4D20-565F-02C6-FF6E1AD2892E}"/>
                </a:ext>
              </a:extLst>
            </p:cNvPr>
            <p:cNvGrpSpPr>
              <a:grpSpLocks/>
            </p:cNvGrpSpPr>
            <p:nvPr/>
          </p:nvGrpSpPr>
          <p:grpSpPr bwMode="auto">
            <a:xfrm>
              <a:off x="2835" y="663"/>
              <a:ext cx="362" cy="318"/>
              <a:chOff x="3107" y="618"/>
              <a:chExt cx="362" cy="318"/>
            </a:xfrm>
          </p:grpSpPr>
          <p:sp>
            <p:nvSpPr>
              <p:cNvPr id="8218" name="Oval 33">
                <a:extLst>
                  <a:ext uri="{FF2B5EF4-FFF2-40B4-BE49-F238E27FC236}">
                    <a16:creationId xmlns:a16="http://schemas.microsoft.com/office/drawing/2014/main" id="{0BAD311F-1092-E24F-BCB5-A87342F751F7}"/>
                  </a:ext>
                </a:extLst>
              </p:cNvPr>
              <p:cNvSpPr>
                <a:spLocks noChangeArrowheads="1"/>
              </p:cNvSpPr>
              <p:nvPr/>
            </p:nvSpPr>
            <p:spPr bwMode="auto">
              <a:xfrm>
                <a:off x="3107"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19" name="Text Box 34">
                <a:extLst>
                  <a:ext uri="{FF2B5EF4-FFF2-40B4-BE49-F238E27FC236}">
                    <a16:creationId xmlns:a16="http://schemas.microsoft.com/office/drawing/2014/main" id="{F4454CD5-058C-CFEE-4D98-45DBFAEF4C71}"/>
                  </a:ext>
                </a:extLst>
              </p:cNvPr>
              <p:cNvSpPr txBox="1">
                <a:spLocks noChangeArrowheads="1"/>
              </p:cNvSpPr>
              <p:nvPr/>
            </p:nvSpPr>
            <p:spPr bwMode="auto">
              <a:xfrm>
                <a:off x="3107"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sp>
            <p:nvSpPr>
              <p:cNvPr id="8220" name="Line 35">
                <a:extLst>
                  <a:ext uri="{FF2B5EF4-FFF2-40B4-BE49-F238E27FC236}">
                    <a16:creationId xmlns:a16="http://schemas.microsoft.com/office/drawing/2014/main" id="{8D963EE1-210F-A138-FD00-A54B67E9180B}"/>
                  </a:ext>
                </a:extLst>
              </p:cNvPr>
              <p:cNvSpPr>
                <a:spLocks noChangeShapeType="1"/>
              </p:cNvSpPr>
              <p:nvPr/>
            </p:nvSpPr>
            <p:spPr bwMode="auto">
              <a:xfrm>
                <a:off x="3333" y="754"/>
                <a:ext cx="136"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08" name="Group 36">
              <a:extLst>
                <a:ext uri="{FF2B5EF4-FFF2-40B4-BE49-F238E27FC236}">
                  <a16:creationId xmlns:a16="http://schemas.microsoft.com/office/drawing/2014/main" id="{7C569921-9447-5AD6-0B79-4EB354B5D439}"/>
                </a:ext>
              </a:extLst>
            </p:cNvPr>
            <p:cNvGrpSpPr>
              <a:grpSpLocks/>
            </p:cNvGrpSpPr>
            <p:nvPr/>
          </p:nvGrpSpPr>
          <p:grpSpPr bwMode="auto">
            <a:xfrm>
              <a:off x="4377" y="2110"/>
              <a:ext cx="409" cy="231"/>
              <a:chOff x="4467" y="2069"/>
              <a:chExt cx="409" cy="231"/>
            </a:xfrm>
          </p:grpSpPr>
          <p:sp>
            <p:nvSpPr>
              <p:cNvPr id="8215" name="Oval 37">
                <a:extLst>
                  <a:ext uri="{FF2B5EF4-FFF2-40B4-BE49-F238E27FC236}">
                    <a16:creationId xmlns:a16="http://schemas.microsoft.com/office/drawing/2014/main" id="{B839E8A3-3121-A55F-9959-9E7ACF6AE16A}"/>
                  </a:ext>
                </a:extLst>
              </p:cNvPr>
              <p:cNvSpPr>
                <a:spLocks noChangeArrowheads="1"/>
              </p:cNvSpPr>
              <p:nvPr/>
            </p:nvSpPr>
            <p:spPr bwMode="auto">
              <a:xfrm>
                <a:off x="4649" y="206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16" name="Text Box 38">
                <a:extLst>
                  <a:ext uri="{FF2B5EF4-FFF2-40B4-BE49-F238E27FC236}">
                    <a16:creationId xmlns:a16="http://schemas.microsoft.com/office/drawing/2014/main" id="{DADABC45-E0E1-5322-0A29-D7ADEAE48511}"/>
                  </a:ext>
                </a:extLst>
              </p:cNvPr>
              <p:cNvSpPr txBox="1">
                <a:spLocks noChangeArrowheads="1"/>
              </p:cNvSpPr>
              <p:nvPr/>
            </p:nvSpPr>
            <p:spPr bwMode="auto">
              <a:xfrm>
                <a:off x="4649" y="206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sp>
            <p:nvSpPr>
              <p:cNvPr id="8217" name="Line 39">
                <a:extLst>
                  <a:ext uri="{FF2B5EF4-FFF2-40B4-BE49-F238E27FC236}">
                    <a16:creationId xmlns:a16="http://schemas.microsoft.com/office/drawing/2014/main" id="{1E8D879B-7D7B-21B2-F66F-BF97CD348001}"/>
                  </a:ext>
                </a:extLst>
              </p:cNvPr>
              <p:cNvSpPr>
                <a:spLocks noChangeShapeType="1"/>
              </p:cNvSpPr>
              <p:nvPr/>
            </p:nvSpPr>
            <p:spPr bwMode="auto">
              <a:xfrm flipV="1">
                <a:off x="4467" y="2205"/>
                <a:ext cx="182"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09" name="Group 41">
              <a:extLst>
                <a:ext uri="{FF2B5EF4-FFF2-40B4-BE49-F238E27FC236}">
                  <a16:creationId xmlns:a16="http://schemas.microsoft.com/office/drawing/2014/main" id="{96F127FE-9017-EF4D-CAE5-DA05280C114C}"/>
                </a:ext>
              </a:extLst>
            </p:cNvPr>
            <p:cNvGrpSpPr>
              <a:grpSpLocks/>
            </p:cNvGrpSpPr>
            <p:nvPr/>
          </p:nvGrpSpPr>
          <p:grpSpPr bwMode="auto">
            <a:xfrm>
              <a:off x="3696" y="482"/>
              <a:ext cx="544" cy="2404"/>
              <a:chOff x="3696" y="482"/>
              <a:chExt cx="544" cy="2404"/>
            </a:xfrm>
          </p:grpSpPr>
          <p:sp>
            <p:nvSpPr>
              <p:cNvPr id="8210" name="Oval 42">
                <a:extLst>
                  <a:ext uri="{FF2B5EF4-FFF2-40B4-BE49-F238E27FC236}">
                    <a16:creationId xmlns:a16="http://schemas.microsoft.com/office/drawing/2014/main" id="{4B5DF736-8857-E90B-A497-E74BE50AAFC9}"/>
                  </a:ext>
                </a:extLst>
              </p:cNvPr>
              <p:cNvSpPr>
                <a:spLocks noChangeArrowheads="1"/>
              </p:cNvSpPr>
              <p:nvPr/>
            </p:nvSpPr>
            <p:spPr bwMode="auto">
              <a:xfrm>
                <a:off x="4013" y="48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11" name="Text Box 43">
                <a:extLst>
                  <a:ext uri="{FF2B5EF4-FFF2-40B4-BE49-F238E27FC236}">
                    <a16:creationId xmlns:a16="http://schemas.microsoft.com/office/drawing/2014/main" id="{DF5075C0-D528-F04A-0985-348673FF9574}"/>
                  </a:ext>
                </a:extLst>
              </p:cNvPr>
              <p:cNvSpPr txBox="1">
                <a:spLocks noChangeArrowheads="1"/>
              </p:cNvSpPr>
              <p:nvPr/>
            </p:nvSpPr>
            <p:spPr bwMode="auto">
              <a:xfrm>
                <a:off x="4013" y="48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sp>
            <p:nvSpPr>
              <p:cNvPr id="8212" name="Line 44">
                <a:extLst>
                  <a:ext uri="{FF2B5EF4-FFF2-40B4-BE49-F238E27FC236}">
                    <a16:creationId xmlns:a16="http://schemas.microsoft.com/office/drawing/2014/main" id="{2C3B3AF1-9CA7-2ADA-27CE-538BD59ECFC6}"/>
                  </a:ext>
                </a:extLst>
              </p:cNvPr>
              <p:cNvSpPr>
                <a:spLocks noChangeShapeType="1"/>
              </p:cNvSpPr>
              <p:nvPr/>
            </p:nvSpPr>
            <p:spPr bwMode="auto">
              <a:xfrm>
                <a:off x="3696" y="572"/>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3" name="Line 45">
                <a:extLst>
                  <a:ext uri="{FF2B5EF4-FFF2-40B4-BE49-F238E27FC236}">
                    <a16:creationId xmlns:a16="http://schemas.microsoft.com/office/drawing/2014/main" id="{CFACCBAB-6F3B-70DB-CCB4-51B936D393F0}"/>
                  </a:ext>
                </a:extLst>
              </p:cNvPr>
              <p:cNvSpPr>
                <a:spLocks noChangeShapeType="1"/>
              </p:cNvSpPr>
              <p:nvPr/>
            </p:nvSpPr>
            <p:spPr bwMode="auto">
              <a:xfrm>
                <a:off x="3923" y="572"/>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4" name="Line 46">
                <a:extLst>
                  <a:ext uri="{FF2B5EF4-FFF2-40B4-BE49-F238E27FC236}">
                    <a16:creationId xmlns:a16="http://schemas.microsoft.com/office/drawing/2014/main" id="{81B05C3C-762C-73E7-1960-64D4FFE5D9BE}"/>
                  </a:ext>
                </a:extLst>
              </p:cNvPr>
              <p:cNvSpPr>
                <a:spLocks noChangeShapeType="1"/>
              </p:cNvSpPr>
              <p:nvPr/>
            </p:nvSpPr>
            <p:spPr bwMode="auto">
              <a:xfrm flipH="1">
                <a:off x="3696" y="2886"/>
                <a:ext cx="1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A5896E45-BB97-467D-D90F-E208E9583C72}"/>
              </a:ext>
            </a:extLst>
          </p:cNvPr>
          <p:cNvSpPr>
            <a:spLocks noGrp="1" noChangeArrowheads="1"/>
          </p:cNvSpPr>
          <p:nvPr>
            <p:ph type="title"/>
          </p:nvPr>
        </p:nvSpPr>
        <p:spPr/>
        <p:txBody>
          <a:bodyPr/>
          <a:lstStyle/>
          <a:p>
            <a:r>
              <a:rPr lang="de-DE" altLang="de-DE"/>
              <a:t>Der Aufbau der Blüte</a:t>
            </a:r>
          </a:p>
        </p:txBody>
      </p:sp>
      <p:sp>
        <p:nvSpPr>
          <p:cNvPr id="9219" name="Text Box 9">
            <a:extLst>
              <a:ext uri="{FF2B5EF4-FFF2-40B4-BE49-F238E27FC236}">
                <a16:creationId xmlns:a16="http://schemas.microsoft.com/office/drawing/2014/main" id="{31522B73-AEE4-53E3-669E-3CE507D4E32A}"/>
              </a:ext>
            </a:extLst>
          </p:cNvPr>
          <p:cNvSpPr txBox="1">
            <a:spLocks noChangeArrowheads="1"/>
          </p:cNvSpPr>
          <p:nvPr/>
        </p:nvSpPr>
        <p:spPr bwMode="auto">
          <a:xfrm>
            <a:off x="1330325" y="19097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Staubblatt</a:t>
            </a:r>
          </a:p>
        </p:txBody>
      </p:sp>
      <p:grpSp>
        <p:nvGrpSpPr>
          <p:cNvPr id="9220" name="Group 26">
            <a:extLst>
              <a:ext uri="{FF2B5EF4-FFF2-40B4-BE49-F238E27FC236}">
                <a16:creationId xmlns:a16="http://schemas.microsoft.com/office/drawing/2014/main" id="{420EE70C-CB65-9A66-E6B1-297D670CF3BD}"/>
              </a:ext>
            </a:extLst>
          </p:cNvPr>
          <p:cNvGrpSpPr>
            <a:grpSpLocks/>
          </p:cNvGrpSpPr>
          <p:nvPr/>
        </p:nvGrpSpPr>
        <p:grpSpPr bwMode="auto">
          <a:xfrm>
            <a:off x="395288" y="908050"/>
            <a:ext cx="7658100" cy="5218113"/>
            <a:chOff x="249" y="572"/>
            <a:chExt cx="4824" cy="3287"/>
          </a:xfrm>
        </p:grpSpPr>
        <p:pic>
          <p:nvPicPr>
            <p:cNvPr id="9221" name="Picture 3" descr="apfelbluete2">
              <a:extLst>
                <a:ext uri="{FF2B5EF4-FFF2-40B4-BE49-F238E27FC236}">
                  <a16:creationId xmlns:a16="http://schemas.microsoft.com/office/drawing/2014/main" id="{7E012D39-6444-89D3-351B-6650246093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4" y="572"/>
              <a:ext cx="2919" cy="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222" name="Group 4">
              <a:extLst>
                <a:ext uri="{FF2B5EF4-FFF2-40B4-BE49-F238E27FC236}">
                  <a16:creationId xmlns:a16="http://schemas.microsoft.com/office/drawing/2014/main" id="{DA0C3A97-2CA2-DAEA-9E24-FC1EC476F1DD}"/>
                </a:ext>
              </a:extLst>
            </p:cNvPr>
            <p:cNvGrpSpPr>
              <a:grpSpLocks/>
            </p:cNvGrpSpPr>
            <p:nvPr/>
          </p:nvGrpSpPr>
          <p:grpSpPr bwMode="auto">
            <a:xfrm>
              <a:off x="521" y="1203"/>
              <a:ext cx="1588" cy="231"/>
              <a:chOff x="204" y="2704"/>
              <a:chExt cx="1588" cy="231"/>
            </a:xfrm>
          </p:grpSpPr>
          <p:sp>
            <p:nvSpPr>
              <p:cNvPr id="9239" name="Rectangle 5">
                <a:extLst>
                  <a:ext uri="{FF2B5EF4-FFF2-40B4-BE49-F238E27FC236}">
                    <a16:creationId xmlns:a16="http://schemas.microsoft.com/office/drawing/2014/main" id="{EFA1EA77-C6C0-C036-EC6E-E58C4D088297}"/>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9240" name="Group 6">
                <a:extLst>
                  <a:ext uri="{FF2B5EF4-FFF2-40B4-BE49-F238E27FC236}">
                    <a16:creationId xmlns:a16="http://schemas.microsoft.com/office/drawing/2014/main" id="{AE444A4B-48A5-9241-4837-115AAF6A352E}"/>
                  </a:ext>
                </a:extLst>
              </p:cNvPr>
              <p:cNvGrpSpPr>
                <a:grpSpLocks/>
              </p:cNvGrpSpPr>
              <p:nvPr/>
            </p:nvGrpSpPr>
            <p:grpSpPr bwMode="auto">
              <a:xfrm>
                <a:off x="204" y="2704"/>
                <a:ext cx="227" cy="231"/>
                <a:chOff x="204" y="2704"/>
                <a:chExt cx="227" cy="231"/>
              </a:xfrm>
            </p:grpSpPr>
            <p:sp>
              <p:nvSpPr>
                <p:cNvPr id="9241" name="Oval 7">
                  <a:extLst>
                    <a:ext uri="{FF2B5EF4-FFF2-40B4-BE49-F238E27FC236}">
                      <a16:creationId xmlns:a16="http://schemas.microsoft.com/office/drawing/2014/main" id="{5467C66D-C2F5-BC76-FC39-A889DFD90A4F}"/>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9242" name="Text Box 8">
                  <a:extLst>
                    <a:ext uri="{FF2B5EF4-FFF2-40B4-BE49-F238E27FC236}">
                      <a16:creationId xmlns:a16="http://schemas.microsoft.com/office/drawing/2014/main" id="{C4AA8DD7-4D21-CBAD-B636-73A391D312E8}"/>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pic>
          <p:nvPicPr>
            <p:cNvPr id="9223" name="Picture 10" descr="befruchtung">
              <a:extLst>
                <a:ext uri="{FF2B5EF4-FFF2-40B4-BE49-F238E27FC236}">
                  <a16:creationId xmlns:a16="http://schemas.microsoft.com/office/drawing/2014/main" id="{8BB2B8E0-DA2E-8090-CBA2-9E9C8186A3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54765" b="50281"/>
            <a:stretch>
              <a:fillRect/>
            </a:stretch>
          </p:blipFill>
          <p:spPr bwMode="auto">
            <a:xfrm>
              <a:off x="385" y="1616"/>
              <a:ext cx="1686" cy="2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4" name="Line 11">
              <a:extLst>
                <a:ext uri="{FF2B5EF4-FFF2-40B4-BE49-F238E27FC236}">
                  <a16:creationId xmlns:a16="http://schemas.microsoft.com/office/drawing/2014/main" id="{90E59A3E-6E52-978E-332C-2F2566668E89}"/>
                </a:ext>
              </a:extLst>
            </p:cNvPr>
            <p:cNvSpPr>
              <a:spLocks noChangeShapeType="1"/>
            </p:cNvSpPr>
            <p:nvPr/>
          </p:nvSpPr>
          <p:spPr bwMode="auto">
            <a:xfrm flipV="1">
              <a:off x="2109" y="1249"/>
              <a:ext cx="544"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25" name="Text Box 12">
              <a:extLst>
                <a:ext uri="{FF2B5EF4-FFF2-40B4-BE49-F238E27FC236}">
                  <a16:creationId xmlns:a16="http://schemas.microsoft.com/office/drawing/2014/main" id="{878EA375-F3E6-C837-4DF9-3DD17B61F3FB}"/>
                </a:ext>
              </a:extLst>
            </p:cNvPr>
            <p:cNvSpPr txBox="1">
              <a:spLocks noChangeArrowheads="1"/>
            </p:cNvSpPr>
            <p:nvPr/>
          </p:nvSpPr>
          <p:spPr bwMode="auto">
            <a:xfrm>
              <a:off x="521" y="2024"/>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Pollen</a:t>
              </a:r>
            </a:p>
          </p:txBody>
        </p:sp>
        <p:sp>
          <p:nvSpPr>
            <p:cNvPr id="9226" name="Text Box 13">
              <a:extLst>
                <a:ext uri="{FF2B5EF4-FFF2-40B4-BE49-F238E27FC236}">
                  <a16:creationId xmlns:a16="http://schemas.microsoft.com/office/drawing/2014/main" id="{438E15E6-1BE6-81CE-0C78-75277A0A1542}"/>
                </a:ext>
              </a:extLst>
            </p:cNvPr>
            <p:cNvSpPr txBox="1">
              <a:spLocks noChangeArrowheads="1"/>
            </p:cNvSpPr>
            <p:nvPr/>
          </p:nvSpPr>
          <p:spPr bwMode="auto">
            <a:xfrm>
              <a:off x="2154" y="3067"/>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Staubbeutel</a:t>
              </a:r>
            </a:p>
          </p:txBody>
        </p:sp>
        <p:sp>
          <p:nvSpPr>
            <p:cNvPr id="9227" name="Text Box 14">
              <a:extLst>
                <a:ext uri="{FF2B5EF4-FFF2-40B4-BE49-F238E27FC236}">
                  <a16:creationId xmlns:a16="http://schemas.microsoft.com/office/drawing/2014/main" id="{90F98F4A-FA66-F045-A48A-8ACAE56199CB}"/>
                </a:ext>
              </a:extLst>
            </p:cNvPr>
            <p:cNvSpPr txBox="1">
              <a:spLocks noChangeArrowheads="1"/>
            </p:cNvSpPr>
            <p:nvPr/>
          </p:nvSpPr>
          <p:spPr bwMode="auto">
            <a:xfrm>
              <a:off x="1474" y="3430"/>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Pollensack</a:t>
              </a:r>
            </a:p>
          </p:txBody>
        </p:sp>
        <p:sp>
          <p:nvSpPr>
            <p:cNvPr id="9228" name="Text Box 15">
              <a:extLst>
                <a:ext uri="{FF2B5EF4-FFF2-40B4-BE49-F238E27FC236}">
                  <a16:creationId xmlns:a16="http://schemas.microsoft.com/office/drawing/2014/main" id="{8446FE33-7F22-326A-9815-571B40C47CBB}"/>
                </a:ext>
              </a:extLst>
            </p:cNvPr>
            <p:cNvSpPr txBox="1">
              <a:spLocks noChangeArrowheads="1"/>
            </p:cNvSpPr>
            <p:nvPr/>
          </p:nvSpPr>
          <p:spPr bwMode="auto">
            <a:xfrm>
              <a:off x="249" y="3612"/>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Staubfaden</a:t>
              </a:r>
            </a:p>
          </p:txBody>
        </p:sp>
        <p:sp>
          <p:nvSpPr>
            <p:cNvPr id="9229" name="Line 16">
              <a:extLst>
                <a:ext uri="{FF2B5EF4-FFF2-40B4-BE49-F238E27FC236}">
                  <a16:creationId xmlns:a16="http://schemas.microsoft.com/office/drawing/2014/main" id="{2262F539-1250-8843-D66E-3D1EA741F9E3}"/>
                </a:ext>
              </a:extLst>
            </p:cNvPr>
            <p:cNvSpPr>
              <a:spLocks noChangeShapeType="1"/>
            </p:cNvSpPr>
            <p:nvPr/>
          </p:nvSpPr>
          <p:spPr bwMode="auto">
            <a:xfrm>
              <a:off x="1882" y="1661"/>
              <a:ext cx="31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30" name="Line 17">
              <a:extLst>
                <a:ext uri="{FF2B5EF4-FFF2-40B4-BE49-F238E27FC236}">
                  <a16:creationId xmlns:a16="http://schemas.microsoft.com/office/drawing/2014/main" id="{A0DA5162-C855-8B58-C314-B83AFF872962}"/>
                </a:ext>
              </a:extLst>
            </p:cNvPr>
            <p:cNvSpPr>
              <a:spLocks noChangeShapeType="1"/>
            </p:cNvSpPr>
            <p:nvPr/>
          </p:nvSpPr>
          <p:spPr bwMode="auto">
            <a:xfrm>
              <a:off x="1292" y="3702"/>
              <a:ext cx="9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31" name="Line 18">
              <a:extLst>
                <a:ext uri="{FF2B5EF4-FFF2-40B4-BE49-F238E27FC236}">
                  <a16:creationId xmlns:a16="http://schemas.microsoft.com/office/drawing/2014/main" id="{D5873A19-DB2A-B57E-9F8D-973AD146B443}"/>
                </a:ext>
              </a:extLst>
            </p:cNvPr>
            <p:cNvSpPr>
              <a:spLocks noChangeShapeType="1"/>
            </p:cNvSpPr>
            <p:nvPr/>
          </p:nvSpPr>
          <p:spPr bwMode="auto">
            <a:xfrm>
              <a:off x="2200" y="1661"/>
              <a:ext cx="0" cy="204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32" name="Line 19">
              <a:extLst>
                <a:ext uri="{FF2B5EF4-FFF2-40B4-BE49-F238E27FC236}">
                  <a16:creationId xmlns:a16="http://schemas.microsoft.com/office/drawing/2014/main" id="{EC09B644-4697-36E1-5D21-045D2E7D2FA0}"/>
                </a:ext>
              </a:extLst>
            </p:cNvPr>
            <p:cNvSpPr>
              <a:spLocks noChangeShapeType="1"/>
            </p:cNvSpPr>
            <p:nvPr/>
          </p:nvSpPr>
          <p:spPr bwMode="auto">
            <a:xfrm>
              <a:off x="295" y="3793"/>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33" name="Line 20">
              <a:extLst>
                <a:ext uri="{FF2B5EF4-FFF2-40B4-BE49-F238E27FC236}">
                  <a16:creationId xmlns:a16="http://schemas.microsoft.com/office/drawing/2014/main" id="{95724E1A-6D4C-6446-8912-487CDDAAC324}"/>
                </a:ext>
              </a:extLst>
            </p:cNvPr>
            <p:cNvSpPr>
              <a:spLocks noChangeShapeType="1"/>
            </p:cNvSpPr>
            <p:nvPr/>
          </p:nvSpPr>
          <p:spPr bwMode="auto">
            <a:xfrm flipV="1">
              <a:off x="930" y="3748"/>
              <a:ext cx="136"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34" name="Line 21">
              <a:extLst>
                <a:ext uri="{FF2B5EF4-FFF2-40B4-BE49-F238E27FC236}">
                  <a16:creationId xmlns:a16="http://schemas.microsoft.com/office/drawing/2014/main" id="{A0D5A235-CF25-B721-18D1-128D4919BB46}"/>
                </a:ext>
              </a:extLst>
            </p:cNvPr>
            <p:cNvSpPr>
              <a:spLocks noChangeShapeType="1"/>
            </p:cNvSpPr>
            <p:nvPr/>
          </p:nvSpPr>
          <p:spPr bwMode="auto">
            <a:xfrm>
              <a:off x="1519" y="3612"/>
              <a:ext cx="63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35" name="Line 22">
              <a:extLst>
                <a:ext uri="{FF2B5EF4-FFF2-40B4-BE49-F238E27FC236}">
                  <a16:creationId xmlns:a16="http://schemas.microsoft.com/office/drawing/2014/main" id="{D306BF61-93F8-92B4-10DF-6438A81C23DF}"/>
                </a:ext>
              </a:extLst>
            </p:cNvPr>
            <p:cNvSpPr>
              <a:spLocks noChangeShapeType="1"/>
            </p:cNvSpPr>
            <p:nvPr/>
          </p:nvSpPr>
          <p:spPr bwMode="auto">
            <a:xfrm flipH="1" flipV="1">
              <a:off x="1429" y="3475"/>
              <a:ext cx="90" cy="1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36" name="Line 23">
              <a:extLst>
                <a:ext uri="{FF2B5EF4-FFF2-40B4-BE49-F238E27FC236}">
                  <a16:creationId xmlns:a16="http://schemas.microsoft.com/office/drawing/2014/main" id="{2BF9146E-8396-CCD9-AA82-57EAF3B74BE3}"/>
                </a:ext>
              </a:extLst>
            </p:cNvPr>
            <p:cNvSpPr>
              <a:spLocks noChangeShapeType="1"/>
            </p:cNvSpPr>
            <p:nvPr/>
          </p:nvSpPr>
          <p:spPr bwMode="auto">
            <a:xfrm>
              <a:off x="567" y="2205"/>
              <a:ext cx="3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37" name="Line 24">
              <a:extLst>
                <a:ext uri="{FF2B5EF4-FFF2-40B4-BE49-F238E27FC236}">
                  <a16:creationId xmlns:a16="http://schemas.microsoft.com/office/drawing/2014/main" id="{B99A26CB-C0A2-144C-A457-47AB4F67F14B}"/>
                </a:ext>
              </a:extLst>
            </p:cNvPr>
            <p:cNvSpPr>
              <a:spLocks noChangeShapeType="1"/>
            </p:cNvSpPr>
            <p:nvPr/>
          </p:nvSpPr>
          <p:spPr bwMode="auto">
            <a:xfrm>
              <a:off x="930" y="2205"/>
              <a:ext cx="45"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38" name="Line 25">
              <a:extLst>
                <a:ext uri="{FF2B5EF4-FFF2-40B4-BE49-F238E27FC236}">
                  <a16:creationId xmlns:a16="http://schemas.microsoft.com/office/drawing/2014/main" id="{0A1EC765-B3A4-15AB-C086-95F1468E9450}"/>
                </a:ext>
              </a:extLst>
            </p:cNvPr>
            <p:cNvSpPr>
              <a:spLocks noChangeShapeType="1"/>
            </p:cNvSpPr>
            <p:nvPr/>
          </p:nvSpPr>
          <p:spPr bwMode="auto">
            <a:xfrm>
              <a:off x="2200" y="3249"/>
              <a:ext cx="6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6C94CCF0-0D84-8735-1D06-C93EB05DC763}"/>
              </a:ext>
            </a:extLst>
          </p:cNvPr>
          <p:cNvSpPr>
            <a:spLocks noGrp="1" noChangeArrowheads="1"/>
          </p:cNvSpPr>
          <p:nvPr>
            <p:ph type="title"/>
          </p:nvPr>
        </p:nvSpPr>
        <p:spPr/>
        <p:txBody>
          <a:bodyPr/>
          <a:lstStyle/>
          <a:p>
            <a:r>
              <a:rPr lang="de-DE" altLang="de-DE"/>
              <a:t>Der Aufbau der Blüte</a:t>
            </a:r>
          </a:p>
        </p:txBody>
      </p:sp>
      <p:sp>
        <p:nvSpPr>
          <p:cNvPr id="25" name="Rectangle 2">
            <a:extLst>
              <a:ext uri="{FF2B5EF4-FFF2-40B4-BE49-F238E27FC236}">
                <a16:creationId xmlns:a16="http://schemas.microsoft.com/office/drawing/2014/main" id="{C922081B-2676-FF19-7235-BFFD041762B4}"/>
              </a:ext>
            </a:extLst>
          </p:cNvPr>
          <p:cNvSpPr txBox="1">
            <a:spLocks noChangeArrowheads="1"/>
          </p:cNvSpPr>
          <p:nvPr/>
        </p:nvSpPr>
        <p:spPr bwMode="auto">
          <a:xfrm>
            <a:off x="468313" y="0"/>
            <a:ext cx="6335712"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a:lstStyle>
          <a:p>
            <a:r>
              <a:rPr lang="de-DE" altLang="de-DE" kern="0"/>
              <a:t>Der Aufbau der Blüte</a:t>
            </a:r>
            <a:endParaRPr lang="de-DE" altLang="de-DE" kern="0" dirty="0"/>
          </a:p>
        </p:txBody>
      </p:sp>
      <p:grpSp>
        <p:nvGrpSpPr>
          <p:cNvPr id="26" name="Group 65">
            <a:extLst>
              <a:ext uri="{FF2B5EF4-FFF2-40B4-BE49-F238E27FC236}">
                <a16:creationId xmlns:a16="http://schemas.microsoft.com/office/drawing/2014/main" id="{1F0065D1-58BF-2FEC-A0AE-9BE401960AD7}"/>
              </a:ext>
            </a:extLst>
          </p:cNvPr>
          <p:cNvGrpSpPr>
            <a:grpSpLocks/>
          </p:cNvGrpSpPr>
          <p:nvPr/>
        </p:nvGrpSpPr>
        <p:grpSpPr bwMode="auto">
          <a:xfrm>
            <a:off x="468313" y="765175"/>
            <a:ext cx="5473700" cy="4291013"/>
            <a:chOff x="295" y="482"/>
            <a:chExt cx="3448" cy="2703"/>
          </a:xfrm>
        </p:grpSpPr>
        <p:pic>
          <p:nvPicPr>
            <p:cNvPr id="27" name="Picture 3" descr="apfelbluete2">
              <a:extLst>
                <a:ext uri="{FF2B5EF4-FFF2-40B4-BE49-F238E27FC236}">
                  <a16:creationId xmlns:a16="http://schemas.microsoft.com/office/drawing/2014/main" id="{7C16FE09-6860-AF35-8217-1AB7A601F9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 y="572"/>
              <a:ext cx="2919" cy="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Line 29">
              <a:extLst>
                <a:ext uri="{FF2B5EF4-FFF2-40B4-BE49-F238E27FC236}">
                  <a16:creationId xmlns:a16="http://schemas.microsoft.com/office/drawing/2014/main" id="{3FA375A2-86D9-386D-45F4-14D1113CA953}"/>
                </a:ext>
              </a:extLst>
            </p:cNvPr>
            <p:cNvSpPr>
              <a:spLocks noChangeShapeType="1"/>
            </p:cNvSpPr>
            <p:nvPr/>
          </p:nvSpPr>
          <p:spPr bwMode="auto">
            <a:xfrm>
              <a:off x="1837" y="572"/>
              <a:ext cx="2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29" name="Line 30">
              <a:extLst>
                <a:ext uri="{FF2B5EF4-FFF2-40B4-BE49-F238E27FC236}">
                  <a16:creationId xmlns:a16="http://schemas.microsoft.com/office/drawing/2014/main" id="{37A969FC-B501-42AC-A5DA-58C5ECEED747}"/>
                </a:ext>
              </a:extLst>
            </p:cNvPr>
            <p:cNvSpPr>
              <a:spLocks noChangeShapeType="1"/>
            </p:cNvSpPr>
            <p:nvPr/>
          </p:nvSpPr>
          <p:spPr bwMode="auto">
            <a:xfrm>
              <a:off x="2064" y="572"/>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30" name="Line 31">
              <a:extLst>
                <a:ext uri="{FF2B5EF4-FFF2-40B4-BE49-F238E27FC236}">
                  <a16:creationId xmlns:a16="http://schemas.microsoft.com/office/drawing/2014/main" id="{3F8B212A-166D-655B-3EA9-4BCBB55786F0}"/>
                </a:ext>
              </a:extLst>
            </p:cNvPr>
            <p:cNvSpPr>
              <a:spLocks noChangeShapeType="1"/>
            </p:cNvSpPr>
            <p:nvPr/>
          </p:nvSpPr>
          <p:spPr bwMode="auto">
            <a:xfrm flipH="1">
              <a:off x="1837" y="2886"/>
              <a:ext cx="1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31" name="Line 32">
              <a:extLst>
                <a:ext uri="{FF2B5EF4-FFF2-40B4-BE49-F238E27FC236}">
                  <a16:creationId xmlns:a16="http://schemas.microsoft.com/office/drawing/2014/main" id="{451290E7-3CC2-9C9D-DB02-F7A74D10266D}"/>
                </a:ext>
              </a:extLst>
            </p:cNvPr>
            <p:cNvSpPr>
              <a:spLocks noChangeShapeType="1"/>
            </p:cNvSpPr>
            <p:nvPr/>
          </p:nvSpPr>
          <p:spPr bwMode="auto">
            <a:xfrm flipH="1">
              <a:off x="1974" y="572"/>
              <a:ext cx="90" cy="231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32" name="Group 33">
              <a:extLst>
                <a:ext uri="{FF2B5EF4-FFF2-40B4-BE49-F238E27FC236}">
                  <a16:creationId xmlns:a16="http://schemas.microsoft.com/office/drawing/2014/main" id="{D6B53A29-C15D-A898-57A6-6596F90FEF8E}"/>
                </a:ext>
              </a:extLst>
            </p:cNvPr>
            <p:cNvGrpSpPr>
              <a:grpSpLocks/>
            </p:cNvGrpSpPr>
            <p:nvPr/>
          </p:nvGrpSpPr>
          <p:grpSpPr bwMode="auto">
            <a:xfrm>
              <a:off x="2155" y="482"/>
              <a:ext cx="1588" cy="231"/>
              <a:chOff x="204" y="3657"/>
              <a:chExt cx="1588" cy="231"/>
            </a:xfrm>
          </p:grpSpPr>
          <p:sp>
            <p:nvSpPr>
              <p:cNvPr id="33" name="Rectangle 34">
                <a:extLst>
                  <a:ext uri="{FF2B5EF4-FFF2-40B4-BE49-F238E27FC236}">
                    <a16:creationId xmlns:a16="http://schemas.microsoft.com/office/drawing/2014/main" id="{F0672D2D-4B5B-14A7-C3EB-FE1DB70E97B7}"/>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34" name="Group 35">
                <a:extLst>
                  <a:ext uri="{FF2B5EF4-FFF2-40B4-BE49-F238E27FC236}">
                    <a16:creationId xmlns:a16="http://schemas.microsoft.com/office/drawing/2014/main" id="{11C944C3-8A13-1947-2E5F-D05B9C44FB1E}"/>
                  </a:ext>
                </a:extLst>
              </p:cNvPr>
              <p:cNvGrpSpPr>
                <a:grpSpLocks/>
              </p:cNvGrpSpPr>
              <p:nvPr/>
            </p:nvGrpSpPr>
            <p:grpSpPr bwMode="auto">
              <a:xfrm>
                <a:off x="204" y="3657"/>
                <a:ext cx="227" cy="231"/>
                <a:chOff x="204" y="3657"/>
                <a:chExt cx="227" cy="231"/>
              </a:xfrm>
            </p:grpSpPr>
            <p:sp>
              <p:nvSpPr>
                <p:cNvPr id="35" name="Oval 36">
                  <a:extLst>
                    <a:ext uri="{FF2B5EF4-FFF2-40B4-BE49-F238E27FC236}">
                      <a16:creationId xmlns:a16="http://schemas.microsoft.com/office/drawing/2014/main" id="{B50F7EC3-7343-58E1-D619-E77B38A14EF2}"/>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36" name="Text Box 37">
                  <a:extLst>
                    <a:ext uri="{FF2B5EF4-FFF2-40B4-BE49-F238E27FC236}">
                      <a16:creationId xmlns:a16="http://schemas.microsoft.com/office/drawing/2014/main" id="{A8E7AB9B-5457-69F6-7261-90E87243499B}"/>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sp>
        <p:nvSpPr>
          <p:cNvPr id="37" name="Text Box 38">
            <a:extLst>
              <a:ext uri="{FF2B5EF4-FFF2-40B4-BE49-F238E27FC236}">
                <a16:creationId xmlns:a16="http://schemas.microsoft.com/office/drawing/2014/main" id="{5C59A598-4E1F-2F65-CA36-21A1C8B0A444}"/>
              </a:ext>
            </a:extLst>
          </p:cNvPr>
          <p:cNvSpPr txBox="1">
            <a:spLocks noChangeArrowheads="1"/>
          </p:cNvSpPr>
          <p:nvPr/>
        </p:nvSpPr>
        <p:spPr bwMode="auto">
          <a:xfrm>
            <a:off x="3924300" y="76517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Stempel</a:t>
            </a:r>
          </a:p>
        </p:txBody>
      </p:sp>
      <p:pic>
        <p:nvPicPr>
          <p:cNvPr id="38" name="Picture 39">
            <a:extLst>
              <a:ext uri="{FF2B5EF4-FFF2-40B4-BE49-F238E27FC236}">
                <a16:creationId xmlns:a16="http://schemas.microsoft.com/office/drawing/2014/main" id="{758E5680-7D26-B594-93CD-F50E41889624}"/>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2330" r="-368"/>
          <a:stretch/>
        </p:blipFill>
        <p:spPr bwMode="auto">
          <a:xfrm rot="2460000">
            <a:off x="4706121" y="2664498"/>
            <a:ext cx="3302182" cy="356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 name="Line 40">
            <a:extLst>
              <a:ext uri="{FF2B5EF4-FFF2-40B4-BE49-F238E27FC236}">
                <a16:creationId xmlns:a16="http://schemas.microsoft.com/office/drawing/2014/main" id="{F79141E2-BE6D-1348-C001-8F4E58213AC1}"/>
              </a:ext>
            </a:extLst>
          </p:cNvPr>
          <p:cNvSpPr>
            <a:spLocks noChangeShapeType="1"/>
          </p:cNvSpPr>
          <p:nvPr/>
        </p:nvSpPr>
        <p:spPr bwMode="auto">
          <a:xfrm flipV="1">
            <a:off x="6588125" y="2276475"/>
            <a:ext cx="576263"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40" name="Line 42">
            <a:extLst>
              <a:ext uri="{FF2B5EF4-FFF2-40B4-BE49-F238E27FC236}">
                <a16:creationId xmlns:a16="http://schemas.microsoft.com/office/drawing/2014/main" id="{77A3CD4E-F340-4ECE-924A-539C6AFDEB58}"/>
              </a:ext>
            </a:extLst>
          </p:cNvPr>
          <p:cNvSpPr>
            <a:spLocks noChangeShapeType="1"/>
          </p:cNvSpPr>
          <p:nvPr/>
        </p:nvSpPr>
        <p:spPr bwMode="auto">
          <a:xfrm flipV="1">
            <a:off x="6372200" y="3284538"/>
            <a:ext cx="936650" cy="19208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41" name="Line 43">
            <a:extLst>
              <a:ext uri="{FF2B5EF4-FFF2-40B4-BE49-F238E27FC236}">
                <a16:creationId xmlns:a16="http://schemas.microsoft.com/office/drawing/2014/main" id="{2BA8EB04-F57A-2731-37ED-3860548DD7BD}"/>
              </a:ext>
            </a:extLst>
          </p:cNvPr>
          <p:cNvSpPr>
            <a:spLocks noChangeShapeType="1"/>
          </p:cNvSpPr>
          <p:nvPr/>
        </p:nvSpPr>
        <p:spPr bwMode="auto">
          <a:xfrm flipV="1">
            <a:off x="6588125" y="4581525"/>
            <a:ext cx="64770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42" name="Line 44">
            <a:extLst>
              <a:ext uri="{FF2B5EF4-FFF2-40B4-BE49-F238E27FC236}">
                <a16:creationId xmlns:a16="http://schemas.microsoft.com/office/drawing/2014/main" id="{44DF0096-BAC0-E0C0-26F2-95C58FE4A977}"/>
              </a:ext>
            </a:extLst>
          </p:cNvPr>
          <p:cNvSpPr>
            <a:spLocks noChangeShapeType="1"/>
          </p:cNvSpPr>
          <p:nvPr/>
        </p:nvSpPr>
        <p:spPr bwMode="auto">
          <a:xfrm flipV="1">
            <a:off x="6389134" y="5445124"/>
            <a:ext cx="1135615" cy="2412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43" name="Line 47">
            <a:extLst>
              <a:ext uri="{FF2B5EF4-FFF2-40B4-BE49-F238E27FC236}">
                <a16:creationId xmlns:a16="http://schemas.microsoft.com/office/drawing/2014/main" id="{A1DEC9A0-6D16-D36B-903B-DAC9AFF24101}"/>
              </a:ext>
            </a:extLst>
          </p:cNvPr>
          <p:cNvSpPr>
            <a:spLocks noChangeShapeType="1"/>
          </p:cNvSpPr>
          <p:nvPr/>
        </p:nvSpPr>
        <p:spPr bwMode="auto">
          <a:xfrm>
            <a:off x="7164388" y="2276475"/>
            <a:ext cx="5762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44" name="Text Box 48">
            <a:extLst>
              <a:ext uri="{FF2B5EF4-FFF2-40B4-BE49-F238E27FC236}">
                <a16:creationId xmlns:a16="http://schemas.microsoft.com/office/drawing/2014/main" id="{AF3B8AAA-F4DA-7CDD-9EFC-EB240C294C49}"/>
              </a:ext>
            </a:extLst>
          </p:cNvPr>
          <p:cNvSpPr txBox="1">
            <a:spLocks noChangeArrowheads="1"/>
          </p:cNvSpPr>
          <p:nvPr/>
        </p:nvSpPr>
        <p:spPr bwMode="auto">
          <a:xfrm>
            <a:off x="7092950" y="198913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Narbe</a:t>
            </a:r>
          </a:p>
        </p:txBody>
      </p:sp>
      <p:sp>
        <p:nvSpPr>
          <p:cNvPr id="45" name="Text Box 49">
            <a:extLst>
              <a:ext uri="{FF2B5EF4-FFF2-40B4-BE49-F238E27FC236}">
                <a16:creationId xmlns:a16="http://schemas.microsoft.com/office/drawing/2014/main" id="{99B3B63D-D7A0-805D-F589-762CA02FF293}"/>
              </a:ext>
            </a:extLst>
          </p:cNvPr>
          <p:cNvSpPr txBox="1">
            <a:spLocks noChangeArrowheads="1"/>
          </p:cNvSpPr>
          <p:nvPr/>
        </p:nvSpPr>
        <p:spPr bwMode="auto">
          <a:xfrm>
            <a:off x="7235825" y="29972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Griffel</a:t>
            </a:r>
          </a:p>
        </p:txBody>
      </p:sp>
      <p:sp>
        <p:nvSpPr>
          <p:cNvPr id="46" name="Line 50">
            <a:extLst>
              <a:ext uri="{FF2B5EF4-FFF2-40B4-BE49-F238E27FC236}">
                <a16:creationId xmlns:a16="http://schemas.microsoft.com/office/drawing/2014/main" id="{B97DC1BE-8399-C4E0-0B04-F425C81007FE}"/>
              </a:ext>
            </a:extLst>
          </p:cNvPr>
          <p:cNvSpPr>
            <a:spLocks noChangeShapeType="1"/>
          </p:cNvSpPr>
          <p:nvPr/>
        </p:nvSpPr>
        <p:spPr bwMode="auto">
          <a:xfrm>
            <a:off x="7308850" y="3284538"/>
            <a:ext cx="5762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47" name="Line 51">
            <a:extLst>
              <a:ext uri="{FF2B5EF4-FFF2-40B4-BE49-F238E27FC236}">
                <a16:creationId xmlns:a16="http://schemas.microsoft.com/office/drawing/2014/main" id="{D642D152-5B84-9396-D072-594566CDF472}"/>
              </a:ext>
            </a:extLst>
          </p:cNvPr>
          <p:cNvSpPr>
            <a:spLocks noChangeShapeType="1"/>
          </p:cNvSpPr>
          <p:nvPr/>
        </p:nvSpPr>
        <p:spPr bwMode="auto">
          <a:xfrm>
            <a:off x="7235825" y="4581525"/>
            <a:ext cx="12239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48" name="Text Box 52">
            <a:extLst>
              <a:ext uri="{FF2B5EF4-FFF2-40B4-BE49-F238E27FC236}">
                <a16:creationId xmlns:a16="http://schemas.microsoft.com/office/drawing/2014/main" id="{5E9AB544-FB04-C5A0-40E8-468B72BED1F1}"/>
              </a:ext>
            </a:extLst>
          </p:cNvPr>
          <p:cNvSpPr txBox="1">
            <a:spLocks noChangeArrowheads="1"/>
          </p:cNvSpPr>
          <p:nvPr/>
        </p:nvSpPr>
        <p:spPr bwMode="auto">
          <a:xfrm>
            <a:off x="7127875" y="4292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Samenanlage</a:t>
            </a:r>
          </a:p>
        </p:txBody>
      </p:sp>
      <p:sp>
        <p:nvSpPr>
          <p:cNvPr id="49" name="Text Box 53">
            <a:extLst>
              <a:ext uri="{FF2B5EF4-FFF2-40B4-BE49-F238E27FC236}">
                <a16:creationId xmlns:a16="http://schemas.microsoft.com/office/drawing/2014/main" id="{11CA5EB0-70F3-8862-ED90-F7C77F820268}"/>
              </a:ext>
            </a:extLst>
          </p:cNvPr>
          <p:cNvSpPr txBox="1">
            <a:spLocks noChangeArrowheads="1"/>
          </p:cNvSpPr>
          <p:nvPr/>
        </p:nvSpPr>
        <p:spPr bwMode="auto">
          <a:xfrm>
            <a:off x="7451725" y="515778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Eizelle</a:t>
            </a:r>
          </a:p>
        </p:txBody>
      </p:sp>
      <p:sp>
        <p:nvSpPr>
          <p:cNvPr id="50" name="Line 54">
            <a:extLst>
              <a:ext uri="{FF2B5EF4-FFF2-40B4-BE49-F238E27FC236}">
                <a16:creationId xmlns:a16="http://schemas.microsoft.com/office/drawing/2014/main" id="{1A57DFE4-A145-23E2-98FE-133C843A93B3}"/>
              </a:ext>
            </a:extLst>
          </p:cNvPr>
          <p:cNvSpPr>
            <a:spLocks noChangeShapeType="1"/>
          </p:cNvSpPr>
          <p:nvPr/>
        </p:nvSpPr>
        <p:spPr bwMode="auto">
          <a:xfrm>
            <a:off x="7524750" y="5445125"/>
            <a:ext cx="6477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 name="Text Box 56">
            <a:extLst>
              <a:ext uri="{FF2B5EF4-FFF2-40B4-BE49-F238E27FC236}">
                <a16:creationId xmlns:a16="http://schemas.microsoft.com/office/drawing/2014/main" id="{2D1A281E-0A5E-96AF-878B-6912448775FF}"/>
              </a:ext>
            </a:extLst>
          </p:cNvPr>
          <p:cNvSpPr txBox="1">
            <a:spLocks noChangeArrowheads="1"/>
          </p:cNvSpPr>
          <p:nvPr/>
        </p:nvSpPr>
        <p:spPr bwMode="auto">
          <a:xfrm>
            <a:off x="3943083" y="510860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Fruchtknoten</a:t>
            </a:r>
          </a:p>
        </p:txBody>
      </p:sp>
      <p:sp>
        <p:nvSpPr>
          <p:cNvPr id="52" name="Line 63">
            <a:extLst>
              <a:ext uri="{FF2B5EF4-FFF2-40B4-BE49-F238E27FC236}">
                <a16:creationId xmlns:a16="http://schemas.microsoft.com/office/drawing/2014/main" id="{0F92E401-4A4D-52B9-2D77-1745F27D6CF4}"/>
              </a:ext>
            </a:extLst>
          </p:cNvPr>
          <p:cNvSpPr>
            <a:spLocks noChangeShapeType="1"/>
          </p:cNvSpPr>
          <p:nvPr/>
        </p:nvSpPr>
        <p:spPr bwMode="auto">
          <a:xfrm>
            <a:off x="4067944" y="5424778"/>
            <a:ext cx="12239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3" name="Line 63">
            <a:extLst>
              <a:ext uri="{FF2B5EF4-FFF2-40B4-BE49-F238E27FC236}">
                <a16:creationId xmlns:a16="http://schemas.microsoft.com/office/drawing/2014/main" id="{634A1AB5-E08B-CC85-AAC7-03E36495CBB3}"/>
              </a:ext>
            </a:extLst>
          </p:cNvPr>
          <p:cNvSpPr>
            <a:spLocks noChangeShapeType="1"/>
          </p:cNvSpPr>
          <p:nvPr/>
        </p:nvSpPr>
        <p:spPr bwMode="auto">
          <a:xfrm>
            <a:off x="5291907" y="6309318"/>
            <a:ext cx="616777" cy="79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4" name="Line 63">
            <a:extLst>
              <a:ext uri="{FF2B5EF4-FFF2-40B4-BE49-F238E27FC236}">
                <a16:creationId xmlns:a16="http://schemas.microsoft.com/office/drawing/2014/main" id="{AC4AABAF-6FC0-91A0-64EB-749F1A8ED410}"/>
              </a:ext>
            </a:extLst>
          </p:cNvPr>
          <p:cNvSpPr>
            <a:spLocks noChangeShapeType="1"/>
          </p:cNvSpPr>
          <p:nvPr/>
        </p:nvSpPr>
        <p:spPr bwMode="auto">
          <a:xfrm>
            <a:off x="5306767" y="4105216"/>
            <a:ext cx="601917" cy="475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5" name="Line 63">
            <a:extLst>
              <a:ext uri="{FF2B5EF4-FFF2-40B4-BE49-F238E27FC236}">
                <a16:creationId xmlns:a16="http://schemas.microsoft.com/office/drawing/2014/main" id="{A5CECB9E-E3EE-0771-4641-FE81594E36FB}"/>
              </a:ext>
            </a:extLst>
          </p:cNvPr>
          <p:cNvSpPr>
            <a:spLocks noChangeShapeType="1"/>
          </p:cNvSpPr>
          <p:nvPr/>
        </p:nvSpPr>
        <p:spPr bwMode="auto">
          <a:xfrm flipH="1">
            <a:off x="5292080" y="4113843"/>
            <a:ext cx="16935" cy="21954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0D1CE072-9A01-63E2-3C2A-35C9BE24E500}"/>
              </a:ext>
            </a:extLst>
          </p:cNvPr>
          <p:cNvSpPr>
            <a:spLocks noGrp="1" noChangeArrowheads="1"/>
          </p:cNvSpPr>
          <p:nvPr>
            <p:ph type="title" idx="4294967295"/>
          </p:nvPr>
        </p:nvSpPr>
        <p:spPr/>
        <p:txBody>
          <a:bodyPr/>
          <a:lstStyle/>
          <a:p>
            <a:pPr eaLnBrk="1" hangingPunct="1"/>
            <a:r>
              <a:rPr lang="de-DE" altLang="de-DE"/>
              <a:t>Tafelbildinfo</a:t>
            </a:r>
          </a:p>
        </p:txBody>
      </p:sp>
      <p:sp>
        <p:nvSpPr>
          <p:cNvPr id="11267" name="Rectangle 5">
            <a:extLst>
              <a:ext uri="{FF2B5EF4-FFF2-40B4-BE49-F238E27FC236}">
                <a16:creationId xmlns:a16="http://schemas.microsoft.com/office/drawing/2014/main" id="{79341D5E-ED9D-816C-FE13-F09940C67871}"/>
              </a:ext>
            </a:extLst>
          </p:cNvPr>
          <p:cNvSpPr>
            <a:spLocks noChangeArrowheads="1"/>
          </p:cNvSpPr>
          <p:nvPr/>
        </p:nvSpPr>
        <p:spPr bwMode="auto">
          <a:xfrm>
            <a:off x="0" y="6237288"/>
            <a:ext cx="9144000" cy="620712"/>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11268" name="Rectangle 6">
            <a:extLst>
              <a:ext uri="{FF2B5EF4-FFF2-40B4-BE49-F238E27FC236}">
                <a16:creationId xmlns:a16="http://schemas.microsoft.com/office/drawing/2014/main" id="{57BA3C34-7F96-F124-B0B6-910AD05ECE9B}"/>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a:t>
            </a:r>
            <a:r>
              <a:rPr lang="de-DE" altLang="de-DE" sz="1200">
                <a:latin typeface="Arial" panose="020B0604020202020204" pitchFamily="34" charset="0"/>
                <a:cs typeface="Arial" panose="020B0604020202020204" pitchFamily="34" charset="0"/>
              </a:rPr>
              <a:t>KG, Wien 2023</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cs typeface="Arial" panose="020B0604020202020204" pitchFamily="34" charset="0"/>
              </a:rPr>
              <a:t>Redaktion und Herstellung: Dr. </a:t>
            </a:r>
            <a:r>
              <a:rPr lang="de-DE" altLang="de-DE" sz="1200" dirty="0">
                <a:latin typeface="Arial" panose="020B0604020202020204" pitchFamily="34" charset="0"/>
                <a:cs typeface="Arial" panose="020B0604020202020204" pitchFamily="34" charset="0"/>
              </a:rPr>
              <a:t>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11269" name="AutoShape 5">
            <a:hlinkClick r:id="" action="ppaction://hlinkshowjump?jump=lastslideviewed" highlightClick="1"/>
            <a:extLst>
              <a:ext uri="{FF2B5EF4-FFF2-40B4-BE49-F238E27FC236}">
                <a16:creationId xmlns:a16="http://schemas.microsoft.com/office/drawing/2014/main" id="{737D5C66-AAEC-C795-9BAA-8604BE07208E}"/>
              </a:ext>
            </a:extLst>
          </p:cNvPr>
          <p:cNvSpPr>
            <a:spLocks noChangeArrowheads="1"/>
          </p:cNvSpPr>
          <p:nvPr/>
        </p:nvSpPr>
        <p:spPr bwMode="auto">
          <a:xfrm>
            <a:off x="539750" y="5876925"/>
            <a:ext cx="287338" cy="287338"/>
          </a:xfrm>
          <a:prstGeom prst="actionButtonRetur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270" name="Rectangle 6">
            <a:extLst>
              <a:ext uri="{FF2B5EF4-FFF2-40B4-BE49-F238E27FC236}">
                <a16:creationId xmlns:a16="http://schemas.microsoft.com/office/drawing/2014/main" id="{0A091FD5-1997-6638-650E-B02FA7E0B827}"/>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br>
              <a:rPr lang="de-DE" altLang="de-DE" sz="1200">
                <a:latin typeface="Arial" panose="020B0604020202020204" pitchFamily="34" charset="0"/>
              </a:rPr>
            </a:br>
            <a:r>
              <a:rPr lang="de-DE" altLang="de-DE" sz="1200">
                <a:latin typeface="Arial" panose="020B0604020202020204" pitchFamily="34" charset="0"/>
              </a:rPr>
              <a:t>Bei diesem Tafelbild folgt auf den schematischen Aufbau der Blüte die Details des Staubblattes und des Stempels.</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 wieder als Abfolge Blüte – Staubblatt – Stempel.</a:t>
            </a:r>
          </a:p>
          <a:p>
            <a:pPr eaLnBrk="1" hangingPunct="1">
              <a:lnSpc>
                <a:spcPct val="80000"/>
              </a:lnSpc>
              <a:buClr>
                <a:schemeClr val="tx1"/>
              </a:buClr>
              <a:buFontTx/>
              <a:buNone/>
            </a:pPr>
            <a:endParaRPr lang="de-DE" altLang="de-DE" sz="1200">
              <a:latin typeface="Arial" panose="020B0604020202020204" pitchFamily="34" charset="0"/>
            </a:endParaRP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11271" name="Picture 2">
            <a:extLst>
              <a:ext uri="{FF2B5EF4-FFF2-40B4-BE49-F238E27FC236}">
                <a16:creationId xmlns:a16="http://schemas.microsoft.com/office/drawing/2014/main" id="{75959F67-289F-06D8-6915-626924CE8C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2688"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1">
  <a:themeElements>
    <a:clrScheme name="Benutzerdefiniert 41">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070327_EMFR</Template>
  <TotalTime>0</TotalTime>
  <Words>349</Words>
  <Application>Microsoft Office PowerPoint</Application>
  <PresentationFormat>Bildschirmpräsentation (4:3)</PresentationFormat>
  <Paragraphs>86</Paragraphs>
  <Slides>8</Slides>
  <Notes>2</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8</vt:i4>
      </vt:variant>
    </vt:vector>
  </HeadingPairs>
  <TitlesOfParts>
    <vt:vector size="14" baseType="lpstr">
      <vt:lpstr>Arial</vt:lpstr>
      <vt:lpstr>PoloST11KBuch</vt:lpstr>
      <vt:lpstr>PoloST11KLeicht</vt:lpstr>
      <vt:lpstr>Wingdings</vt:lpstr>
      <vt:lpstr>BioTOP  1</vt:lpstr>
      <vt:lpstr>Benutzerdefiniertes Design</vt:lpstr>
      <vt:lpstr>Der Aufbau der Blüte</vt:lpstr>
      <vt:lpstr>Der Aufbau der Blüte</vt:lpstr>
      <vt:lpstr>Der Aufbau der Blüte</vt:lpstr>
      <vt:lpstr>Der Aufbau der Blüte</vt:lpstr>
      <vt:lpstr>Der Aufbau der Blüte</vt:lpstr>
      <vt:lpstr>Der Aufbau der Blüte</vt:lpstr>
      <vt:lpstr>Der Aufbau der Blüte</vt:lpstr>
      <vt:lpstr>Tafelbildinfo</vt:lpstr>
    </vt:vector>
  </TitlesOfParts>
  <Company>Österreichisches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Aufbau der Blüte</dc:title>
  <dc:creator>Sabrina</dc:creator>
  <cp:lastModifiedBy>Sabrina</cp:lastModifiedBy>
  <cp:revision>182</cp:revision>
  <dcterms:created xsi:type="dcterms:W3CDTF">2008-04-29T08:40:23Z</dcterms:created>
  <dcterms:modified xsi:type="dcterms:W3CDTF">2023-06-16T08:35:31Z</dcterms:modified>
</cp:coreProperties>
</file>