
<file path=[Content_Types].xml><?xml version="1.0" encoding="utf-8"?>
<Types xmlns="http://schemas.openxmlformats.org/package/2006/content-types">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10"/>
  </p:notesMasterIdLst>
  <p:sldIdLst>
    <p:sldId id="260" r:id="rId3"/>
    <p:sldId id="305" r:id="rId4"/>
    <p:sldId id="310" r:id="rId5"/>
    <p:sldId id="312" r:id="rId6"/>
    <p:sldId id="311" r:id="rId7"/>
    <p:sldId id="313" r:id="rId8"/>
    <p:sldId id="308" r:id="rId9"/>
  </p:sldIdLst>
  <p:sldSz cx="9144000" cy="6858000" type="screen4x3"/>
  <p:notesSz cx="6858000" cy="9144000"/>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4AFCC"/>
    <a:srgbClr val="A8CCD9"/>
    <a:srgbClr val="549BB5"/>
    <a:srgbClr val="FFFFFF"/>
    <a:srgbClr val="FEFBB8"/>
    <a:srgbClr val="FFF1B3"/>
    <a:srgbClr val="89D8FF"/>
    <a:srgbClr val="D9F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85" autoAdjust="0"/>
  </p:normalViewPr>
  <p:slideViewPr>
    <p:cSldViewPr>
      <p:cViewPr varScale="1">
        <p:scale>
          <a:sx n="154" d="100"/>
          <a:sy n="154" d="100"/>
        </p:scale>
        <p:origin x="3492" y="138"/>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C34D908-7474-C929-86FF-2B6B4199A89E}"/>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0BACFB48-446A-6A98-356C-3F01B720721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25ED310E-2C30-3CAC-AB78-FDFDBD0594C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F8131FE-B316-F962-0DE8-5DD0A8594660}"/>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9CCDD938-DA8D-FF72-F216-6D3B63E36CC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41588CFD-F5EF-1265-7960-FCC25E03A763}"/>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B68A2911-08DA-4708-A946-7364D661A605}"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5510524D-1099-C24A-A7FF-9AA0DB5670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1A75414-D9C1-4D3A-A546-8E7C77F5A0FC}" type="slidenum">
              <a:rPr lang="de-DE" altLang="de-DE"/>
              <a:pPr eaLnBrk="1" hangingPunct="1">
                <a:spcBef>
                  <a:spcPct val="0"/>
                </a:spcBef>
              </a:pPr>
              <a:t>1</a:t>
            </a:fld>
            <a:endParaRPr lang="de-DE" altLang="de-DE"/>
          </a:p>
        </p:txBody>
      </p:sp>
      <p:sp>
        <p:nvSpPr>
          <p:cNvPr id="10243" name="Rectangle 2">
            <a:extLst>
              <a:ext uri="{FF2B5EF4-FFF2-40B4-BE49-F238E27FC236}">
                <a16:creationId xmlns:a16="http://schemas.microsoft.com/office/drawing/2014/main" id="{6482CFC7-49AE-9B92-0C45-E7057393C1D3}"/>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0DEE0D8D-2088-2B59-8C37-B86CB731ED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6E9BC96-83C7-29E1-48E0-CE7572E9A3D5}"/>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Rectangle 5">
            <a:extLst>
              <a:ext uri="{FF2B5EF4-FFF2-40B4-BE49-F238E27FC236}">
                <a16:creationId xmlns:a16="http://schemas.microsoft.com/office/drawing/2014/main" id="{E6B61F2C-C10B-60C2-2539-2E0CEB3D6CFA}"/>
              </a:ext>
            </a:extLst>
          </p:cNvPr>
          <p:cNvSpPr>
            <a:spLocks noChangeArrowheads="1"/>
          </p:cNvSpPr>
          <p:nvPr userDrawn="1"/>
        </p:nvSpPr>
        <p:spPr bwMode="auto">
          <a:xfrm>
            <a:off x="0" y="0"/>
            <a:ext cx="9144000" cy="2060575"/>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4" name="Text Box 10">
            <a:extLst>
              <a:ext uri="{FF2B5EF4-FFF2-40B4-BE49-F238E27FC236}">
                <a16:creationId xmlns:a16="http://schemas.microsoft.com/office/drawing/2014/main" id="{3DD362C8-7909-A5D9-DAB1-8935B60ED1CF}"/>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a:solidFill>
                  <a:srgbClr val="FFFFFF"/>
                </a:solidFill>
              </a:rPr>
              <a:t>BioTOP 3</a:t>
            </a:r>
          </a:p>
        </p:txBody>
      </p:sp>
      <p:pic>
        <p:nvPicPr>
          <p:cNvPr id="5" name="Picture 2">
            <a:extLst>
              <a:ext uri="{FF2B5EF4-FFF2-40B4-BE49-F238E27FC236}">
                <a16:creationId xmlns:a16="http://schemas.microsoft.com/office/drawing/2014/main" id="{1DC6392D-958B-388C-3BC5-85472A4AACE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399353795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92314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05329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338654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047615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02202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461776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113229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67662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410621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570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35749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241392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9384724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4057846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4185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374505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206912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513364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287354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1647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145512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705200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549117F1-2F85-5C0C-D3F8-28BBFA5CD5B8}"/>
              </a:ext>
            </a:extLst>
          </p:cNvPr>
          <p:cNvSpPr>
            <a:spLocks noChangeArrowheads="1"/>
          </p:cNvSpPr>
          <p:nvPr userDrawn="1"/>
        </p:nvSpPr>
        <p:spPr bwMode="auto">
          <a:xfrm>
            <a:off x="0" y="0"/>
            <a:ext cx="9144000" cy="476250"/>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1027" name="Rectangle 3">
            <a:extLst>
              <a:ext uri="{FF2B5EF4-FFF2-40B4-BE49-F238E27FC236}">
                <a16:creationId xmlns:a16="http://schemas.microsoft.com/office/drawing/2014/main" id="{63766E64-F7F3-6E8F-3B2D-EF62018D4275}"/>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ACCCF608-ABB4-13D7-2F8F-CEFBE0758EA8}"/>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55DF5E3F-8607-716E-3A9C-B79611B55C38}"/>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DD570585-11DD-008A-EE09-CF4F8C52EBB4}"/>
              </a:ext>
            </a:extLst>
          </p:cNvPr>
          <p:cNvSpPr>
            <a:spLocks noChangeArrowheads="1"/>
          </p:cNvSpPr>
          <p:nvPr userDrawn="1"/>
        </p:nvSpPr>
        <p:spPr bwMode="auto">
          <a:xfrm>
            <a:off x="8388350" y="6237288"/>
            <a:ext cx="287338" cy="287337"/>
          </a:xfrm>
          <a:prstGeom prst="actionButtonInformatio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32486BD8-F754-B102-AAB2-911D6B12A0FE}"/>
              </a:ext>
            </a:extLst>
          </p:cNvPr>
          <p:cNvSpPr>
            <a:spLocks noChangeArrowheads="1"/>
          </p:cNvSpPr>
          <p:nvPr userDrawn="1"/>
        </p:nvSpPr>
        <p:spPr bwMode="auto">
          <a:xfrm>
            <a:off x="7956550" y="6237288"/>
            <a:ext cx="287338" cy="287337"/>
          </a:xfrm>
          <a:prstGeom prst="actionButtonBeginning">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20352E02-D242-6727-06A9-3AF682287088}"/>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50000"/>
              </a:spcBef>
              <a:defRPr/>
            </a:pPr>
            <a:r>
              <a:rPr lang="de-DE" altLang="de-DE" sz="2400">
                <a:solidFill>
                  <a:srgbClr val="FFFFFF"/>
                </a:solidFill>
              </a:rPr>
              <a:t>BioTOP 3</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B18DE02-9393-AF58-94BA-C47EA07F44A8}"/>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62B5F88E-F8E7-ACC2-752B-E00526016D9B}"/>
              </a:ext>
            </a:extLst>
          </p:cNvPr>
          <p:cNvSpPr>
            <a:spLocks noGrp="1" noChangeArrowheads="1"/>
          </p:cNvSpPr>
          <p:nvPr>
            <p:ph type="ctrTitle"/>
          </p:nvPr>
        </p:nvSpPr>
        <p:spPr>
          <a:xfrm>
            <a:off x="468313" y="836613"/>
            <a:ext cx="7772400" cy="792162"/>
          </a:xfrm>
        </p:spPr>
        <p:txBody>
          <a:bodyPr/>
          <a:lstStyle/>
          <a:p>
            <a:pPr eaLnBrk="1" hangingPunct="1"/>
            <a:r>
              <a:rPr lang="de-DE" altLang="de-DE" dirty="0"/>
              <a:t>Schema des Blutkreislaufes</a:t>
            </a:r>
          </a:p>
        </p:txBody>
      </p:sp>
      <p:sp>
        <p:nvSpPr>
          <p:cNvPr id="2" name="Text Box 17">
            <a:extLst>
              <a:ext uri="{FF2B5EF4-FFF2-40B4-BE49-F238E27FC236}">
                <a16:creationId xmlns:a16="http://schemas.microsoft.com/office/drawing/2014/main" id="{0EE62FDD-3A4F-8719-87CF-8FD9878F9892}"/>
              </a:ext>
            </a:extLst>
          </p:cNvPr>
          <p:cNvSpPr txBox="1">
            <a:spLocks noChangeArrowheads="1"/>
          </p:cNvSpPr>
          <p:nvPr/>
        </p:nvSpPr>
        <p:spPr bwMode="auto">
          <a:xfrm>
            <a:off x="466725" y="2708275"/>
            <a:ext cx="52578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buFont typeface="Wingdings" panose="05000000000000000000" pitchFamily="2" charset="2"/>
              <a:buChar char="§"/>
            </a:pPr>
            <a:r>
              <a:rPr lang="de-DE" altLang="de-DE" sz="2000" dirty="0"/>
              <a:t> </a:t>
            </a:r>
            <a:r>
              <a:rPr lang="de-DE" altLang="de-DE" sz="2000" dirty="0">
                <a:hlinkClick r:id="rId3" action="ppaction://hlinksldjump"/>
              </a:rPr>
              <a:t>schrittweiser Aufbau des Tafelbildes 1</a:t>
            </a:r>
            <a:endParaRPr lang="de-DE" altLang="de-DE" sz="2000" dirty="0"/>
          </a:p>
          <a:p>
            <a:pPr eaLnBrk="1" hangingPunct="1">
              <a:spcBef>
                <a:spcPct val="50000"/>
              </a:spcBef>
              <a:buFont typeface="Wingdings" panose="05000000000000000000" pitchFamily="2" charset="2"/>
              <a:buChar char="§"/>
            </a:pPr>
            <a:r>
              <a:rPr lang="de-DE" altLang="de-DE" sz="2000" dirty="0"/>
              <a:t> </a:t>
            </a:r>
            <a:r>
              <a:rPr lang="de-DE" altLang="de-DE" sz="2000" dirty="0">
                <a:hlinkClick r:id="rId4" action="ppaction://hlinksldjump"/>
              </a:rPr>
              <a:t>vollständige Ansicht Tafelbild 1</a:t>
            </a:r>
            <a:endParaRPr lang="de-DE" altLang="de-DE" sz="2000" dirty="0"/>
          </a:p>
          <a:p>
            <a:pPr eaLnBrk="1" hangingPunct="1">
              <a:spcBef>
                <a:spcPct val="50000"/>
              </a:spcBef>
              <a:buFont typeface="Wingdings" panose="05000000000000000000" pitchFamily="2" charset="2"/>
              <a:buChar char="§"/>
            </a:pPr>
            <a:r>
              <a:rPr lang="de-DE" altLang="de-DE" sz="2000" dirty="0"/>
              <a:t> </a:t>
            </a:r>
            <a:r>
              <a:rPr lang="de-DE" altLang="de-DE" sz="2000" dirty="0">
                <a:hlinkClick r:id="rId5" action="ppaction://hlinksldjump"/>
              </a:rPr>
              <a:t>schrittweiser Aufbau des Tafelbildes 2</a:t>
            </a:r>
            <a:endParaRPr lang="de-DE" altLang="de-DE" sz="2000" dirty="0"/>
          </a:p>
          <a:p>
            <a:pPr eaLnBrk="1" hangingPunct="1">
              <a:spcBef>
                <a:spcPct val="50000"/>
              </a:spcBef>
              <a:buFont typeface="Wingdings" panose="05000000000000000000" pitchFamily="2" charset="2"/>
              <a:buChar char="§"/>
            </a:pPr>
            <a:r>
              <a:rPr lang="de-DE" altLang="de-DE" sz="2000" dirty="0"/>
              <a:t> </a:t>
            </a:r>
            <a:r>
              <a:rPr lang="de-DE" altLang="de-DE" sz="2000" dirty="0">
                <a:hlinkClick r:id="rId6" action="ppaction://hlinksldjump"/>
              </a:rPr>
              <a:t>vollständige Ansicht Tafelbildes 2</a:t>
            </a:r>
            <a:endParaRPr lang="de-DE" altLang="de-DE" sz="2000" dirty="0"/>
          </a:p>
          <a:p>
            <a:pPr eaLnBrk="1" hangingPunct="1">
              <a:spcBef>
                <a:spcPct val="50000"/>
              </a:spcBef>
              <a:buFont typeface="Wingdings" panose="05000000000000000000" pitchFamily="2" charset="2"/>
              <a:buChar char="§"/>
            </a:pPr>
            <a:r>
              <a:rPr lang="de-DE" altLang="de-DE" sz="2000" dirty="0"/>
              <a:t> </a:t>
            </a:r>
            <a:r>
              <a:rPr lang="de-DE" altLang="de-DE" sz="2000" dirty="0">
                <a:hlinkClick r:id="rId7" action="ppaction://hlinksldjump"/>
              </a:rPr>
              <a:t>Tafelbild 2 zum Ausfüllen</a:t>
            </a:r>
            <a:endParaRPr lang="de-DE" altLang="de-DE" sz="2000"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70ED2C15-7A53-FFD6-8192-BFAFDC15F092}"/>
              </a:ext>
            </a:extLst>
          </p:cNvPr>
          <p:cNvSpPr txBox="1">
            <a:spLocks noChangeArrowheads="1"/>
          </p:cNvSpPr>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a:lstStyle>
          <a:p>
            <a:r>
              <a:rPr lang="de-DE" altLang="de-DE" kern="0" dirty="0"/>
              <a:t>Schema des Blutkreislaufes</a:t>
            </a:r>
          </a:p>
        </p:txBody>
      </p:sp>
      <p:sp>
        <p:nvSpPr>
          <p:cNvPr id="6" name="Text Box 3">
            <a:extLst>
              <a:ext uri="{FF2B5EF4-FFF2-40B4-BE49-F238E27FC236}">
                <a16:creationId xmlns:a16="http://schemas.microsoft.com/office/drawing/2014/main" id="{E40D5065-5117-8236-7647-173601F522E4}"/>
              </a:ext>
            </a:extLst>
          </p:cNvPr>
          <p:cNvSpPr txBox="1">
            <a:spLocks noChangeArrowheads="1"/>
          </p:cNvSpPr>
          <p:nvPr/>
        </p:nvSpPr>
        <p:spPr bwMode="auto">
          <a:xfrm>
            <a:off x="6227763" y="1916113"/>
            <a:ext cx="2592387"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Der </a:t>
            </a:r>
            <a:r>
              <a:rPr lang="de-DE" altLang="de-DE" sz="1600" b="1" dirty="0"/>
              <a:t>Lungenkreislauf</a:t>
            </a:r>
            <a:r>
              <a:rPr lang="de-DE" altLang="de-DE" sz="1600" dirty="0"/>
              <a:t> beginnt in der rechten Herzkammer. Das Blut gelangt durch die Lungenarterien zur Lunge. Hier findet der Gasaustausch statt. </a:t>
            </a:r>
            <a:br>
              <a:rPr lang="de-DE" altLang="de-DE" sz="1600" dirty="0"/>
            </a:br>
            <a:r>
              <a:rPr lang="de-DE" altLang="de-DE" sz="1600" dirty="0"/>
              <a:t>Das sauerstoffreiche Blut gelangt durch die Lungen-venen in den linken Vorhof und weiter in die linke Herzkammer.</a:t>
            </a:r>
          </a:p>
        </p:txBody>
      </p:sp>
      <p:sp>
        <p:nvSpPr>
          <p:cNvPr id="7" name="Text Box 4">
            <a:extLst>
              <a:ext uri="{FF2B5EF4-FFF2-40B4-BE49-F238E27FC236}">
                <a16:creationId xmlns:a16="http://schemas.microsoft.com/office/drawing/2014/main" id="{FE69EEBD-1B03-8902-1E79-751422F7F7F4}"/>
              </a:ext>
            </a:extLst>
          </p:cNvPr>
          <p:cNvSpPr txBox="1">
            <a:spLocks noChangeArrowheads="1"/>
          </p:cNvSpPr>
          <p:nvPr/>
        </p:nvSpPr>
        <p:spPr bwMode="auto">
          <a:xfrm>
            <a:off x="179388" y="1916113"/>
            <a:ext cx="2663825"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Der </a:t>
            </a:r>
            <a:r>
              <a:rPr lang="de-DE" altLang="de-DE" sz="1600" b="1" dirty="0"/>
              <a:t>Körperkreislauf</a:t>
            </a:r>
            <a:r>
              <a:rPr lang="de-DE" altLang="de-DE" sz="1600" dirty="0"/>
              <a:t> beginnt in der linken Herzkammer. Das Blut gelangt durch die Körperarterien in den Körper, wo der Sauerstoff benötigt wird (Organe). </a:t>
            </a:r>
            <a:br>
              <a:rPr lang="de-DE" altLang="de-DE" sz="1600" dirty="0"/>
            </a:br>
            <a:r>
              <a:rPr lang="de-DE" altLang="de-DE" sz="1600" dirty="0"/>
              <a:t>Das sauerstoffarme Blut gelangt durch die Körper-venen (Hohlvenen) in den rechten Vorhof und weiter in die rechte Herzkammer.</a:t>
            </a:r>
          </a:p>
        </p:txBody>
      </p:sp>
      <p:pic>
        <p:nvPicPr>
          <p:cNvPr id="8" name="Picture 5">
            <a:extLst>
              <a:ext uri="{FF2B5EF4-FFF2-40B4-BE49-F238E27FC236}">
                <a16:creationId xmlns:a16="http://schemas.microsoft.com/office/drawing/2014/main" id="{CDC343CF-3FDE-AD0B-6CB3-FF74C317C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986881" y="1013392"/>
            <a:ext cx="2828925" cy="475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6">
            <a:extLst>
              <a:ext uri="{FF2B5EF4-FFF2-40B4-BE49-F238E27FC236}">
                <a16:creationId xmlns:a16="http://schemas.microsoft.com/office/drawing/2014/main" id="{E9E9444A-9DAD-5C35-6306-5738D5CD8C74}"/>
              </a:ext>
            </a:extLst>
          </p:cNvPr>
          <p:cNvGrpSpPr>
            <a:grpSpLocks/>
          </p:cNvGrpSpPr>
          <p:nvPr/>
        </p:nvGrpSpPr>
        <p:grpSpPr bwMode="auto">
          <a:xfrm>
            <a:off x="3563938" y="4221163"/>
            <a:ext cx="2016125" cy="360362"/>
            <a:chOff x="3243" y="3657"/>
            <a:chExt cx="1270" cy="227"/>
          </a:xfrm>
        </p:grpSpPr>
        <p:sp>
          <p:nvSpPr>
            <p:cNvPr id="11" name="Rectangle 7">
              <a:extLst>
                <a:ext uri="{FF2B5EF4-FFF2-40B4-BE49-F238E27FC236}">
                  <a16:creationId xmlns:a16="http://schemas.microsoft.com/office/drawing/2014/main" id="{EBED3F5D-AE8A-F65F-ACDC-0A4B92C09E6B}"/>
                </a:ext>
              </a:extLst>
            </p:cNvPr>
            <p:cNvSpPr>
              <a:spLocks noChangeArrowheads="1"/>
            </p:cNvSpPr>
            <p:nvPr/>
          </p:nvSpPr>
          <p:spPr bwMode="auto">
            <a:xfrm>
              <a:off x="3243" y="3657"/>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5" name="Text Box 8">
              <a:extLst>
                <a:ext uri="{FF2B5EF4-FFF2-40B4-BE49-F238E27FC236}">
                  <a16:creationId xmlns:a16="http://schemas.microsoft.com/office/drawing/2014/main" id="{F22B68C1-6208-5422-A9BA-35B13A529031}"/>
                </a:ext>
              </a:extLst>
            </p:cNvPr>
            <p:cNvSpPr txBox="1">
              <a:spLocks noChangeArrowheads="1"/>
            </p:cNvSpPr>
            <p:nvPr/>
          </p:nvSpPr>
          <p:spPr bwMode="auto">
            <a:xfrm>
              <a:off x="3379" y="3657"/>
              <a:ext cx="104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Körperkreislauf</a:t>
              </a:r>
            </a:p>
          </p:txBody>
        </p:sp>
      </p:grpSp>
      <p:grpSp>
        <p:nvGrpSpPr>
          <p:cNvPr id="62" name="Group 9">
            <a:extLst>
              <a:ext uri="{FF2B5EF4-FFF2-40B4-BE49-F238E27FC236}">
                <a16:creationId xmlns:a16="http://schemas.microsoft.com/office/drawing/2014/main" id="{0EF32105-DC9C-43AA-3E9B-AF9AA3039697}"/>
              </a:ext>
            </a:extLst>
          </p:cNvPr>
          <p:cNvGrpSpPr>
            <a:grpSpLocks/>
          </p:cNvGrpSpPr>
          <p:nvPr/>
        </p:nvGrpSpPr>
        <p:grpSpPr bwMode="auto">
          <a:xfrm>
            <a:off x="3492500" y="1844675"/>
            <a:ext cx="2016125" cy="360363"/>
            <a:chOff x="3651" y="1616"/>
            <a:chExt cx="1270" cy="227"/>
          </a:xfrm>
        </p:grpSpPr>
        <p:sp>
          <p:nvSpPr>
            <p:cNvPr id="5122" name="Rectangle 10">
              <a:extLst>
                <a:ext uri="{FF2B5EF4-FFF2-40B4-BE49-F238E27FC236}">
                  <a16:creationId xmlns:a16="http://schemas.microsoft.com/office/drawing/2014/main" id="{2FE924CF-C94B-D1FC-64F1-742292C041B4}"/>
                </a:ext>
              </a:extLst>
            </p:cNvPr>
            <p:cNvSpPr>
              <a:spLocks noChangeArrowheads="1"/>
            </p:cNvSpPr>
            <p:nvPr/>
          </p:nvSpPr>
          <p:spPr bwMode="auto">
            <a:xfrm>
              <a:off x="3651" y="1616"/>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23" name="Text Box 11">
              <a:extLst>
                <a:ext uri="{FF2B5EF4-FFF2-40B4-BE49-F238E27FC236}">
                  <a16:creationId xmlns:a16="http://schemas.microsoft.com/office/drawing/2014/main" id="{4A9125B9-D52C-175A-D425-846FC3B06472}"/>
                </a:ext>
              </a:extLst>
            </p:cNvPr>
            <p:cNvSpPr txBox="1">
              <a:spLocks noChangeArrowheads="1"/>
            </p:cNvSpPr>
            <p:nvPr/>
          </p:nvSpPr>
          <p:spPr bwMode="auto">
            <a:xfrm>
              <a:off x="3742" y="1616"/>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Lungenkreislauf</a:t>
              </a:r>
            </a:p>
          </p:txBody>
        </p:sp>
      </p:grpSp>
      <p:grpSp>
        <p:nvGrpSpPr>
          <p:cNvPr id="5141" name="Group 17">
            <a:extLst>
              <a:ext uri="{FF2B5EF4-FFF2-40B4-BE49-F238E27FC236}">
                <a16:creationId xmlns:a16="http://schemas.microsoft.com/office/drawing/2014/main" id="{3FEDA5C7-46CA-A17D-0593-ADDB147CB032}"/>
              </a:ext>
            </a:extLst>
          </p:cNvPr>
          <p:cNvGrpSpPr>
            <a:grpSpLocks/>
          </p:cNvGrpSpPr>
          <p:nvPr/>
        </p:nvGrpSpPr>
        <p:grpSpPr bwMode="auto">
          <a:xfrm>
            <a:off x="538163" y="1196975"/>
            <a:ext cx="2881312" cy="360363"/>
            <a:chOff x="339" y="754"/>
            <a:chExt cx="1815" cy="227"/>
          </a:xfrm>
        </p:grpSpPr>
        <p:grpSp>
          <p:nvGrpSpPr>
            <p:cNvPr id="5142" name="Group 18">
              <a:extLst>
                <a:ext uri="{FF2B5EF4-FFF2-40B4-BE49-F238E27FC236}">
                  <a16:creationId xmlns:a16="http://schemas.microsoft.com/office/drawing/2014/main" id="{3827DDBC-8508-1104-5857-2557EE926B51}"/>
                </a:ext>
              </a:extLst>
            </p:cNvPr>
            <p:cNvGrpSpPr>
              <a:grpSpLocks/>
            </p:cNvGrpSpPr>
            <p:nvPr/>
          </p:nvGrpSpPr>
          <p:grpSpPr bwMode="auto">
            <a:xfrm>
              <a:off x="339" y="754"/>
              <a:ext cx="1815" cy="227"/>
              <a:chOff x="385" y="1117"/>
              <a:chExt cx="1815" cy="227"/>
            </a:xfrm>
          </p:grpSpPr>
          <p:sp>
            <p:nvSpPr>
              <p:cNvPr id="5144" name="Rectangle 19">
                <a:extLst>
                  <a:ext uri="{FF2B5EF4-FFF2-40B4-BE49-F238E27FC236}">
                    <a16:creationId xmlns:a16="http://schemas.microsoft.com/office/drawing/2014/main" id="{121B0281-1D09-2E57-73F3-200FD020237D}"/>
                  </a:ext>
                </a:extLst>
              </p:cNvPr>
              <p:cNvSpPr>
                <a:spLocks noChangeArrowheads="1"/>
              </p:cNvSpPr>
              <p:nvPr/>
            </p:nvSpPr>
            <p:spPr bwMode="auto">
              <a:xfrm>
                <a:off x="385"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5" name="Line 20">
                <a:extLst>
                  <a:ext uri="{FF2B5EF4-FFF2-40B4-BE49-F238E27FC236}">
                    <a16:creationId xmlns:a16="http://schemas.microsoft.com/office/drawing/2014/main" id="{C828E2EF-F0CD-2974-122F-CDD23DD2D875}"/>
                  </a:ext>
                </a:extLst>
              </p:cNvPr>
              <p:cNvSpPr>
                <a:spLocks noChangeShapeType="1"/>
              </p:cNvSpPr>
              <p:nvPr/>
            </p:nvSpPr>
            <p:spPr bwMode="auto">
              <a:xfrm>
                <a:off x="1655" y="1207"/>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43" name="Text Box 21">
              <a:extLst>
                <a:ext uri="{FF2B5EF4-FFF2-40B4-BE49-F238E27FC236}">
                  <a16:creationId xmlns:a16="http://schemas.microsoft.com/office/drawing/2014/main" id="{EDBDAAAD-A2E7-24FD-A7C8-727DFF6E9E96}"/>
                </a:ext>
              </a:extLst>
            </p:cNvPr>
            <p:cNvSpPr txBox="1">
              <a:spLocks noChangeArrowheads="1"/>
            </p:cNvSpPr>
            <p:nvPr/>
          </p:nvSpPr>
          <p:spPr bwMode="auto">
            <a:xfrm>
              <a:off x="521" y="754"/>
              <a:ext cx="104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Lungenarterie</a:t>
              </a:r>
            </a:p>
          </p:txBody>
        </p:sp>
      </p:grpSp>
      <p:grpSp>
        <p:nvGrpSpPr>
          <p:cNvPr id="2" name="Gruppieren 1">
            <a:extLst>
              <a:ext uri="{FF2B5EF4-FFF2-40B4-BE49-F238E27FC236}">
                <a16:creationId xmlns:a16="http://schemas.microsoft.com/office/drawing/2014/main" id="{3C9270BC-42C7-A0DD-7175-8D57742C0625}"/>
              </a:ext>
            </a:extLst>
          </p:cNvPr>
          <p:cNvGrpSpPr/>
          <p:nvPr/>
        </p:nvGrpSpPr>
        <p:grpSpPr>
          <a:xfrm>
            <a:off x="5219700" y="4868863"/>
            <a:ext cx="2736850" cy="503237"/>
            <a:chOff x="5219700" y="4868863"/>
            <a:chExt cx="2736850" cy="503237"/>
          </a:xfrm>
        </p:grpSpPr>
        <p:grpSp>
          <p:nvGrpSpPr>
            <p:cNvPr id="5146" name="Group 22">
              <a:extLst>
                <a:ext uri="{FF2B5EF4-FFF2-40B4-BE49-F238E27FC236}">
                  <a16:creationId xmlns:a16="http://schemas.microsoft.com/office/drawing/2014/main" id="{BF3206DC-2693-BCCB-8CF9-84D75E14B2EF}"/>
                </a:ext>
              </a:extLst>
            </p:cNvPr>
            <p:cNvGrpSpPr>
              <a:grpSpLocks/>
            </p:cNvGrpSpPr>
            <p:nvPr/>
          </p:nvGrpSpPr>
          <p:grpSpPr bwMode="auto">
            <a:xfrm>
              <a:off x="5219700" y="4868863"/>
              <a:ext cx="2736850" cy="503237"/>
              <a:chOff x="3288" y="3113"/>
              <a:chExt cx="1724" cy="317"/>
            </a:xfrm>
          </p:grpSpPr>
          <p:sp>
            <p:nvSpPr>
              <p:cNvPr id="5147" name="Rectangle 23">
                <a:extLst>
                  <a:ext uri="{FF2B5EF4-FFF2-40B4-BE49-F238E27FC236}">
                    <a16:creationId xmlns:a16="http://schemas.microsoft.com/office/drawing/2014/main" id="{1B275B2C-6B81-F396-3260-4521B0484C62}"/>
                  </a:ext>
                </a:extLst>
              </p:cNvPr>
              <p:cNvSpPr>
                <a:spLocks noChangeArrowheads="1"/>
              </p:cNvSpPr>
              <p:nvPr/>
            </p:nvSpPr>
            <p:spPr bwMode="auto">
              <a:xfrm>
                <a:off x="3741" y="3203"/>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9" name="Line 24">
                <a:extLst>
                  <a:ext uri="{FF2B5EF4-FFF2-40B4-BE49-F238E27FC236}">
                    <a16:creationId xmlns:a16="http://schemas.microsoft.com/office/drawing/2014/main" id="{C821C10B-5589-A781-EE26-67922C29354B}"/>
                  </a:ext>
                </a:extLst>
              </p:cNvPr>
              <p:cNvSpPr>
                <a:spLocks noChangeShapeType="1"/>
              </p:cNvSpPr>
              <p:nvPr/>
            </p:nvSpPr>
            <p:spPr bwMode="auto">
              <a:xfrm flipH="1" flipV="1">
                <a:off x="3288" y="3113"/>
                <a:ext cx="454"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50" name="Text Box 25">
              <a:extLst>
                <a:ext uri="{FF2B5EF4-FFF2-40B4-BE49-F238E27FC236}">
                  <a16:creationId xmlns:a16="http://schemas.microsoft.com/office/drawing/2014/main" id="{1AC09642-D8E8-9442-2654-7E31ADB71084}"/>
                </a:ext>
              </a:extLst>
            </p:cNvPr>
            <p:cNvSpPr txBox="1">
              <a:spLocks noChangeArrowheads="1"/>
            </p:cNvSpPr>
            <p:nvPr/>
          </p:nvSpPr>
          <p:spPr bwMode="auto">
            <a:xfrm>
              <a:off x="6156325" y="5011738"/>
              <a:ext cx="16557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Körperarterie</a:t>
              </a:r>
            </a:p>
          </p:txBody>
        </p:sp>
      </p:grpSp>
      <p:grpSp>
        <p:nvGrpSpPr>
          <p:cNvPr id="5151" name="Group 26">
            <a:extLst>
              <a:ext uri="{FF2B5EF4-FFF2-40B4-BE49-F238E27FC236}">
                <a16:creationId xmlns:a16="http://schemas.microsoft.com/office/drawing/2014/main" id="{2ED0F16D-664C-EE19-6045-D136297C0D79}"/>
              </a:ext>
            </a:extLst>
          </p:cNvPr>
          <p:cNvGrpSpPr>
            <a:grpSpLocks/>
          </p:cNvGrpSpPr>
          <p:nvPr/>
        </p:nvGrpSpPr>
        <p:grpSpPr bwMode="auto">
          <a:xfrm>
            <a:off x="5651500" y="1196975"/>
            <a:ext cx="2738438" cy="360363"/>
            <a:chOff x="3560" y="754"/>
            <a:chExt cx="1725" cy="227"/>
          </a:xfrm>
        </p:grpSpPr>
        <p:sp>
          <p:nvSpPr>
            <p:cNvPr id="5152" name="Text Box 27">
              <a:extLst>
                <a:ext uri="{FF2B5EF4-FFF2-40B4-BE49-F238E27FC236}">
                  <a16:creationId xmlns:a16="http://schemas.microsoft.com/office/drawing/2014/main" id="{25F6A6EF-A571-7A0F-4F92-4B49DCE31A01}"/>
                </a:ext>
              </a:extLst>
            </p:cNvPr>
            <p:cNvSpPr txBox="1">
              <a:spLocks noChangeArrowheads="1"/>
            </p:cNvSpPr>
            <p:nvPr/>
          </p:nvSpPr>
          <p:spPr bwMode="auto">
            <a:xfrm>
              <a:off x="4150" y="754"/>
              <a:ext cx="104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Lungenvene</a:t>
              </a:r>
            </a:p>
          </p:txBody>
        </p:sp>
        <p:grpSp>
          <p:nvGrpSpPr>
            <p:cNvPr id="5154" name="Group 28">
              <a:extLst>
                <a:ext uri="{FF2B5EF4-FFF2-40B4-BE49-F238E27FC236}">
                  <a16:creationId xmlns:a16="http://schemas.microsoft.com/office/drawing/2014/main" id="{4C0AE821-8D7C-0E66-7CBB-E254F634B91B}"/>
                </a:ext>
              </a:extLst>
            </p:cNvPr>
            <p:cNvGrpSpPr>
              <a:grpSpLocks/>
            </p:cNvGrpSpPr>
            <p:nvPr/>
          </p:nvGrpSpPr>
          <p:grpSpPr bwMode="auto">
            <a:xfrm>
              <a:off x="3560" y="754"/>
              <a:ext cx="1725" cy="227"/>
              <a:chOff x="3560" y="754"/>
              <a:chExt cx="1725" cy="227"/>
            </a:xfrm>
          </p:grpSpPr>
          <p:sp>
            <p:nvSpPr>
              <p:cNvPr id="5156" name="Rectangle 29">
                <a:extLst>
                  <a:ext uri="{FF2B5EF4-FFF2-40B4-BE49-F238E27FC236}">
                    <a16:creationId xmlns:a16="http://schemas.microsoft.com/office/drawing/2014/main" id="{69F519F7-E7D0-5D04-679F-0B680C8EFC76}"/>
                  </a:ext>
                </a:extLst>
              </p:cNvPr>
              <p:cNvSpPr>
                <a:spLocks noChangeArrowheads="1"/>
              </p:cNvSpPr>
              <p:nvPr/>
            </p:nvSpPr>
            <p:spPr bwMode="auto">
              <a:xfrm>
                <a:off x="4014" y="754"/>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7" name="Line 30">
                <a:extLst>
                  <a:ext uri="{FF2B5EF4-FFF2-40B4-BE49-F238E27FC236}">
                    <a16:creationId xmlns:a16="http://schemas.microsoft.com/office/drawing/2014/main" id="{E686A5AB-9070-F08E-3BEC-9A11FDBB16FC}"/>
                  </a:ext>
                </a:extLst>
              </p:cNvPr>
              <p:cNvSpPr>
                <a:spLocks noChangeShapeType="1"/>
              </p:cNvSpPr>
              <p:nvPr/>
            </p:nvSpPr>
            <p:spPr bwMode="auto">
              <a:xfrm flipH="1">
                <a:off x="3560" y="890"/>
                <a:ext cx="454"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5158" name="Group 31">
            <a:extLst>
              <a:ext uri="{FF2B5EF4-FFF2-40B4-BE49-F238E27FC236}">
                <a16:creationId xmlns:a16="http://schemas.microsoft.com/office/drawing/2014/main" id="{ABBD3820-5FB2-C76A-DCE8-2BC32CE8AE3C}"/>
              </a:ext>
            </a:extLst>
          </p:cNvPr>
          <p:cNvGrpSpPr>
            <a:grpSpLocks/>
          </p:cNvGrpSpPr>
          <p:nvPr/>
        </p:nvGrpSpPr>
        <p:grpSpPr bwMode="auto">
          <a:xfrm>
            <a:off x="2916238" y="2708275"/>
            <a:ext cx="3384550" cy="865188"/>
            <a:chOff x="1837" y="1706"/>
            <a:chExt cx="2132" cy="545"/>
          </a:xfrm>
        </p:grpSpPr>
        <p:sp>
          <p:nvSpPr>
            <p:cNvPr id="5159" name="Text Box 32">
              <a:extLst>
                <a:ext uri="{FF2B5EF4-FFF2-40B4-BE49-F238E27FC236}">
                  <a16:creationId xmlns:a16="http://schemas.microsoft.com/office/drawing/2014/main" id="{5AF35CBA-E348-82C8-8279-D4ED78EC1B01}"/>
                </a:ext>
              </a:extLst>
            </p:cNvPr>
            <p:cNvSpPr txBox="1">
              <a:spLocks noChangeArrowheads="1"/>
            </p:cNvSpPr>
            <p:nvPr/>
          </p:nvSpPr>
          <p:spPr bwMode="auto">
            <a:xfrm>
              <a:off x="1837" y="1752"/>
              <a:ext cx="6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Vorhof</a:t>
              </a:r>
            </a:p>
          </p:txBody>
        </p:sp>
        <p:sp>
          <p:nvSpPr>
            <p:cNvPr id="5160" name="Line 33">
              <a:extLst>
                <a:ext uri="{FF2B5EF4-FFF2-40B4-BE49-F238E27FC236}">
                  <a16:creationId xmlns:a16="http://schemas.microsoft.com/office/drawing/2014/main" id="{79A98851-DED4-8479-31EB-32817648918D}"/>
                </a:ext>
              </a:extLst>
            </p:cNvPr>
            <p:cNvSpPr>
              <a:spLocks noChangeShapeType="1"/>
            </p:cNvSpPr>
            <p:nvPr/>
          </p:nvSpPr>
          <p:spPr bwMode="auto">
            <a:xfrm flipV="1">
              <a:off x="2290" y="1706"/>
              <a:ext cx="68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1" name="Line 34">
              <a:extLst>
                <a:ext uri="{FF2B5EF4-FFF2-40B4-BE49-F238E27FC236}">
                  <a16:creationId xmlns:a16="http://schemas.microsoft.com/office/drawing/2014/main" id="{B0812067-16AD-45F2-09D5-2B8FD77E33AA}"/>
                </a:ext>
              </a:extLst>
            </p:cNvPr>
            <p:cNvSpPr>
              <a:spLocks noChangeShapeType="1"/>
            </p:cNvSpPr>
            <p:nvPr/>
          </p:nvSpPr>
          <p:spPr bwMode="auto">
            <a:xfrm>
              <a:off x="2290" y="1842"/>
              <a:ext cx="227"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2" name="Text Box 35">
              <a:extLst>
                <a:ext uri="{FF2B5EF4-FFF2-40B4-BE49-F238E27FC236}">
                  <a16:creationId xmlns:a16="http://schemas.microsoft.com/office/drawing/2014/main" id="{9FE17BED-16FA-F0C7-AE13-AAE3CB81100E}"/>
                </a:ext>
              </a:extLst>
            </p:cNvPr>
            <p:cNvSpPr txBox="1">
              <a:spLocks noChangeArrowheads="1"/>
            </p:cNvSpPr>
            <p:nvPr/>
          </p:nvSpPr>
          <p:spPr bwMode="auto">
            <a:xfrm>
              <a:off x="3334" y="1839"/>
              <a:ext cx="635"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Herz-</a:t>
              </a:r>
              <a:br>
                <a:rPr lang="de-DE" altLang="de-DE" sz="1600"/>
              </a:br>
              <a:r>
                <a:rPr lang="de-DE" altLang="de-DE" sz="1600"/>
                <a:t>kammer</a:t>
              </a:r>
            </a:p>
          </p:txBody>
        </p:sp>
        <p:sp>
          <p:nvSpPr>
            <p:cNvPr id="5163" name="Line 36">
              <a:extLst>
                <a:ext uri="{FF2B5EF4-FFF2-40B4-BE49-F238E27FC236}">
                  <a16:creationId xmlns:a16="http://schemas.microsoft.com/office/drawing/2014/main" id="{2A6F7F0B-2479-2351-E1E9-15540956E9FA}"/>
                </a:ext>
              </a:extLst>
            </p:cNvPr>
            <p:cNvSpPr>
              <a:spLocks noChangeShapeType="1"/>
            </p:cNvSpPr>
            <p:nvPr/>
          </p:nvSpPr>
          <p:spPr bwMode="auto">
            <a:xfrm flipV="1">
              <a:off x="2835" y="2024"/>
              <a:ext cx="544"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4" name="Line 37">
              <a:extLst>
                <a:ext uri="{FF2B5EF4-FFF2-40B4-BE49-F238E27FC236}">
                  <a16:creationId xmlns:a16="http://schemas.microsoft.com/office/drawing/2014/main" id="{F6CEA8F7-3A04-58CE-DFC3-2AECB4FF194E}"/>
                </a:ext>
              </a:extLst>
            </p:cNvPr>
            <p:cNvSpPr>
              <a:spLocks noChangeShapeType="1"/>
            </p:cNvSpPr>
            <p:nvPr/>
          </p:nvSpPr>
          <p:spPr bwMode="auto">
            <a:xfrm flipH="1">
              <a:off x="3016" y="2024"/>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3" name="Gruppieren 2">
            <a:extLst>
              <a:ext uri="{FF2B5EF4-FFF2-40B4-BE49-F238E27FC236}">
                <a16:creationId xmlns:a16="http://schemas.microsoft.com/office/drawing/2014/main" id="{084BEAF5-FF40-AC26-F42C-4735F6002B04}"/>
              </a:ext>
            </a:extLst>
          </p:cNvPr>
          <p:cNvGrpSpPr/>
          <p:nvPr/>
        </p:nvGrpSpPr>
        <p:grpSpPr>
          <a:xfrm>
            <a:off x="1187450" y="4818066"/>
            <a:ext cx="2736850" cy="728659"/>
            <a:chOff x="1187450" y="4818066"/>
            <a:chExt cx="2736850" cy="728659"/>
          </a:xfrm>
        </p:grpSpPr>
        <p:sp>
          <p:nvSpPr>
            <p:cNvPr id="5140" name="Line 16">
              <a:extLst>
                <a:ext uri="{FF2B5EF4-FFF2-40B4-BE49-F238E27FC236}">
                  <a16:creationId xmlns:a16="http://schemas.microsoft.com/office/drawing/2014/main" id="{B5837EEB-AA79-962A-E2BC-A5F5486A2E38}"/>
                </a:ext>
              </a:extLst>
            </p:cNvPr>
            <p:cNvSpPr>
              <a:spLocks noChangeShapeType="1"/>
            </p:cNvSpPr>
            <p:nvPr/>
          </p:nvSpPr>
          <p:spPr bwMode="auto">
            <a:xfrm flipV="1">
              <a:off x="3203575" y="4818066"/>
              <a:ext cx="7207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5" name="Text Box 13">
              <a:extLst>
                <a:ext uri="{FF2B5EF4-FFF2-40B4-BE49-F238E27FC236}">
                  <a16:creationId xmlns:a16="http://schemas.microsoft.com/office/drawing/2014/main" id="{D9C14700-BA57-92E6-BF2F-93BFB5D12679}"/>
                </a:ext>
              </a:extLst>
            </p:cNvPr>
            <p:cNvSpPr txBox="1">
              <a:spLocks noChangeArrowheads="1"/>
            </p:cNvSpPr>
            <p:nvPr/>
          </p:nvSpPr>
          <p:spPr bwMode="auto">
            <a:xfrm>
              <a:off x="1547813" y="4962525"/>
              <a:ext cx="15113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Körpervene</a:t>
              </a:r>
              <a:br>
                <a:rPr lang="de-DE" altLang="de-DE" sz="1600" dirty="0"/>
              </a:br>
              <a:r>
                <a:rPr lang="de-DE" altLang="de-DE" sz="1600" dirty="0"/>
                <a:t>(Hohlvene)</a:t>
              </a:r>
            </a:p>
          </p:txBody>
        </p:sp>
        <p:sp>
          <p:nvSpPr>
            <p:cNvPr id="5166" name="Rectangle 15">
              <a:extLst>
                <a:ext uri="{FF2B5EF4-FFF2-40B4-BE49-F238E27FC236}">
                  <a16:creationId xmlns:a16="http://schemas.microsoft.com/office/drawing/2014/main" id="{A27EF41D-4FB8-98E8-7F4F-5EB436A93805}"/>
                </a:ext>
              </a:extLst>
            </p:cNvPr>
            <p:cNvSpPr>
              <a:spLocks noChangeArrowheads="1"/>
            </p:cNvSpPr>
            <p:nvPr/>
          </p:nvSpPr>
          <p:spPr bwMode="auto">
            <a:xfrm>
              <a:off x="1187450" y="4962525"/>
              <a:ext cx="2017713" cy="5842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F92CE012-38F4-93B3-0D06-102F93B8D7D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3FDC0E1-E629-469D-09D0-3AEBB4AA6707}"/>
              </a:ext>
            </a:extLst>
          </p:cNvPr>
          <p:cNvSpPr>
            <a:spLocks noGrp="1" noChangeArrowheads="1"/>
          </p:cNvSpPr>
          <p:nvPr>
            <p:ph type="title"/>
          </p:nvPr>
        </p:nvSpPr>
        <p:spPr>
          <a:xfrm>
            <a:off x="457200" y="44450"/>
            <a:ext cx="6275388" cy="527050"/>
          </a:xfrm>
        </p:spPr>
        <p:txBody>
          <a:bodyPr/>
          <a:lstStyle/>
          <a:p>
            <a:r>
              <a:rPr lang="de-DE" altLang="de-DE"/>
              <a:t>Schema des Blutkreislaufes</a:t>
            </a:r>
          </a:p>
        </p:txBody>
      </p:sp>
      <p:sp>
        <p:nvSpPr>
          <p:cNvPr id="4" name="Text Box 3">
            <a:extLst>
              <a:ext uri="{FF2B5EF4-FFF2-40B4-BE49-F238E27FC236}">
                <a16:creationId xmlns:a16="http://schemas.microsoft.com/office/drawing/2014/main" id="{A738525D-AA3F-3CE5-202D-5EA010D77916}"/>
              </a:ext>
            </a:extLst>
          </p:cNvPr>
          <p:cNvSpPr txBox="1">
            <a:spLocks noChangeArrowheads="1"/>
          </p:cNvSpPr>
          <p:nvPr/>
        </p:nvSpPr>
        <p:spPr bwMode="auto">
          <a:xfrm>
            <a:off x="6227763" y="1916113"/>
            <a:ext cx="2592387"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Der </a:t>
            </a:r>
            <a:r>
              <a:rPr lang="de-DE" altLang="de-DE" sz="1600" b="1" dirty="0"/>
              <a:t>Lungenkreislauf</a:t>
            </a:r>
            <a:r>
              <a:rPr lang="de-DE" altLang="de-DE" sz="1600" dirty="0"/>
              <a:t> beginnt in der rechten Herzkammer. Das Blut gelangt durch die Lungenarterien zur Lunge. Hier findet der Gasaustausch statt. </a:t>
            </a:r>
            <a:br>
              <a:rPr lang="de-DE" altLang="de-DE" sz="1600" dirty="0"/>
            </a:br>
            <a:r>
              <a:rPr lang="de-DE" altLang="de-DE" sz="1600" dirty="0"/>
              <a:t>Das sauerstoffreiche Blut gelangt durch die Lungen-venen in den linken Vorhof und weiter in die linke Herzkammer.</a:t>
            </a:r>
          </a:p>
        </p:txBody>
      </p:sp>
      <p:sp>
        <p:nvSpPr>
          <p:cNvPr id="5" name="Text Box 4">
            <a:extLst>
              <a:ext uri="{FF2B5EF4-FFF2-40B4-BE49-F238E27FC236}">
                <a16:creationId xmlns:a16="http://schemas.microsoft.com/office/drawing/2014/main" id="{B92D510C-DECD-6118-4618-32F86D496BDD}"/>
              </a:ext>
            </a:extLst>
          </p:cNvPr>
          <p:cNvSpPr txBox="1">
            <a:spLocks noChangeArrowheads="1"/>
          </p:cNvSpPr>
          <p:nvPr/>
        </p:nvSpPr>
        <p:spPr bwMode="auto">
          <a:xfrm>
            <a:off x="179388" y="1916113"/>
            <a:ext cx="2663825" cy="302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Der </a:t>
            </a:r>
            <a:r>
              <a:rPr lang="de-DE" altLang="de-DE" sz="1600" b="1" dirty="0"/>
              <a:t>Körperkreislauf</a:t>
            </a:r>
            <a:r>
              <a:rPr lang="de-DE" altLang="de-DE" sz="1600" dirty="0"/>
              <a:t> beginnt in der linken Herzkammer. Das Blut gelangt durch die Körperarterien in den Körper, wo der Sauerstoff benötigt wird (Organe). </a:t>
            </a:r>
            <a:br>
              <a:rPr lang="de-DE" altLang="de-DE" sz="1600" dirty="0"/>
            </a:br>
            <a:r>
              <a:rPr lang="de-DE" altLang="de-DE" sz="1600" dirty="0"/>
              <a:t>Das sauerstoffarme Blut gelangt durch die Körper-venen (Hohlvenen) in den rechten Vorhof und weiter in die rechte Herzkammer.</a:t>
            </a:r>
          </a:p>
        </p:txBody>
      </p:sp>
      <p:pic>
        <p:nvPicPr>
          <p:cNvPr id="6" name="Picture 5">
            <a:extLst>
              <a:ext uri="{FF2B5EF4-FFF2-40B4-BE49-F238E27FC236}">
                <a16:creationId xmlns:a16="http://schemas.microsoft.com/office/drawing/2014/main" id="{5E823DC5-7DD4-60A7-62E3-77DD4B2E9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987675" y="1016550"/>
            <a:ext cx="2828925" cy="475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7A1E59E-F2AB-ACCD-B3B2-D54EF28234AA}"/>
              </a:ext>
            </a:extLst>
          </p:cNvPr>
          <p:cNvGrpSpPr>
            <a:grpSpLocks/>
          </p:cNvGrpSpPr>
          <p:nvPr/>
        </p:nvGrpSpPr>
        <p:grpSpPr bwMode="auto">
          <a:xfrm>
            <a:off x="3563938" y="4221163"/>
            <a:ext cx="2016125" cy="360362"/>
            <a:chOff x="3243" y="3657"/>
            <a:chExt cx="1270" cy="227"/>
          </a:xfrm>
        </p:grpSpPr>
        <p:sp>
          <p:nvSpPr>
            <p:cNvPr id="8" name="Rectangle 7">
              <a:extLst>
                <a:ext uri="{FF2B5EF4-FFF2-40B4-BE49-F238E27FC236}">
                  <a16:creationId xmlns:a16="http://schemas.microsoft.com/office/drawing/2014/main" id="{67CB1488-EB20-AC4C-98DE-00773D5B673B}"/>
                </a:ext>
              </a:extLst>
            </p:cNvPr>
            <p:cNvSpPr>
              <a:spLocks noChangeArrowheads="1"/>
            </p:cNvSpPr>
            <p:nvPr/>
          </p:nvSpPr>
          <p:spPr bwMode="auto">
            <a:xfrm>
              <a:off x="3243" y="3657"/>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9" name="Text Box 8">
              <a:extLst>
                <a:ext uri="{FF2B5EF4-FFF2-40B4-BE49-F238E27FC236}">
                  <a16:creationId xmlns:a16="http://schemas.microsoft.com/office/drawing/2014/main" id="{1174217E-2E51-A7B3-E696-6C4E1E663DA8}"/>
                </a:ext>
              </a:extLst>
            </p:cNvPr>
            <p:cNvSpPr txBox="1">
              <a:spLocks noChangeArrowheads="1"/>
            </p:cNvSpPr>
            <p:nvPr/>
          </p:nvSpPr>
          <p:spPr bwMode="auto">
            <a:xfrm>
              <a:off x="3379" y="3657"/>
              <a:ext cx="1043" cy="212"/>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Körperkreislauf</a:t>
              </a:r>
            </a:p>
          </p:txBody>
        </p:sp>
      </p:grpSp>
      <p:grpSp>
        <p:nvGrpSpPr>
          <p:cNvPr id="11" name="Group 9">
            <a:extLst>
              <a:ext uri="{FF2B5EF4-FFF2-40B4-BE49-F238E27FC236}">
                <a16:creationId xmlns:a16="http://schemas.microsoft.com/office/drawing/2014/main" id="{B94CB86B-110D-ED56-DC2A-AB5438C74319}"/>
              </a:ext>
            </a:extLst>
          </p:cNvPr>
          <p:cNvGrpSpPr>
            <a:grpSpLocks/>
          </p:cNvGrpSpPr>
          <p:nvPr/>
        </p:nvGrpSpPr>
        <p:grpSpPr bwMode="auto">
          <a:xfrm>
            <a:off x="3492500" y="1844675"/>
            <a:ext cx="2016125" cy="360363"/>
            <a:chOff x="3651" y="1616"/>
            <a:chExt cx="1270" cy="227"/>
          </a:xfrm>
        </p:grpSpPr>
        <p:sp>
          <p:nvSpPr>
            <p:cNvPr id="55" name="Rectangle 10">
              <a:extLst>
                <a:ext uri="{FF2B5EF4-FFF2-40B4-BE49-F238E27FC236}">
                  <a16:creationId xmlns:a16="http://schemas.microsoft.com/office/drawing/2014/main" id="{BF14CD7C-8532-046B-4052-CFD1C4E5C046}"/>
                </a:ext>
              </a:extLst>
            </p:cNvPr>
            <p:cNvSpPr>
              <a:spLocks noChangeArrowheads="1"/>
            </p:cNvSpPr>
            <p:nvPr/>
          </p:nvSpPr>
          <p:spPr bwMode="auto">
            <a:xfrm>
              <a:off x="3651" y="1616"/>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 name="Text Box 11">
              <a:extLst>
                <a:ext uri="{FF2B5EF4-FFF2-40B4-BE49-F238E27FC236}">
                  <a16:creationId xmlns:a16="http://schemas.microsoft.com/office/drawing/2014/main" id="{CA923D75-929F-83E2-F9EC-9057E748A9BB}"/>
                </a:ext>
              </a:extLst>
            </p:cNvPr>
            <p:cNvSpPr txBox="1">
              <a:spLocks noChangeArrowheads="1"/>
            </p:cNvSpPr>
            <p:nvPr/>
          </p:nvSpPr>
          <p:spPr bwMode="auto">
            <a:xfrm>
              <a:off x="3742" y="1616"/>
              <a:ext cx="1043" cy="212"/>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Lungenkreislauf</a:t>
              </a:r>
            </a:p>
          </p:txBody>
        </p:sp>
      </p:grpSp>
      <p:grpSp>
        <p:nvGrpSpPr>
          <p:cNvPr id="5122" name="Group 12">
            <a:extLst>
              <a:ext uri="{FF2B5EF4-FFF2-40B4-BE49-F238E27FC236}">
                <a16:creationId xmlns:a16="http://schemas.microsoft.com/office/drawing/2014/main" id="{07C4BC09-92AF-6D31-CE01-EAD494149DE2}"/>
              </a:ext>
            </a:extLst>
          </p:cNvPr>
          <p:cNvGrpSpPr>
            <a:grpSpLocks/>
          </p:cNvGrpSpPr>
          <p:nvPr/>
        </p:nvGrpSpPr>
        <p:grpSpPr bwMode="auto">
          <a:xfrm>
            <a:off x="1187450" y="4868866"/>
            <a:ext cx="2736850" cy="728663"/>
            <a:chOff x="748" y="3067"/>
            <a:chExt cx="1724" cy="459"/>
          </a:xfrm>
        </p:grpSpPr>
        <p:sp>
          <p:nvSpPr>
            <p:cNvPr id="5123" name="Text Box 13">
              <a:extLst>
                <a:ext uri="{FF2B5EF4-FFF2-40B4-BE49-F238E27FC236}">
                  <a16:creationId xmlns:a16="http://schemas.microsoft.com/office/drawing/2014/main" id="{AC66644E-8591-7D6B-B720-8E675E326014}"/>
                </a:ext>
              </a:extLst>
            </p:cNvPr>
            <p:cNvSpPr txBox="1">
              <a:spLocks noChangeArrowheads="1"/>
            </p:cNvSpPr>
            <p:nvPr/>
          </p:nvSpPr>
          <p:spPr bwMode="auto">
            <a:xfrm>
              <a:off x="975" y="3158"/>
              <a:ext cx="95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Körpervene</a:t>
              </a:r>
              <a:br>
                <a:rPr lang="de-DE" altLang="de-DE" sz="1600" dirty="0"/>
              </a:br>
              <a:r>
                <a:rPr lang="de-DE" altLang="de-DE" sz="1600" dirty="0"/>
                <a:t>(Hohlvene)</a:t>
              </a:r>
            </a:p>
          </p:txBody>
        </p:sp>
        <p:grpSp>
          <p:nvGrpSpPr>
            <p:cNvPr id="5136" name="Group 14">
              <a:extLst>
                <a:ext uri="{FF2B5EF4-FFF2-40B4-BE49-F238E27FC236}">
                  <a16:creationId xmlns:a16="http://schemas.microsoft.com/office/drawing/2014/main" id="{83F5B1A5-94E9-02C6-3087-04A9336D2199}"/>
                </a:ext>
              </a:extLst>
            </p:cNvPr>
            <p:cNvGrpSpPr>
              <a:grpSpLocks/>
            </p:cNvGrpSpPr>
            <p:nvPr/>
          </p:nvGrpSpPr>
          <p:grpSpPr bwMode="auto">
            <a:xfrm>
              <a:off x="748" y="3067"/>
              <a:ext cx="1724" cy="459"/>
              <a:chOff x="385" y="2160"/>
              <a:chExt cx="1724" cy="459"/>
            </a:xfrm>
          </p:grpSpPr>
          <p:sp>
            <p:nvSpPr>
              <p:cNvPr id="5137" name="Rectangle 15">
                <a:extLst>
                  <a:ext uri="{FF2B5EF4-FFF2-40B4-BE49-F238E27FC236}">
                    <a16:creationId xmlns:a16="http://schemas.microsoft.com/office/drawing/2014/main" id="{9FA12DA6-83E4-985B-F62B-0B2BE19437D1}"/>
                  </a:ext>
                </a:extLst>
              </p:cNvPr>
              <p:cNvSpPr>
                <a:spLocks noChangeArrowheads="1"/>
              </p:cNvSpPr>
              <p:nvPr/>
            </p:nvSpPr>
            <p:spPr bwMode="auto">
              <a:xfrm>
                <a:off x="385" y="2251"/>
                <a:ext cx="1271" cy="36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38" name="Line 16">
                <a:extLst>
                  <a:ext uri="{FF2B5EF4-FFF2-40B4-BE49-F238E27FC236}">
                    <a16:creationId xmlns:a16="http://schemas.microsoft.com/office/drawing/2014/main" id="{32C7F9D2-9245-F7B4-9C3A-8F16D7E2DD36}"/>
                  </a:ext>
                </a:extLst>
              </p:cNvPr>
              <p:cNvSpPr>
                <a:spLocks noChangeShapeType="1"/>
              </p:cNvSpPr>
              <p:nvPr/>
            </p:nvSpPr>
            <p:spPr bwMode="auto">
              <a:xfrm flipV="1">
                <a:off x="1655" y="2160"/>
                <a:ext cx="454"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5139" name="Group 17">
            <a:extLst>
              <a:ext uri="{FF2B5EF4-FFF2-40B4-BE49-F238E27FC236}">
                <a16:creationId xmlns:a16="http://schemas.microsoft.com/office/drawing/2014/main" id="{C3F121CF-E68C-B442-C2B4-336CD939AF50}"/>
              </a:ext>
            </a:extLst>
          </p:cNvPr>
          <p:cNvGrpSpPr>
            <a:grpSpLocks/>
          </p:cNvGrpSpPr>
          <p:nvPr/>
        </p:nvGrpSpPr>
        <p:grpSpPr bwMode="auto">
          <a:xfrm>
            <a:off x="538163" y="1196975"/>
            <a:ext cx="2881312" cy="360363"/>
            <a:chOff x="339" y="754"/>
            <a:chExt cx="1815" cy="227"/>
          </a:xfrm>
        </p:grpSpPr>
        <p:grpSp>
          <p:nvGrpSpPr>
            <p:cNvPr id="5140" name="Group 18">
              <a:extLst>
                <a:ext uri="{FF2B5EF4-FFF2-40B4-BE49-F238E27FC236}">
                  <a16:creationId xmlns:a16="http://schemas.microsoft.com/office/drawing/2014/main" id="{F64466AF-DC49-8E57-BB65-6AF90CC1ACA5}"/>
                </a:ext>
              </a:extLst>
            </p:cNvPr>
            <p:cNvGrpSpPr>
              <a:grpSpLocks/>
            </p:cNvGrpSpPr>
            <p:nvPr/>
          </p:nvGrpSpPr>
          <p:grpSpPr bwMode="auto">
            <a:xfrm>
              <a:off x="339" y="754"/>
              <a:ext cx="1815" cy="227"/>
              <a:chOff x="385" y="1117"/>
              <a:chExt cx="1815" cy="227"/>
            </a:xfrm>
          </p:grpSpPr>
          <p:sp>
            <p:nvSpPr>
              <p:cNvPr id="5142" name="Rectangle 19">
                <a:extLst>
                  <a:ext uri="{FF2B5EF4-FFF2-40B4-BE49-F238E27FC236}">
                    <a16:creationId xmlns:a16="http://schemas.microsoft.com/office/drawing/2014/main" id="{68EFE07B-D53F-1829-D105-A78D2F9DF1DE}"/>
                  </a:ext>
                </a:extLst>
              </p:cNvPr>
              <p:cNvSpPr>
                <a:spLocks noChangeArrowheads="1"/>
              </p:cNvSpPr>
              <p:nvPr/>
            </p:nvSpPr>
            <p:spPr bwMode="auto">
              <a:xfrm>
                <a:off x="385"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3" name="Line 20">
                <a:extLst>
                  <a:ext uri="{FF2B5EF4-FFF2-40B4-BE49-F238E27FC236}">
                    <a16:creationId xmlns:a16="http://schemas.microsoft.com/office/drawing/2014/main" id="{21C2FE87-89CD-7E32-6C36-4CDECACFDBB5}"/>
                  </a:ext>
                </a:extLst>
              </p:cNvPr>
              <p:cNvSpPr>
                <a:spLocks noChangeShapeType="1"/>
              </p:cNvSpPr>
              <p:nvPr/>
            </p:nvSpPr>
            <p:spPr bwMode="auto">
              <a:xfrm>
                <a:off x="1655" y="1207"/>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41" name="Text Box 21">
              <a:extLst>
                <a:ext uri="{FF2B5EF4-FFF2-40B4-BE49-F238E27FC236}">
                  <a16:creationId xmlns:a16="http://schemas.microsoft.com/office/drawing/2014/main" id="{D5FB9B52-20A8-FC81-5715-463DB18D4224}"/>
                </a:ext>
              </a:extLst>
            </p:cNvPr>
            <p:cNvSpPr txBox="1">
              <a:spLocks noChangeArrowheads="1"/>
            </p:cNvSpPr>
            <p:nvPr/>
          </p:nvSpPr>
          <p:spPr bwMode="auto">
            <a:xfrm>
              <a:off x="521" y="754"/>
              <a:ext cx="104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Lungenarterie</a:t>
              </a:r>
            </a:p>
          </p:txBody>
        </p:sp>
      </p:grpSp>
      <p:grpSp>
        <p:nvGrpSpPr>
          <p:cNvPr id="5144" name="Group 22">
            <a:extLst>
              <a:ext uri="{FF2B5EF4-FFF2-40B4-BE49-F238E27FC236}">
                <a16:creationId xmlns:a16="http://schemas.microsoft.com/office/drawing/2014/main" id="{5F8FDEC6-CCD2-530E-7AE8-076043125167}"/>
              </a:ext>
            </a:extLst>
          </p:cNvPr>
          <p:cNvGrpSpPr>
            <a:grpSpLocks/>
          </p:cNvGrpSpPr>
          <p:nvPr/>
        </p:nvGrpSpPr>
        <p:grpSpPr bwMode="auto">
          <a:xfrm>
            <a:off x="5219700" y="4868863"/>
            <a:ext cx="2736850" cy="503237"/>
            <a:chOff x="3288" y="3113"/>
            <a:chExt cx="1724" cy="317"/>
          </a:xfrm>
        </p:grpSpPr>
        <p:sp>
          <p:nvSpPr>
            <p:cNvPr id="5145" name="Rectangle 23">
              <a:extLst>
                <a:ext uri="{FF2B5EF4-FFF2-40B4-BE49-F238E27FC236}">
                  <a16:creationId xmlns:a16="http://schemas.microsoft.com/office/drawing/2014/main" id="{DED59022-65FD-B476-C39B-76B2C1D9223B}"/>
                </a:ext>
              </a:extLst>
            </p:cNvPr>
            <p:cNvSpPr>
              <a:spLocks noChangeArrowheads="1"/>
            </p:cNvSpPr>
            <p:nvPr/>
          </p:nvSpPr>
          <p:spPr bwMode="auto">
            <a:xfrm>
              <a:off x="3741" y="3203"/>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6" name="Line 24">
              <a:extLst>
                <a:ext uri="{FF2B5EF4-FFF2-40B4-BE49-F238E27FC236}">
                  <a16:creationId xmlns:a16="http://schemas.microsoft.com/office/drawing/2014/main" id="{48DED61D-5A4E-49ED-462B-E3FD12A3953C}"/>
                </a:ext>
              </a:extLst>
            </p:cNvPr>
            <p:cNvSpPr>
              <a:spLocks noChangeShapeType="1"/>
            </p:cNvSpPr>
            <p:nvPr/>
          </p:nvSpPr>
          <p:spPr bwMode="auto">
            <a:xfrm flipH="1" flipV="1">
              <a:off x="3288" y="3113"/>
              <a:ext cx="454"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47" name="Text Box 25">
            <a:extLst>
              <a:ext uri="{FF2B5EF4-FFF2-40B4-BE49-F238E27FC236}">
                <a16:creationId xmlns:a16="http://schemas.microsoft.com/office/drawing/2014/main" id="{A2DDB2E2-C1C1-F05D-29B5-C005657DA93D}"/>
              </a:ext>
            </a:extLst>
          </p:cNvPr>
          <p:cNvSpPr txBox="1">
            <a:spLocks noChangeArrowheads="1"/>
          </p:cNvSpPr>
          <p:nvPr/>
        </p:nvSpPr>
        <p:spPr bwMode="auto">
          <a:xfrm>
            <a:off x="6156325" y="5011738"/>
            <a:ext cx="16557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Körperarterie</a:t>
            </a:r>
          </a:p>
        </p:txBody>
      </p:sp>
      <p:grpSp>
        <p:nvGrpSpPr>
          <p:cNvPr id="5149" name="Group 26">
            <a:extLst>
              <a:ext uri="{FF2B5EF4-FFF2-40B4-BE49-F238E27FC236}">
                <a16:creationId xmlns:a16="http://schemas.microsoft.com/office/drawing/2014/main" id="{ACCA0C62-AF26-7FAF-5900-DC6DE38AA133}"/>
              </a:ext>
            </a:extLst>
          </p:cNvPr>
          <p:cNvGrpSpPr>
            <a:grpSpLocks/>
          </p:cNvGrpSpPr>
          <p:nvPr/>
        </p:nvGrpSpPr>
        <p:grpSpPr bwMode="auto">
          <a:xfrm>
            <a:off x="5651500" y="1196975"/>
            <a:ext cx="2738438" cy="360363"/>
            <a:chOff x="3560" y="754"/>
            <a:chExt cx="1725" cy="227"/>
          </a:xfrm>
        </p:grpSpPr>
        <p:sp>
          <p:nvSpPr>
            <p:cNvPr id="5150" name="Text Box 27">
              <a:extLst>
                <a:ext uri="{FF2B5EF4-FFF2-40B4-BE49-F238E27FC236}">
                  <a16:creationId xmlns:a16="http://schemas.microsoft.com/office/drawing/2014/main" id="{AAD41655-DD0C-CBF8-E78E-42FECBA0E14A}"/>
                </a:ext>
              </a:extLst>
            </p:cNvPr>
            <p:cNvSpPr txBox="1">
              <a:spLocks noChangeArrowheads="1"/>
            </p:cNvSpPr>
            <p:nvPr/>
          </p:nvSpPr>
          <p:spPr bwMode="auto">
            <a:xfrm>
              <a:off x="4150" y="754"/>
              <a:ext cx="104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Lungenvene</a:t>
              </a:r>
            </a:p>
          </p:txBody>
        </p:sp>
        <p:grpSp>
          <p:nvGrpSpPr>
            <p:cNvPr id="5151" name="Group 28">
              <a:extLst>
                <a:ext uri="{FF2B5EF4-FFF2-40B4-BE49-F238E27FC236}">
                  <a16:creationId xmlns:a16="http://schemas.microsoft.com/office/drawing/2014/main" id="{5D56E35C-87DF-10F4-13F5-CDC4B3EF7C04}"/>
                </a:ext>
              </a:extLst>
            </p:cNvPr>
            <p:cNvGrpSpPr>
              <a:grpSpLocks/>
            </p:cNvGrpSpPr>
            <p:nvPr/>
          </p:nvGrpSpPr>
          <p:grpSpPr bwMode="auto">
            <a:xfrm>
              <a:off x="3560" y="754"/>
              <a:ext cx="1725" cy="227"/>
              <a:chOff x="3560" y="754"/>
              <a:chExt cx="1725" cy="227"/>
            </a:xfrm>
          </p:grpSpPr>
          <p:sp>
            <p:nvSpPr>
              <p:cNvPr id="5152" name="Rectangle 29">
                <a:extLst>
                  <a:ext uri="{FF2B5EF4-FFF2-40B4-BE49-F238E27FC236}">
                    <a16:creationId xmlns:a16="http://schemas.microsoft.com/office/drawing/2014/main" id="{488AF54D-4371-41CE-3A20-5E5786C8D2C7}"/>
                  </a:ext>
                </a:extLst>
              </p:cNvPr>
              <p:cNvSpPr>
                <a:spLocks noChangeArrowheads="1"/>
              </p:cNvSpPr>
              <p:nvPr/>
            </p:nvSpPr>
            <p:spPr bwMode="auto">
              <a:xfrm>
                <a:off x="4014" y="754"/>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4" name="Line 30">
                <a:extLst>
                  <a:ext uri="{FF2B5EF4-FFF2-40B4-BE49-F238E27FC236}">
                    <a16:creationId xmlns:a16="http://schemas.microsoft.com/office/drawing/2014/main" id="{93C040FF-93C3-8F21-9381-355898030B84}"/>
                  </a:ext>
                </a:extLst>
              </p:cNvPr>
              <p:cNvSpPr>
                <a:spLocks noChangeShapeType="1"/>
              </p:cNvSpPr>
              <p:nvPr/>
            </p:nvSpPr>
            <p:spPr bwMode="auto">
              <a:xfrm flipH="1">
                <a:off x="3560" y="890"/>
                <a:ext cx="454"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5156" name="Group 31">
            <a:extLst>
              <a:ext uri="{FF2B5EF4-FFF2-40B4-BE49-F238E27FC236}">
                <a16:creationId xmlns:a16="http://schemas.microsoft.com/office/drawing/2014/main" id="{81DA2162-A5FD-0EAD-78E8-B98C53C04E7B}"/>
              </a:ext>
            </a:extLst>
          </p:cNvPr>
          <p:cNvGrpSpPr>
            <a:grpSpLocks/>
          </p:cNvGrpSpPr>
          <p:nvPr/>
        </p:nvGrpSpPr>
        <p:grpSpPr bwMode="auto">
          <a:xfrm>
            <a:off x="2916238" y="2708275"/>
            <a:ext cx="3384550" cy="865188"/>
            <a:chOff x="1837" y="1706"/>
            <a:chExt cx="2132" cy="545"/>
          </a:xfrm>
        </p:grpSpPr>
        <p:sp>
          <p:nvSpPr>
            <p:cNvPr id="5157" name="Text Box 32">
              <a:extLst>
                <a:ext uri="{FF2B5EF4-FFF2-40B4-BE49-F238E27FC236}">
                  <a16:creationId xmlns:a16="http://schemas.microsoft.com/office/drawing/2014/main" id="{12A893E5-032C-BF2C-7BBA-2486E8E5AA8F}"/>
                </a:ext>
              </a:extLst>
            </p:cNvPr>
            <p:cNvSpPr txBox="1">
              <a:spLocks noChangeArrowheads="1"/>
            </p:cNvSpPr>
            <p:nvPr/>
          </p:nvSpPr>
          <p:spPr bwMode="auto">
            <a:xfrm>
              <a:off x="1837" y="1752"/>
              <a:ext cx="6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Vorhof</a:t>
              </a:r>
            </a:p>
          </p:txBody>
        </p:sp>
        <p:sp>
          <p:nvSpPr>
            <p:cNvPr id="5158" name="Line 33">
              <a:extLst>
                <a:ext uri="{FF2B5EF4-FFF2-40B4-BE49-F238E27FC236}">
                  <a16:creationId xmlns:a16="http://schemas.microsoft.com/office/drawing/2014/main" id="{66F85227-25DE-44A7-64E6-1E8A9552CA3A}"/>
                </a:ext>
              </a:extLst>
            </p:cNvPr>
            <p:cNvSpPr>
              <a:spLocks noChangeShapeType="1"/>
            </p:cNvSpPr>
            <p:nvPr/>
          </p:nvSpPr>
          <p:spPr bwMode="auto">
            <a:xfrm flipV="1">
              <a:off x="2290" y="1706"/>
              <a:ext cx="68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59" name="Line 34">
              <a:extLst>
                <a:ext uri="{FF2B5EF4-FFF2-40B4-BE49-F238E27FC236}">
                  <a16:creationId xmlns:a16="http://schemas.microsoft.com/office/drawing/2014/main" id="{28C4F596-BD9D-4D7C-FF10-B956E5B7B46C}"/>
                </a:ext>
              </a:extLst>
            </p:cNvPr>
            <p:cNvSpPr>
              <a:spLocks noChangeShapeType="1"/>
            </p:cNvSpPr>
            <p:nvPr/>
          </p:nvSpPr>
          <p:spPr bwMode="auto">
            <a:xfrm>
              <a:off x="2290" y="1842"/>
              <a:ext cx="227"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0" name="Text Box 35">
              <a:extLst>
                <a:ext uri="{FF2B5EF4-FFF2-40B4-BE49-F238E27FC236}">
                  <a16:creationId xmlns:a16="http://schemas.microsoft.com/office/drawing/2014/main" id="{A9E81F27-EE40-D10E-62CE-DDD5D310CBAC}"/>
                </a:ext>
              </a:extLst>
            </p:cNvPr>
            <p:cNvSpPr txBox="1">
              <a:spLocks noChangeArrowheads="1"/>
            </p:cNvSpPr>
            <p:nvPr/>
          </p:nvSpPr>
          <p:spPr bwMode="auto">
            <a:xfrm>
              <a:off x="3334" y="1839"/>
              <a:ext cx="635"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Herz-</a:t>
              </a:r>
              <a:br>
                <a:rPr lang="de-DE" altLang="de-DE" sz="1600"/>
              </a:br>
              <a:r>
                <a:rPr lang="de-DE" altLang="de-DE" sz="1600"/>
                <a:t>kammer</a:t>
              </a:r>
            </a:p>
          </p:txBody>
        </p:sp>
        <p:sp>
          <p:nvSpPr>
            <p:cNvPr id="5161" name="Line 36">
              <a:extLst>
                <a:ext uri="{FF2B5EF4-FFF2-40B4-BE49-F238E27FC236}">
                  <a16:creationId xmlns:a16="http://schemas.microsoft.com/office/drawing/2014/main" id="{00050271-6FA3-4F8D-2BA3-F74439DD3CF0}"/>
                </a:ext>
              </a:extLst>
            </p:cNvPr>
            <p:cNvSpPr>
              <a:spLocks noChangeShapeType="1"/>
            </p:cNvSpPr>
            <p:nvPr/>
          </p:nvSpPr>
          <p:spPr bwMode="auto">
            <a:xfrm flipV="1">
              <a:off x="2835" y="2024"/>
              <a:ext cx="544"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62" name="Line 37">
              <a:extLst>
                <a:ext uri="{FF2B5EF4-FFF2-40B4-BE49-F238E27FC236}">
                  <a16:creationId xmlns:a16="http://schemas.microsoft.com/office/drawing/2014/main" id="{D5074945-2AF0-2E9E-28A8-720D850A35FD}"/>
                </a:ext>
              </a:extLst>
            </p:cNvPr>
            <p:cNvSpPr>
              <a:spLocks noChangeShapeType="1"/>
            </p:cNvSpPr>
            <p:nvPr/>
          </p:nvSpPr>
          <p:spPr bwMode="auto">
            <a:xfrm flipH="1">
              <a:off x="3016" y="2024"/>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Tree>
    <p:extLst>
      <p:ext uri="{BB962C8B-B14F-4D97-AF65-F5344CB8AC3E}">
        <p14:creationId xmlns:p14="http://schemas.microsoft.com/office/powerpoint/2010/main" val="2299293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AB61F96-D2CF-12EB-1650-178F71622861}"/>
            </a:ext>
          </a:extLst>
        </p:cNvPr>
        <p:cNvGrpSpPr/>
        <p:nvPr/>
      </p:nvGrpSpPr>
      <p:grpSpPr>
        <a:xfrm>
          <a:off x="0" y="0"/>
          <a:ext cx="0" cy="0"/>
          <a:chOff x="0" y="0"/>
          <a:chExt cx="0" cy="0"/>
        </a:xfrm>
      </p:grpSpPr>
      <p:sp>
        <p:nvSpPr>
          <p:cNvPr id="10" name="Rectangle 2">
            <a:extLst>
              <a:ext uri="{FF2B5EF4-FFF2-40B4-BE49-F238E27FC236}">
                <a16:creationId xmlns:a16="http://schemas.microsoft.com/office/drawing/2014/main" id="{A4771E4E-65B1-2DD6-8C32-682AEF3322CD}"/>
              </a:ext>
            </a:extLst>
          </p:cNvPr>
          <p:cNvSpPr>
            <a:spLocks noGrp="1" noChangeArrowheads="1"/>
          </p:cNvSpPr>
          <p:nvPr>
            <p:ph type="title"/>
          </p:nvPr>
        </p:nvSpPr>
        <p:spPr>
          <a:xfrm>
            <a:off x="457200" y="44450"/>
            <a:ext cx="6275388" cy="527050"/>
          </a:xfrm>
        </p:spPr>
        <p:txBody>
          <a:bodyPr/>
          <a:lstStyle/>
          <a:p>
            <a:r>
              <a:rPr lang="de-DE" altLang="de-DE"/>
              <a:t>Schema des Blutkreislaufes</a:t>
            </a:r>
          </a:p>
        </p:txBody>
      </p:sp>
      <p:grpSp>
        <p:nvGrpSpPr>
          <p:cNvPr id="15" name="Group 6">
            <a:extLst>
              <a:ext uri="{FF2B5EF4-FFF2-40B4-BE49-F238E27FC236}">
                <a16:creationId xmlns:a16="http://schemas.microsoft.com/office/drawing/2014/main" id="{86980B27-540B-9F7E-39EC-2F6F2EC769B0}"/>
              </a:ext>
            </a:extLst>
          </p:cNvPr>
          <p:cNvGrpSpPr>
            <a:grpSpLocks/>
          </p:cNvGrpSpPr>
          <p:nvPr/>
        </p:nvGrpSpPr>
        <p:grpSpPr bwMode="auto">
          <a:xfrm>
            <a:off x="179388" y="693738"/>
            <a:ext cx="8283575" cy="4759325"/>
            <a:chOff x="113" y="437"/>
            <a:chExt cx="5218" cy="2998"/>
          </a:xfrm>
        </p:grpSpPr>
        <p:pic>
          <p:nvPicPr>
            <p:cNvPr id="16" name="Picture 7">
              <a:extLst>
                <a:ext uri="{FF2B5EF4-FFF2-40B4-BE49-F238E27FC236}">
                  <a16:creationId xmlns:a16="http://schemas.microsoft.com/office/drawing/2014/main" id="{D3C524D7-FCC8-DD4F-3490-085823E5C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882" y="437"/>
              <a:ext cx="1782" cy="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8">
              <a:extLst>
                <a:ext uri="{FF2B5EF4-FFF2-40B4-BE49-F238E27FC236}">
                  <a16:creationId xmlns:a16="http://schemas.microsoft.com/office/drawing/2014/main" id="{368B903C-A63E-1745-AAE8-32E48C99BE96}"/>
                </a:ext>
              </a:extLst>
            </p:cNvPr>
            <p:cNvSpPr>
              <a:spLocks noChangeArrowheads="1"/>
            </p:cNvSpPr>
            <p:nvPr/>
          </p:nvSpPr>
          <p:spPr bwMode="auto">
            <a:xfrm>
              <a:off x="2245" y="2659"/>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8" name="Rectangle 9">
              <a:extLst>
                <a:ext uri="{FF2B5EF4-FFF2-40B4-BE49-F238E27FC236}">
                  <a16:creationId xmlns:a16="http://schemas.microsoft.com/office/drawing/2014/main" id="{85056840-0306-85B2-DC45-F39AC6FD9675}"/>
                </a:ext>
              </a:extLst>
            </p:cNvPr>
            <p:cNvSpPr>
              <a:spLocks noChangeArrowheads="1"/>
            </p:cNvSpPr>
            <p:nvPr/>
          </p:nvSpPr>
          <p:spPr bwMode="auto">
            <a:xfrm>
              <a:off x="2154" y="1117"/>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20" name="Group 13">
              <a:extLst>
                <a:ext uri="{FF2B5EF4-FFF2-40B4-BE49-F238E27FC236}">
                  <a16:creationId xmlns:a16="http://schemas.microsoft.com/office/drawing/2014/main" id="{3B400CA7-0449-9E60-90C6-A5DA5D7AD71F}"/>
                </a:ext>
              </a:extLst>
            </p:cNvPr>
            <p:cNvGrpSpPr>
              <a:grpSpLocks/>
            </p:cNvGrpSpPr>
            <p:nvPr/>
          </p:nvGrpSpPr>
          <p:grpSpPr bwMode="auto">
            <a:xfrm>
              <a:off x="113" y="754"/>
              <a:ext cx="1815" cy="227"/>
              <a:chOff x="385" y="1117"/>
              <a:chExt cx="1815" cy="227"/>
            </a:xfrm>
          </p:grpSpPr>
          <p:sp>
            <p:nvSpPr>
              <p:cNvPr id="35" name="Rectangle 14">
                <a:extLst>
                  <a:ext uri="{FF2B5EF4-FFF2-40B4-BE49-F238E27FC236}">
                    <a16:creationId xmlns:a16="http://schemas.microsoft.com/office/drawing/2014/main" id="{3F8EDFD1-9F19-CC02-8994-95B0302F4C4B}"/>
                  </a:ext>
                </a:extLst>
              </p:cNvPr>
              <p:cNvSpPr>
                <a:spLocks noChangeArrowheads="1"/>
              </p:cNvSpPr>
              <p:nvPr/>
            </p:nvSpPr>
            <p:spPr bwMode="auto">
              <a:xfrm>
                <a:off x="385"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6" name="Line 15">
                <a:extLst>
                  <a:ext uri="{FF2B5EF4-FFF2-40B4-BE49-F238E27FC236}">
                    <a16:creationId xmlns:a16="http://schemas.microsoft.com/office/drawing/2014/main" id="{5EF191B0-0C0C-B115-313B-A84A51C7455B}"/>
                  </a:ext>
                </a:extLst>
              </p:cNvPr>
              <p:cNvSpPr>
                <a:spLocks noChangeShapeType="1"/>
              </p:cNvSpPr>
              <p:nvPr/>
            </p:nvSpPr>
            <p:spPr bwMode="auto">
              <a:xfrm>
                <a:off x="1655" y="1207"/>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21" name="Group 16">
              <a:extLst>
                <a:ext uri="{FF2B5EF4-FFF2-40B4-BE49-F238E27FC236}">
                  <a16:creationId xmlns:a16="http://schemas.microsoft.com/office/drawing/2014/main" id="{EDC008FF-5087-582D-6D8E-FA25BEE8BCAB}"/>
                </a:ext>
              </a:extLst>
            </p:cNvPr>
            <p:cNvGrpSpPr>
              <a:grpSpLocks/>
            </p:cNvGrpSpPr>
            <p:nvPr/>
          </p:nvGrpSpPr>
          <p:grpSpPr bwMode="auto">
            <a:xfrm>
              <a:off x="3243" y="2297"/>
              <a:ext cx="1724" cy="317"/>
              <a:chOff x="3288" y="3113"/>
              <a:chExt cx="1724" cy="317"/>
            </a:xfrm>
          </p:grpSpPr>
          <p:sp>
            <p:nvSpPr>
              <p:cNvPr id="33" name="Rectangle 17">
                <a:extLst>
                  <a:ext uri="{FF2B5EF4-FFF2-40B4-BE49-F238E27FC236}">
                    <a16:creationId xmlns:a16="http://schemas.microsoft.com/office/drawing/2014/main" id="{D9C961EF-594F-E66F-B64D-1345058331A0}"/>
                  </a:ext>
                </a:extLst>
              </p:cNvPr>
              <p:cNvSpPr>
                <a:spLocks noChangeArrowheads="1"/>
              </p:cNvSpPr>
              <p:nvPr/>
            </p:nvSpPr>
            <p:spPr bwMode="auto">
              <a:xfrm>
                <a:off x="3741" y="3203"/>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4" name="Line 18">
                <a:extLst>
                  <a:ext uri="{FF2B5EF4-FFF2-40B4-BE49-F238E27FC236}">
                    <a16:creationId xmlns:a16="http://schemas.microsoft.com/office/drawing/2014/main" id="{A67D9157-1407-571E-EFA0-A601FA1CFA46}"/>
                  </a:ext>
                </a:extLst>
              </p:cNvPr>
              <p:cNvSpPr>
                <a:spLocks noChangeShapeType="1"/>
              </p:cNvSpPr>
              <p:nvPr/>
            </p:nvSpPr>
            <p:spPr bwMode="auto">
              <a:xfrm flipH="1" flipV="1">
                <a:off x="3288" y="3113"/>
                <a:ext cx="454"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22" name="Group 19">
              <a:extLst>
                <a:ext uri="{FF2B5EF4-FFF2-40B4-BE49-F238E27FC236}">
                  <a16:creationId xmlns:a16="http://schemas.microsoft.com/office/drawing/2014/main" id="{88AEFAC5-19D4-6410-E869-533E942AE69A}"/>
                </a:ext>
              </a:extLst>
            </p:cNvPr>
            <p:cNvGrpSpPr>
              <a:grpSpLocks/>
            </p:cNvGrpSpPr>
            <p:nvPr/>
          </p:nvGrpSpPr>
          <p:grpSpPr bwMode="auto">
            <a:xfrm>
              <a:off x="3606" y="754"/>
              <a:ext cx="1725" cy="227"/>
              <a:chOff x="3560" y="754"/>
              <a:chExt cx="1725" cy="227"/>
            </a:xfrm>
          </p:grpSpPr>
          <p:sp>
            <p:nvSpPr>
              <p:cNvPr id="31" name="Rectangle 20">
                <a:extLst>
                  <a:ext uri="{FF2B5EF4-FFF2-40B4-BE49-F238E27FC236}">
                    <a16:creationId xmlns:a16="http://schemas.microsoft.com/office/drawing/2014/main" id="{6CFB3FF0-9721-8E19-9E95-38BF29BCDBF0}"/>
                  </a:ext>
                </a:extLst>
              </p:cNvPr>
              <p:cNvSpPr>
                <a:spLocks noChangeArrowheads="1"/>
              </p:cNvSpPr>
              <p:nvPr/>
            </p:nvSpPr>
            <p:spPr bwMode="auto">
              <a:xfrm>
                <a:off x="4014" y="754"/>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2" name="Line 21">
                <a:extLst>
                  <a:ext uri="{FF2B5EF4-FFF2-40B4-BE49-F238E27FC236}">
                    <a16:creationId xmlns:a16="http://schemas.microsoft.com/office/drawing/2014/main" id="{13C0F756-B640-46A7-D7A8-AEFBF75B1821}"/>
                  </a:ext>
                </a:extLst>
              </p:cNvPr>
              <p:cNvSpPr>
                <a:spLocks noChangeShapeType="1"/>
              </p:cNvSpPr>
              <p:nvPr/>
            </p:nvSpPr>
            <p:spPr bwMode="auto">
              <a:xfrm flipH="1">
                <a:off x="3560" y="890"/>
                <a:ext cx="454"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23" name="Group 22">
              <a:extLst>
                <a:ext uri="{FF2B5EF4-FFF2-40B4-BE49-F238E27FC236}">
                  <a16:creationId xmlns:a16="http://schemas.microsoft.com/office/drawing/2014/main" id="{7F3BA947-50CD-8323-F6B9-4BE7F170A072}"/>
                </a:ext>
              </a:extLst>
            </p:cNvPr>
            <p:cNvGrpSpPr>
              <a:grpSpLocks/>
            </p:cNvGrpSpPr>
            <p:nvPr/>
          </p:nvGrpSpPr>
          <p:grpSpPr bwMode="auto">
            <a:xfrm>
              <a:off x="975" y="1525"/>
              <a:ext cx="1951" cy="273"/>
              <a:chOff x="1020" y="1706"/>
              <a:chExt cx="1951" cy="273"/>
            </a:xfrm>
          </p:grpSpPr>
          <p:sp>
            <p:nvSpPr>
              <p:cNvPr id="28" name="Line 23">
                <a:extLst>
                  <a:ext uri="{FF2B5EF4-FFF2-40B4-BE49-F238E27FC236}">
                    <a16:creationId xmlns:a16="http://schemas.microsoft.com/office/drawing/2014/main" id="{53EB5CF7-9D92-4128-BC38-AD3BF315540D}"/>
                  </a:ext>
                </a:extLst>
              </p:cNvPr>
              <p:cNvSpPr>
                <a:spLocks noChangeShapeType="1"/>
              </p:cNvSpPr>
              <p:nvPr/>
            </p:nvSpPr>
            <p:spPr bwMode="auto">
              <a:xfrm flipV="1">
                <a:off x="2290" y="1706"/>
                <a:ext cx="68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9" name="Line 24">
                <a:extLst>
                  <a:ext uri="{FF2B5EF4-FFF2-40B4-BE49-F238E27FC236}">
                    <a16:creationId xmlns:a16="http://schemas.microsoft.com/office/drawing/2014/main" id="{C88010EA-43AD-B677-7B24-A38808388DCB}"/>
                  </a:ext>
                </a:extLst>
              </p:cNvPr>
              <p:cNvSpPr>
                <a:spLocks noChangeShapeType="1"/>
              </p:cNvSpPr>
              <p:nvPr/>
            </p:nvSpPr>
            <p:spPr bwMode="auto">
              <a:xfrm>
                <a:off x="2290" y="1842"/>
                <a:ext cx="227"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 name="Rectangle 25">
                <a:extLst>
                  <a:ext uri="{FF2B5EF4-FFF2-40B4-BE49-F238E27FC236}">
                    <a16:creationId xmlns:a16="http://schemas.microsoft.com/office/drawing/2014/main" id="{1363FE1C-9222-EA2A-881E-0CAAF199D48F}"/>
                  </a:ext>
                </a:extLst>
              </p:cNvPr>
              <p:cNvSpPr>
                <a:spLocks noChangeArrowheads="1"/>
              </p:cNvSpPr>
              <p:nvPr/>
            </p:nvSpPr>
            <p:spPr bwMode="auto">
              <a:xfrm>
                <a:off x="1020" y="1752"/>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24" name="Group 26">
              <a:extLst>
                <a:ext uri="{FF2B5EF4-FFF2-40B4-BE49-F238E27FC236}">
                  <a16:creationId xmlns:a16="http://schemas.microsoft.com/office/drawing/2014/main" id="{08C73B34-5A04-7009-D37A-AFD6E2CA790C}"/>
                </a:ext>
              </a:extLst>
            </p:cNvPr>
            <p:cNvGrpSpPr>
              <a:grpSpLocks/>
            </p:cNvGrpSpPr>
            <p:nvPr/>
          </p:nvGrpSpPr>
          <p:grpSpPr bwMode="auto">
            <a:xfrm>
              <a:off x="2880" y="1752"/>
              <a:ext cx="1814" cy="363"/>
              <a:chOff x="2835" y="1888"/>
              <a:chExt cx="1814" cy="363"/>
            </a:xfrm>
          </p:grpSpPr>
          <p:sp>
            <p:nvSpPr>
              <p:cNvPr id="25" name="Line 27">
                <a:extLst>
                  <a:ext uri="{FF2B5EF4-FFF2-40B4-BE49-F238E27FC236}">
                    <a16:creationId xmlns:a16="http://schemas.microsoft.com/office/drawing/2014/main" id="{6BA91D0F-2C67-6813-05EA-368EF3A88408}"/>
                  </a:ext>
                </a:extLst>
              </p:cNvPr>
              <p:cNvSpPr>
                <a:spLocks noChangeShapeType="1"/>
              </p:cNvSpPr>
              <p:nvPr/>
            </p:nvSpPr>
            <p:spPr bwMode="auto">
              <a:xfrm flipV="1">
                <a:off x="2835" y="2024"/>
                <a:ext cx="544"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6" name="Line 28">
                <a:extLst>
                  <a:ext uri="{FF2B5EF4-FFF2-40B4-BE49-F238E27FC236}">
                    <a16:creationId xmlns:a16="http://schemas.microsoft.com/office/drawing/2014/main" id="{8172E55A-2DC5-DA0B-C733-301616A46C59}"/>
                  </a:ext>
                </a:extLst>
              </p:cNvPr>
              <p:cNvSpPr>
                <a:spLocks noChangeShapeType="1"/>
              </p:cNvSpPr>
              <p:nvPr/>
            </p:nvSpPr>
            <p:spPr bwMode="auto">
              <a:xfrm flipH="1">
                <a:off x="3016" y="2024"/>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7" name="Rectangle 29">
                <a:extLst>
                  <a:ext uri="{FF2B5EF4-FFF2-40B4-BE49-F238E27FC236}">
                    <a16:creationId xmlns:a16="http://schemas.microsoft.com/office/drawing/2014/main" id="{BA0E751C-E51E-6A75-2358-0F96CBBD91FB}"/>
                  </a:ext>
                </a:extLst>
              </p:cNvPr>
              <p:cNvSpPr>
                <a:spLocks noChangeArrowheads="1"/>
              </p:cNvSpPr>
              <p:nvPr/>
            </p:nvSpPr>
            <p:spPr bwMode="auto">
              <a:xfrm>
                <a:off x="3379" y="1888"/>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39" name="Group 30">
            <a:extLst>
              <a:ext uri="{FF2B5EF4-FFF2-40B4-BE49-F238E27FC236}">
                <a16:creationId xmlns:a16="http://schemas.microsoft.com/office/drawing/2014/main" id="{F84DCF3A-E51C-3E4D-63E0-3D08B8F038E5}"/>
              </a:ext>
            </a:extLst>
          </p:cNvPr>
          <p:cNvGrpSpPr>
            <a:grpSpLocks/>
          </p:cNvGrpSpPr>
          <p:nvPr/>
        </p:nvGrpSpPr>
        <p:grpSpPr bwMode="auto">
          <a:xfrm>
            <a:off x="323850" y="5516575"/>
            <a:ext cx="2016126" cy="360363"/>
            <a:chOff x="204" y="2704"/>
            <a:chExt cx="1270" cy="227"/>
          </a:xfrm>
        </p:grpSpPr>
        <p:sp>
          <p:nvSpPr>
            <p:cNvPr id="40" name="Rectangle 31">
              <a:extLst>
                <a:ext uri="{FF2B5EF4-FFF2-40B4-BE49-F238E27FC236}">
                  <a16:creationId xmlns:a16="http://schemas.microsoft.com/office/drawing/2014/main" id="{6B65FDA3-7B7A-924B-8269-1A9FCA9211F8}"/>
                </a:ext>
              </a:extLst>
            </p:cNvPr>
            <p:cNvSpPr>
              <a:spLocks noChangeArrowheads="1"/>
            </p:cNvSpPr>
            <p:nvPr/>
          </p:nvSpPr>
          <p:spPr bwMode="auto">
            <a:xfrm>
              <a:off x="204" y="2704"/>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1" name="Text Box 32">
              <a:extLst>
                <a:ext uri="{FF2B5EF4-FFF2-40B4-BE49-F238E27FC236}">
                  <a16:creationId xmlns:a16="http://schemas.microsoft.com/office/drawing/2014/main" id="{E0BC3052-CC10-1E84-5F6F-964B191CCD10}"/>
                </a:ext>
              </a:extLst>
            </p:cNvPr>
            <p:cNvSpPr txBox="1">
              <a:spLocks noChangeArrowheads="1"/>
            </p:cNvSpPr>
            <p:nvPr/>
          </p:nvSpPr>
          <p:spPr bwMode="auto">
            <a:xfrm>
              <a:off x="431" y="2704"/>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Lungenarterie</a:t>
              </a:r>
            </a:p>
          </p:txBody>
        </p:sp>
      </p:grpSp>
      <p:grpSp>
        <p:nvGrpSpPr>
          <p:cNvPr id="42" name="Group 33">
            <a:extLst>
              <a:ext uri="{FF2B5EF4-FFF2-40B4-BE49-F238E27FC236}">
                <a16:creationId xmlns:a16="http://schemas.microsoft.com/office/drawing/2014/main" id="{4DDDFEC6-28A5-753F-12A9-F8990A477454}"/>
              </a:ext>
            </a:extLst>
          </p:cNvPr>
          <p:cNvGrpSpPr>
            <a:grpSpLocks/>
          </p:cNvGrpSpPr>
          <p:nvPr/>
        </p:nvGrpSpPr>
        <p:grpSpPr bwMode="auto">
          <a:xfrm>
            <a:off x="323850" y="6009482"/>
            <a:ext cx="2016125" cy="360362"/>
            <a:chOff x="204" y="3793"/>
            <a:chExt cx="1270" cy="227"/>
          </a:xfrm>
        </p:grpSpPr>
        <p:sp>
          <p:nvSpPr>
            <p:cNvPr id="43" name="Rectangle 34">
              <a:extLst>
                <a:ext uri="{FF2B5EF4-FFF2-40B4-BE49-F238E27FC236}">
                  <a16:creationId xmlns:a16="http://schemas.microsoft.com/office/drawing/2014/main" id="{7DEA1AC7-4E86-5D30-AE44-80779B792D34}"/>
                </a:ext>
              </a:extLst>
            </p:cNvPr>
            <p:cNvSpPr>
              <a:spLocks noChangeArrowheads="1"/>
            </p:cNvSpPr>
            <p:nvPr/>
          </p:nvSpPr>
          <p:spPr bwMode="auto">
            <a:xfrm>
              <a:off x="204" y="3793"/>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4" name="Text Box 35">
              <a:extLst>
                <a:ext uri="{FF2B5EF4-FFF2-40B4-BE49-F238E27FC236}">
                  <a16:creationId xmlns:a16="http://schemas.microsoft.com/office/drawing/2014/main" id="{764D4236-332C-2DEE-604F-F13175BA36F6}"/>
                </a:ext>
              </a:extLst>
            </p:cNvPr>
            <p:cNvSpPr txBox="1">
              <a:spLocks noChangeArrowheads="1"/>
            </p:cNvSpPr>
            <p:nvPr/>
          </p:nvSpPr>
          <p:spPr bwMode="auto">
            <a:xfrm>
              <a:off x="431" y="3793"/>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Lungenvene</a:t>
              </a:r>
            </a:p>
          </p:txBody>
        </p:sp>
      </p:grpSp>
      <p:grpSp>
        <p:nvGrpSpPr>
          <p:cNvPr id="45" name="Group 36">
            <a:extLst>
              <a:ext uri="{FF2B5EF4-FFF2-40B4-BE49-F238E27FC236}">
                <a16:creationId xmlns:a16="http://schemas.microsoft.com/office/drawing/2014/main" id="{6DC0C319-5B2F-9704-82B3-C0CA78AF9FA0}"/>
              </a:ext>
            </a:extLst>
          </p:cNvPr>
          <p:cNvGrpSpPr>
            <a:grpSpLocks/>
          </p:cNvGrpSpPr>
          <p:nvPr/>
        </p:nvGrpSpPr>
        <p:grpSpPr bwMode="auto">
          <a:xfrm>
            <a:off x="5651500" y="5273207"/>
            <a:ext cx="2016125" cy="360362"/>
            <a:chOff x="204" y="3067"/>
            <a:chExt cx="1270" cy="227"/>
          </a:xfrm>
        </p:grpSpPr>
        <p:sp>
          <p:nvSpPr>
            <p:cNvPr id="46" name="Rectangle 37">
              <a:extLst>
                <a:ext uri="{FF2B5EF4-FFF2-40B4-BE49-F238E27FC236}">
                  <a16:creationId xmlns:a16="http://schemas.microsoft.com/office/drawing/2014/main" id="{224A3618-850F-6CD1-78D1-EE04FA1BCA44}"/>
                </a:ext>
              </a:extLst>
            </p:cNvPr>
            <p:cNvSpPr>
              <a:spLocks noChangeArrowheads="1"/>
            </p:cNvSpPr>
            <p:nvPr/>
          </p:nvSpPr>
          <p:spPr bwMode="auto">
            <a:xfrm>
              <a:off x="204" y="3067"/>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7" name="Text Box 38">
              <a:extLst>
                <a:ext uri="{FF2B5EF4-FFF2-40B4-BE49-F238E27FC236}">
                  <a16:creationId xmlns:a16="http://schemas.microsoft.com/office/drawing/2014/main" id="{A1209698-89E4-F19C-7636-E856A7D27733}"/>
                </a:ext>
              </a:extLst>
            </p:cNvPr>
            <p:cNvSpPr txBox="1">
              <a:spLocks noChangeArrowheads="1"/>
            </p:cNvSpPr>
            <p:nvPr/>
          </p:nvSpPr>
          <p:spPr bwMode="auto">
            <a:xfrm>
              <a:off x="431" y="3067"/>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Körperarterie</a:t>
              </a:r>
            </a:p>
          </p:txBody>
        </p:sp>
      </p:grpSp>
      <p:grpSp>
        <p:nvGrpSpPr>
          <p:cNvPr id="51" name="Group 42">
            <a:extLst>
              <a:ext uri="{FF2B5EF4-FFF2-40B4-BE49-F238E27FC236}">
                <a16:creationId xmlns:a16="http://schemas.microsoft.com/office/drawing/2014/main" id="{BAEEF3B6-64E6-90A5-34A4-FC81904355BE}"/>
              </a:ext>
            </a:extLst>
          </p:cNvPr>
          <p:cNvGrpSpPr>
            <a:grpSpLocks/>
          </p:cNvGrpSpPr>
          <p:nvPr/>
        </p:nvGrpSpPr>
        <p:grpSpPr bwMode="auto">
          <a:xfrm>
            <a:off x="2916238" y="6021388"/>
            <a:ext cx="2016125" cy="360362"/>
            <a:chOff x="2925" y="3793"/>
            <a:chExt cx="1270" cy="227"/>
          </a:xfrm>
        </p:grpSpPr>
        <p:sp>
          <p:nvSpPr>
            <p:cNvPr id="52" name="Rectangle 43">
              <a:extLst>
                <a:ext uri="{FF2B5EF4-FFF2-40B4-BE49-F238E27FC236}">
                  <a16:creationId xmlns:a16="http://schemas.microsoft.com/office/drawing/2014/main" id="{131CBE6E-0337-3879-D70D-E1BAB4BA3EB3}"/>
                </a:ext>
              </a:extLst>
            </p:cNvPr>
            <p:cNvSpPr>
              <a:spLocks noChangeArrowheads="1"/>
            </p:cNvSpPr>
            <p:nvPr/>
          </p:nvSpPr>
          <p:spPr bwMode="auto">
            <a:xfrm>
              <a:off x="2925" y="3793"/>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3" name="Text Box 44">
              <a:extLst>
                <a:ext uri="{FF2B5EF4-FFF2-40B4-BE49-F238E27FC236}">
                  <a16:creationId xmlns:a16="http://schemas.microsoft.com/office/drawing/2014/main" id="{69C21EFE-78F0-0014-750A-6110D3A9D80F}"/>
                </a:ext>
              </a:extLst>
            </p:cNvPr>
            <p:cNvSpPr txBox="1">
              <a:spLocks noChangeArrowheads="1"/>
            </p:cNvSpPr>
            <p:nvPr/>
          </p:nvSpPr>
          <p:spPr bwMode="auto">
            <a:xfrm>
              <a:off x="3152" y="3793"/>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Herzkammer</a:t>
              </a:r>
            </a:p>
          </p:txBody>
        </p:sp>
      </p:grpSp>
      <p:grpSp>
        <p:nvGrpSpPr>
          <p:cNvPr id="54" name="Group 45">
            <a:extLst>
              <a:ext uri="{FF2B5EF4-FFF2-40B4-BE49-F238E27FC236}">
                <a16:creationId xmlns:a16="http://schemas.microsoft.com/office/drawing/2014/main" id="{B134DC05-7828-C068-F74F-DC70E1F45A8F}"/>
              </a:ext>
            </a:extLst>
          </p:cNvPr>
          <p:cNvGrpSpPr>
            <a:grpSpLocks/>
          </p:cNvGrpSpPr>
          <p:nvPr/>
        </p:nvGrpSpPr>
        <p:grpSpPr bwMode="auto">
          <a:xfrm>
            <a:off x="323850" y="5013325"/>
            <a:ext cx="2016125" cy="360363"/>
            <a:chOff x="3696" y="3430"/>
            <a:chExt cx="1270" cy="227"/>
          </a:xfrm>
        </p:grpSpPr>
        <p:sp>
          <p:nvSpPr>
            <p:cNvPr id="56" name="Rectangle 46">
              <a:extLst>
                <a:ext uri="{FF2B5EF4-FFF2-40B4-BE49-F238E27FC236}">
                  <a16:creationId xmlns:a16="http://schemas.microsoft.com/office/drawing/2014/main" id="{B8D33EE4-307C-0427-86DD-3F3B8104D520}"/>
                </a:ext>
              </a:extLst>
            </p:cNvPr>
            <p:cNvSpPr>
              <a:spLocks noChangeArrowheads="1"/>
            </p:cNvSpPr>
            <p:nvPr/>
          </p:nvSpPr>
          <p:spPr bwMode="auto">
            <a:xfrm>
              <a:off x="3696" y="3430"/>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7" name="Text Box 47">
              <a:extLst>
                <a:ext uri="{FF2B5EF4-FFF2-40B4-BE49-F238E27FC236}">
                  <a16:creationId xmlns:a16="http://schemas.microsoft.com/office/drawing/2014/main" id="{ED1912A7-1DCE-842B-89A4-0563AF493695}"/>
                </a:ext>
              </a:extLst>
            </p:cNvPr>
            <p:cNvSpPr txBox="1">
              <a:spLocks noChangeArrowheads="1"/>
            </p:cNvSpPr>
            <p:nvPr/>
          </p:nvSpPr>
          <p:spPr bwMode="auto">
            <a:xfrm>
              <a:off x="3833" y="3430"/>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Lungenkreislauf</a:t>
              </a:r>
            </a:p>
          </p:txBody>
        </p:sp>
      </p:grpSp>
      <p:grpSp>
        <p:nvGrpSpPr>
          <p:cNvPr id="58" name="Group 48">
            <a:extLst>
              <a:ext uri="{FF2B5EF4-FFF2-40B4-BE49-F238E27FC236}">
                <a16:creationId xmlns:a16="http://schemas.microsoft.com/office/drawing/2014/main" id="{B7698C41-A97B-4609-6B0A-C34D32A02778}"/>
              </a:ext>
            </a:extLst>
          </p:cNvPr>
          <p:cNvGrpSpPr>
            <a:grpSpLocks/>
          </p:cNvGrpSpPr>
          <p:nvPr/>
        </p:nvGrpSpPr>
        <p:grpSpPr bwMode="auto">
          <a:xfrm>
            <a:off x="5651500" y="4769969"/>
            <a:ext cx="2016125" cy="360363"/>
            <a:chOff x="3696" y="3067"/>
            <a:chExt cx="1270" cy="227"/>
          </a:xfrm>
        </p:grpSpPr>
        <p:sp>
          <p:nvSpPr>
            <p:cNvPr id="59" name="Rectangle 49">
              <a:extLst>
                <a:ext uri="{FF2B5EF4-FFF2-40B4-BE49-F238E27FC236}">
                  <a16:creationId xmlns:a16="http://schemas.microsoft.com/office/drawing/2014/main" id="{B64FF21D-9A55-9EB9-3D89-3E0A73331F2A}"/>
                </a:ext>
              </a:extLst>
            </p:cNvPr>
            <p:cNvSpPr>
              <a:spLocks noChangeArrowheads="1"/>
            </p:cNvSpPr>
            <p:nvPr/>
          </p:nvSpPr>
          <p:spPr bwMode="auto">
            <a:xfrm>
              <a:off x="3696" y="3067"/>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0" name="Text Box 50">
              <a:extLst>
                <a:ext uri="{FF2B5EF4-FFF2-40B4-BE49-F238E27FC236}">
                  <a16:creationId xmlns:a16="http://schemas.microsoft.com/office/drawing/2014/main" id="{C033E9C7-96DB-F737-9705-F1A61A53C4F2}"/>
                </a:ext>
              </a:extLst>
            </p:cNvPr>
            <p:cNvSpPr txBox="1">
              <a:spLocks noChangeArrowheads="1"/>
            </p:cNvSpPr>
            <p:nvPr/>
          </p:nvSpPr>
          <p:spPr bwMode="auto">
            <a:xfrm>
              <a:off x="3833" y="3067"/>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Körperkreislauf</a:t>
              </a:r>
            </a:p>
          </p:txBody>
        </p:sp>
      </p:grpSp>
      <p:grpSp>
        <p:nvGrpSpPr>
          <p:cNvPr id="61" name="Group 51">
            <a:extLst>
              <a:ext uri="{FF2B5EF4-FFF2-40B4-BE49-F238E27FC236}">
                <a16:creationId xmlns:a16="http://schemas.microsoft.com/office/drawing/2014/main" id="{2F0BC155-96C1-824D-606B-BECE0A4108A8}"/>
              </a:ext>
            </a:extLst>
          </p:cNvPr>
          <p:cNvGrpSpPr>
            <a:grpSpLocks/>
          </p:cNvGrpSpPr>
          <p:nvPr/>
        </p:nvGrpSpPr>
        <p:grpSpPr bwMode="auto">
          <a:xfrm>
            <a:off x="2916238" y="5516563"/>
            <a:ext cx="2232025" cy="360362"/>
            <a:chOff x="1565" y="3793"/>
            <a:chExt cx="1406" cy="227"/>
          </a:xfrm>
        </p:grpSpPr>
        <p:sp>
          <p:nvSpPr>
            <p:cNvPr id="63" name="Rectangle 52">
              <a:extLst>
                <a:ext uri="{FF2B5EF4-FFF2-40B4-BE49-F238E27FC236}">
                  <a16:creationId xmlns:a16="http://schemas.microsoft.com/office/drawing/2014/main" id="{7E14D66E-E698-11D0-CEE1-A5DB2ADEF87E}"/>
                </a:ext>
              </a:extLst>
            </p:cNvPr>
            <p:cNvSpPr>
              <a:spLocks noChangeArrowheads="1"/>
            </p:cNvSpPr>
            <p:nvPr/>
          </p:nvSpPr>
          <p:spPr bwMode="auto">
            <a:xfrm>
              <a:off x="1565" y="3793"/>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20" name="Text Box 53">
              <a:extLst>
                <a:ext uri="{FF2B5EF4-FFF2-40B4-BE49-F238E27FC236}">
                  <a16:creationId xmlns:a16="http://schemas.microsoft.com/office/drawing/2014/main" id="{0EBEBDAB-E520-FD71-21FB-679C7CF1CFF6}"/>
                </a:ext>
              </a:extLst>
            </p:cNvPr>
            <p:cNvSpPr txBox="1">
              <a:spLocks noChangeArrowheads="1"/>
            </p:cNvSpPr>
            <p:nvPr/>
          </p:nvSpPr>
          <p:spPr bwMode="auto">
            <a:xfrm>
              <a:off x="1928" y="3793"/>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Vorhof</a:t>
              </a:r>
            </a:p>
          </p:txBody>
        </p:sp>
      </p:grpSp>
      <p:grpSp>
        <p:nvGrpSpPr>
          <p:cNvPr id="49" name="Gruppieren 48">
            <a:extLst>
              <a:ext uri="{FF2B5EF4-FFF2-40B4-BE49-F238E27FC236}">
                <a16:creationId xmlns:a16="http://schemas.microsoft.com/office/drawing/2014/main" id="{3F9DFB19-D58C-2589-7BDB-90091A1AABA3}"/>
              </a:ext>
            </a:extLst>
          </p:cNvPr>
          <p:cNvGrpSpPr/>
          <p:nvPr/>
        </p:nvGrpSpPr>
        <p:grpSpPr>
          <a:xfrm>
            <a:off x="5649912" y="5782370"/>
            <a:ext cx="2017713" cy="638372"/>
            <a:chOff x="5649912" y="5782370"/>
            <a:chExt cx="2017713" cy="638372"/>
          </a:xfrm>
        </p:grpSpPr>
        <p:sp>
          <p:nvSpPr>
            <p:cNvPr id="5121" name="Text Box 13">
              <a:extLst>
                <a:ext uri="{FF2B5EF4-FFF2-40B4-BE49-F238E27FC236}">
                  <a16:creationId xmlns:a16="http://schemas.microsoft.com/office/drawing/2014/main" id="{A0E9AAB3-8A18-F223-17BA-4364C35EEE62}"/>
                </a:ext>
              </a:extLst>
            </p:cNvPr>
            <p:cNvSpPr txBox="1">
              <a:spLocks noChangeArrowheads="1"/>
            </p:cNvSpPr>
            <p:nvPr/>
          </p:nvSpPr>
          <p:spPr bwMode="auto">
            <a:xfrm>
              <a:off x="6013451" y="5786651"/>
              <a:ext cx="15113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Körpervene</a:t>
              </a:r>
              <a:br>
                <a:rPr lang="de-DE" altLang="de-DE" sz="1600" dirty="0"/>
              </a:br>
              <a:r>
                <a:rPr lang="de-DE" altLang="de-DE" sz="1600" dirty="0"/>
                <a:t>(Hohlvene)</a:t>
              </a:r>
            </a:p>
          </p:txBody>
        </p:sp>
        <p:sp>
          <p:nvSpPr>
            <p:cNvPr id="5124" name="Rectangle 15">
              <a:extLst>
                <a:ext uri="{FF2B5EF4-FFF2-40B4-BE49-F238E27FC236}">
                  <a16:creationId xmlns:a16="http://schemas.microsoft.com/office/drawing/2014/main" id="{241E468D-EC74-5E1C-D441-F5A3674F67E5}"/>
                </a:ext>
              </a:extLst>
            </p:cNvPr>
            <p:cNvSpPr>
              <a:spLocks noChangeArrowheads="1"/>
            </p:cNvSpPr>
            <p:nvPr/>
          </p:nvSpPr>
          <p:spPr bwMode="auto">
            <a:xfrm>
              <a:off x="5649912" y="5782370"/>
              <a:ext cx="2017713" cy="63837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
        <p:nvSpPr>
          <p:cNvPr id="2" name="Text Box 5">
            <a:extLst>
              <a:ext uri="{FF2B5EF4-FFF2-40B4-BE49-F238E27FC236}">
                <a16:creationId xmlns:a16="http://schemas.microsoft.com/office/drawing/2014/main" id="{3153D126-ADCA-1D17-95DF-D2EDF07CB856}"/>
              </a:ext>
            </a:extLst>
          </p:cNvPr>
          <p:cNvSpPr txBox="1">
            <a:spLocks noChangeArrowheads="1"/>
          </p:cNvSpPr>
          <p:nvPr/>
        </p:nvSpPr>
        <p:spPr bwMode="auto">
          <a:xfrm>
            <a:off x="431004" y="1203774"/>
            <a:ext cx="1655763" cy="3365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Lungenarterie</a:t>
            </a:r>
          </a:p>
        </p:txBody>
      </p:sp>
      <p:sp>
        <p:nvSpPr>
          <p:cNvPr id="3" name="Text Box 11">
            <a:extLst>
              <a:ext uri="{FF2B5EF4-FFF2-40B4-BE49-F238E27FC236}">
                <a16:creationId xmlns:a16="http://schemas.microsoft.com/office/drawing/2014/main" id="{6DF16B7A-1492-3290-59FC-D3EE79055D6C}"/>
              </a:ext>
            </a:extLst>
          </p:cNvPr>
          <p:cNvSpPr txBox="1">
            <a:spLocks noChangeArrowheads="1"/>
          </p:cNvSpPr>
          <p:nvPr/>
        </p:nvSpPr>
        <p:spPr bwMode="auto">
          <a:xfrm>
            <a:off x="6105425" y="3790607"/>
            <a:ext cx="1655763" cy="336550"/>
          </a:xfrm>
          <a:prstGeom prst="rect">
            <a:avLst/>
          </a:prstGeom>
          <a:noFill/>
          <a:ln w="9525">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Körperarterie</a:t>
            </a:r>
          </a:p>
        </p:txBody>
      </p:sp>
      <p:sp>
        <p:nvSpPr>
          <p:cNvPr id="4" name="Text Box 45">
            <a:extLst>
              <a:ext uri="{FF2B5EF4-FFF2-40B4-BE49-F238E27FC236}">
                <a16:creationId xmlns:a16="http://schemas.microsoft.com/office/drawing/2014/main" id="{E911E627-B720-1E31-E322-19D5820E3783}"/>
              </a:ext>
            </a:extLst>
          </p:cNvPr>
          <p:cNvSpPr txBox="1">
            <a:spLocks noChangeArrowheads="1"/>
          </p:cNvSpPr>
          <p:nvPr/>
        </p:nvSpPr>
        <p:spPr bwMode="auto">
          <a:xfrm>
            <a:off x="5739604" y="2789681"/>
            <a:ext cx="1655763" cy="336550"/>
          </a:xfrm>
          <a:prstGeom prst="rect">
            <a:avLst/>
          </a:prstGeom>
          <a:noFill/>
          <a:ln w="9525">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Herzkammer</a:t>
            </a:r>
          </a:p>
        </p:txBody>
      </p:sp>
      <p:sp>
        <p:nvSpPr>
          <p:cNvPr id="5" name="Text Box 46">
            <a:extLst>
              <a:ext uri="{FF2B5EF4-FFF2-40B4-BE49-F238E27FC236}">
                <a16:creationId xmlns:a16="http://schemas.microsoft.com/office/drawing/2014/main" id="{2202030D-110C-E0B0-D8EA-E33F509DC231}"/>
              </a:ext>
            </a:extLst>
          </p:cNvPr>
          <p:cNvSpPr txBox="1">
            <a:spLocks noChangeArrowheads="1"/>
          </p:cNvSpPr>
          <p:nvPr/>
        </p:nvSpPr>
        <p:spPr bwMode="auto">
          <a:xfrm>
            <a:off x="1890710" y="2502351"/>
            <a:ext cx="1655763" cy="3365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Vorhof</a:t>
            </a:r>
          </a:p>
        </p:txBody>
      </p:sp>
      <p:sp>
        <p:nvSpPr>
          <p:cNvPr id="6" name="Text Box 13">
            <a:extLst>
              <a:ext uri="{FF2B5EF4-FFF2-40B4-BE49-F238E27FC236}">
                <a16:creationId xmlns:a16="http://schemas.microsoft.com/office/drawing/2014/main" id="{C84E5537-25F2-29D5-44CB-F5CCC3BDC150}"/>
              </a:ext>
            </a:extLst>
          </p:cNvPr>
          <p:cNvSpPr txBox="1">
            <a:spLocks noChangeArrowheads="1"/>
          </p:cNvSpPr>
          <p:nvPr/>
        </p:nvSpPr>
        <p:spPr bwMode="auto">
          <a:xfrm>
            <a:off x="1443609" y="3719549"/>
            <a:ext cx="15113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Körpervene</a:t>
            </a:r>
            <a:br>
              <a:rPr lang="de-DE" altLang="de-DE" sz="1600" dirty="0"/>
            </a:br>
            <a:r>
              <a:rPr lang="de-DE" altLang="de-DE" sz="1600" dirty="0"/>
              <a:t>(Hohlvene)</a:t>
            </a:r>
          </a:p>
        </p:txBody>
      </p:sp>
      <p:sp>
        <p:nvSpPr>
          <p:cNvPr id="7" name="Line 25">
            <a:extLst>
              <a:ext uri="{FF2B5EF4-FFF2-40B4-BE49-F238E27FC236}">
                <a16:creationId xmlns:a16="http://schemas.microsoft.com/office/drawing/2014/main" id="{0A61E71D-911F-0977-D863-5F98D1855587}"/>
              </a:ext>
            </a:extLst>
          </p:cNvPr>
          <p:cNvSpPr>
            <a:spLocks noChangeShapeType="1"/>
          </p:cNvSpPr>
          <p:nvPr/>
        </p:nvSpPr>
        <p:spPr bwMode="auto">
          <a:xfrm flipV="1">
            <a:off x="3212475" y="3695703"/>
            <a:ext cx="7207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 name="Rectangle 15">
            <a:extLst>
              <a:ext uri="{FF2B5EF4-FFF2-40B4-BE49-F238E27FC236}">
                <a16:creationId xmlns:a16="http://schemas.microsoft.com/office/drawing/2014/main" id="{9C3FDFD4-B677-17E1-6E5C-6A89DBD59538}"/>
              </a:ext>
            </a:extLst>
          </p:cNvPr>
          <p:cNvSpPr>
            <a:spLocks noChangeArrowheads="1"/>
          </p:cNvSpPr>
          <p:nvPr/>
        </p:nvSpPr>
        <p:spPr bwMode="auto">
          <a:xfrm>
            <a:off x="1186656" y="3730236"/>
            <a:ext cx="2017713" cy="5842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9" name="Text Box 8">
            <a:extLst>
              <a:ext uri="{FF2B5EF4-FFF2-40B4-BE49-F238E27FC236}">
                <a16:creationId xmlns:a16="http://schemas.microsoft.com/office/drawing/2014/main" id="{8161421B-C5D8-F2A6-8AFC-5C8764AF24F7}"/>
              </a:ext>
            </a:extLst>
          </p:cNvPr>
          <p:cNvSpPr txBox="1">
            <a:spLocks noChangeArrowheads="1"/>
          </p:cNvSpPr>
          <p:nvPr/>
        </p:nvSpPr>
        <p:spPr bwMode="auto">
          <a:xfrm>
            <a:off x="6581775" y="1196752"/>
            <a:ext cx="1655763" cy="336550"/>
          </a:xfrm>
          <a:prstGeom prst="rect">
            <a:avLst/>
          </a:prstGeom>
          <a:noFill/>
          <a:ln w="9525">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Lungenvene</a:t>
            </a:r>
          </a:p>
        </p:txBody>
      </p:sp>
      <p:sp>
        <p:nvSpPr>
          <p:cNvPr id="11" name="Text Box 8">
            <a:extLst>
              <a:ext uri="{FF2B5EF4-FFF2-40B4-BE49-F238E27FC236}">
                <a16:creationId xmlns:a16="http://schemas.microsoft.com/office/drawing/2014/main" id="{A2B2BCF9-2A4E-4FC4-8232-28750C87FD6B}"/>
              </a:ext>
            </a:extLst>
          </p:cNvPr>
          <p:cNvSpPr txBox="1">
            <a:spLocks noChangeArrowheads="1"/>
          </p:cNvSpPr>
          <p:nvPr/>
        </p:nvSpPr>
        <p:spPr bwMode="auto">
          <a:xfrm>
            <a:off x="3693823" y="4256662"/>
            <a:ext cx="1655763" cy="336550"/>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Körperkreislauf</a:t>
            </a:r>
          </a:p>
        </p:txBody>
      </p:sp>
      <p:sp>
        <p:nvSpPr>
          <p:cNvPr id="48" name="Text Box 8">
            <a:extLst>
              <a:ext uri="{FF2B5EF4-FFF2-40B4-BE49-F238E27FC236}">
                <a16:creationId xmlns:a16="http://schemas.microsoft.com/office/drawing/2014/main" id="{3A08F972-17D4-06B7-7AA0-68430B69E137}"/>
              </a:ext>
            </a:extLst>
          </p:cNvPr>
          <p:cNvSpPr txBox="1">
            <a:spLocks noChangeArrowheads="1"/>
          </p:cNvSpPr>
          <p:nvPr/>
        </p:nvSpPr>
        <p:spPr bwMode="auto">
          <a:xfrm>
            <a:off x="3572837" y="1796306"/>
            <a:ext cx="1655763" cy="336550"/>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Lungenkreislauf</a:t>
            </a:r>
          </a:p>
        </p:txBody>
      </p:sp>
    </p:spTree>
    <p:extLst>
      <p:ext uri="{BB962C8B-B14F-4D97-AF65-F5344CB8AC3E}">
        <p14:creationId xmlns:p14="http://schemas.microsoft.com/office/powerpoint/2010/main" val="267707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3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4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6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5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5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4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9" grpId="0"/>
      <p:bldP spid="11" grpId="0"/>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726C112-BC65-1A2E-0CBB-0D5C9BCB8FA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A3D9A04-3370-548D-0423-4DC8BE151101}"/>
              </a:ext>
            </a:extLst>
          </p:cNvPr>
          <p:cNvSpPr>
            <a:spLocks noGrp="1" noChangeArrowheads="1"/>
          </p:cNvSpPr>
          <p:nvPr>
            <p:ph type="title"/>
          </p:nvPr>
        </p:nvSpPr>
        <p:spPr>
          <a:xfrm>
            <a:off x="457200" y="44450"/>
            <a:ext cx="6275388" cy="527050"/>
          </a:xfrm>
        </p:spPr>
        <p:txBody>
          <a:bodyPr/>
          <a:lstStyle/>
          <a:p>
            <a:r>
              <a:rPr lang="de-DE" altLang="de-DE"/>
              <a:t>Schema des Blutkreislaufes</a:t>
            </a:r>
          </a:p>
        </p:txBody>
      </p:sp>
      <p:sp>
        <p:nvSpPr>
          <p:cNvPr id="5" name="Rectangle 4">
            <a:extLst>
              <a:ext uri="{FF2B5EF4-FFF2-40B4-BE49-F238E27FC236}">
                <a16:creationId xmlns:a16="http://schemas.microsoft.com/office/drawing/2014/main" id="{4A7FBC5F-D0C5-40F6-76F2-1D56CEA3AC3C}"/>
              </a:ext>
            </a:extLst>
          </p:cNvPr>
          <p:cNvSpPr>
            <a:spLocks noChangeArrowheads="1"/>
          </p:cNvSpPr>
          <p:nvPr/>
        </p:nvSpPr>
        <p:spPr bwMode="auto">
          <a:xfrm>
            <a:off x="179388" y="1196972"/>
            <a:ext cx="2016125" cy="360363"/>
          </a:xfrm>
          <a:prstGeom prst="rect">
            <a:avLst/>
          </a:prstGeom>
          <a:noFill/>
          <a:ln w="19050">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 name="Text Box 5">
            <a:extLst>
              <a:ext uri="{FF2B5EF4-FFF2-40B4-BE49-F238E27FC236}">
                <a16:creationId xmlns:a16="http://schemas.microsoft.com/office/drawing/2014/main" id="{7BE5E5EC-CE4D-2AF7-FF2F-0D03E7895324}"/>
              </a:ext>
            </a:extLst>
          </p:cNvPr>
          <p:cNvSpPr txBox="1">
            <a:spLocks noChangeArrowheads="1"/>
          </p:cNvSpPr>
          <p:nvPr/>
        </p:nvSpPr>
        <p:spPr bwMode="auto">
          <a:xfrm>
            <a:off x="371476" y="1570035"/>
            <a:ext cx="1655763" cy="3365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Lungenarterie</a:t>
            </a:r>
          </a:p>
        </p:txBody>
      </p:sp>
      <p:sp>
        <p:nvSpPr>
          <p:cNvPr id="8" name="Rectangle 7">
            <a:extLst>
              <a:ext uri="{FF2B5EF4-FFF2-40B4-BE49-F238E27FC236}">
                <a16:creationId xmlns:a16="http://schemas.microsoft.com/office/drawing/2014/main" id="{8A180612-CAB1-64BF-A6ED-C6E82AAE4E5C}"/>
              </a:ext>
            </a:extLst>
          </p:cNvPr>
          <p:cNvSpPr>
            <a:spLocks noChangeArrowheads="1"/>
          </p:cNvSpPr>
          <p:nvPr/>
        </p:nvSpPr>
        <p:spPr bwMode="auto">
          <a:xfrm>
            <a:off x="6443662" y="1173158"/>
            <a:ext cx="2016125" cy="360363"/>
          </a:xfrm>
          <a:prstGeom prst="rect">
            <a:avLst/>
          </a:prstGeom>
          <a:noFill/>
          <a:ln w="19050">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9" name="Text Box 8">
            <a:extLst>
              <a:ext uri="{FF2B5EF4-FFF2-40B4-BE49-F238E27FC236}">
                <a16:creationId xmlns:a16="http://schemas.microsoft.com/office/drawing/2014/main" id="{FB1385B0-8B2B-C1B4-0C93-F52BDDF41A7D}"/>
              </a:ext>
            </a:extLst>
          </p:cNvPr>
          <p:cNvSpPr txBox="1">
            <a:spLocks noChangeArrowheads="1"/>
          </p:cNvSpPr>
          <p:nvPr/>
        </p:nvSpPr>
        <p:spPr bwMode="auto">
          <a:xfrm>
            <a:off x="6581775" y="1552571"/>
            <a:ext cx="1655763" cy="336550"/>
          </a:xfrm>
          <a:prstGeom prst="rect">
            <a:avLst/>
          </a:prstGeom>
          <a:noFill/>
          <a:ln w="9525">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Lungenvene</a:t>
            </a:r>
          </a:p>
        </p:txBody>
      </p:sp>
      <p:sp>
        <p:nvSpPr>
          <p:cNvPr id="62" name="Text Box 11">
            <a:extLst>
              <a:ext uri="{FF2B5EF4-FFF2-40B4-BE49-F238E27FC236}">
                <a16:creationId xmlns:a16="http://schemas.microsoft.com/office/drawing/2014/main" id="{84BDB284-B75D-0D83-4F2C-767E0964550D}"/>
              </a:ext>
            </a:extLst>
          </p:cNvPr>
          <p:cNvSpPr txBox="1">
            <a:spLocks noChangeArrowheads="1"/>
          </p:cNvSpPr>
          <p:nvPr/>
        </p:nvSpPr>
        <p:spPr bwMode="auto">
          <a:xfrm>
            <a:off x="6045897" y="4156868"/>
            <a:ext cx="1655763" cy="336550"/>
          </a:xfrm>
          <a:prstGeom prst="rect">
            <a:avLst/>
          </a:prstGeom>
          <a:noFill/>
          <a:ln w="9525">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Körperarterie</a:t>
            </a:r>
          </a:p>
        </p:txBody>
      </p:sp>
      <p:grpSp>
        <p:nvGrpSpPr>
          <p:cNvPr id="5123" name="Group 13">
            <a:extLst>
              <a:ext uri="{FF2B5EF4-FFF2-40B4-BE49-F238E27FC236}">
                <a16:creationId xmlns:a16="http://schemas.microsoft.com/office/drawing/2014/main" id="{083F456F-F9B6-2347-B041-51D058B78AD8}"/>
              </a:ext>
            </a:extLst>
          </p:cNvPr>
          <p:cNvGrpSpPr>
            <a:grpSpLocks/>
          </p:cNvGrpSpPr>
          <p:nvPr/>
        </p:nvGrpSpPr>
        <p:grpSpPr bwMode="auto">
          <a:xfrm>
            <a:off x="3419475" y="1773238"/>
            <a:ext cx="2016125" cy="360362"/>
            <a:chOff x="3696" y="3430"/>
            <a:chExt cx="1270" cy="227"/>
          </a:xfrm>
        </p:grpSpPr>
        <p:sp>
          <p:nvSpPr>
            <p:cNvPr id="5126" name="Rectangle 14">
              <a:extLst>
                <a:ext uri="{FF2B5EF4-FFF2-40B4-BE49-F238E27FC236}">
                  <a16:creationId xmlns:a16="http://schemas.microsoft.com/office/drawing/2014/main" id="{E552DB43-37ED-44F9-A9E6-61ABCD1E3CAB}"/>
                </a:ext>
              </a:extLst>
            </p:cNvPr>
            <p:cNvSpPr>
              <a:spLocks noChangeArrowheads="1"/>
            </p:cNvSpPr>
            <p:nvPr/>
          </p:nvSpPr>
          <p:spPr bwMode="auto">
            <a:xfrm>
              <a:off x="3696" y="3430"/>
              <a:ext cx="1270" cy="227"/>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27" name="Text Box 15">
              <a:extLst>
                <a:ext uri="{FF2B5EF4-FFF2-40B4-BE49-F238E27FC236}">
                  <a16:creationId xmlns:a16="http://schemas.microsoft.com/office/drawing/2014/main" id="{BCF87636-8544-CEEA-577E-0A81D5F99833}"/>
                </a:ext>
              </a:extLst>
            </p:cNvPr>
            <p:cNvSpPr txBox="1">
              <a:spLocks noChangeArrowheads="1"/>
            </p:cNvSpPr>
            <p:nvPr/>
          </p:nvSpPr>
          <p:spPr bwMode="auto">
            <a:xfrm>
              <a:off x="3833" y="3430"/>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Lungenkreislauf</a:t>
              </a:r>
            </a:p>
          </p:txBody>
        </p:sp>
      </p:grpSp>
      <p:grpSp>
        <p:nvGrpSpPr>
          <p:cNvPr id="5128" name="Group 16">
            <a:extLst>
              <a:ext uri="{FF2B5EF4-FFF2-40B4-BE49-F238E27FC236}">
                <a16:creationId xmlns:a16="http://schemas.microsoft.com/office/drawing/2014/main" id="{824D7CC2-814E-7983-642A-D1DDD116B0CB}"/>
              </a:ext>
            </a:extLst>
          </p:cNvPr>
          <p:cNvGrpSpPr>
            <a:grpSpLocks/>
          </p:cNvGrpSpPr>
          <p:nvPr/>
        </p:nvGrpSpPr>
        <p:grpSpPr bwMode="auto">
          <a:xfrm>
            <a:off x="3563938" y="4221163"/>
            <a:ext cx="2016125" cy="360362"/>
            <a:chOff x="3696" y="3067"/>
            <a:chExt cx="1270" cy="227"/>
          </a:xfrm>
        </p:grpSpPr>
        <p:sp>
          <p:nvSpPr>
            <p:cNvPr id="5129" name="Rectangle 17">
              <a:extLst>
                <a:ext uri="{FF2B5EF4-FFF2-40B4-BE49-F238E27FC236}">
                  <a16:creationId xmlns:a16="http://schemas.microsoft.com/office/drawing/2014/main" id="{8BC1BC58-5D01-FCD4-FC2E-D783460FE9D2}"/>
                </a:ext>
              </a:extLst>
            </p:cNvPr>
            <p:cNvSpPr>
              <a:spLocks noChangeArrowheads="1"/>
            </p:cNvSpPr>
            <p:nvPr/>
          </p:nvSpPr>
          <p:spPr bwMode="auto">
            <a:xfrm>
              <a:off x="3696" y="3067"/>
              <a:ext cx="1270" cy="227"/>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30" name="Text Box 18">
              <a:extLst>
                <a:ext uri="{FF2B5EF4-FFF2-40B4-BE49-F238E27FC236}">
                  <a16:creationId xmlns:a16="http://schemas.microsoft.com/office/drawing/2014/main" id="{5DEAF1A0-5043-0EE2-1A79-7E3C1E8D6C32}"/>
                </a:ext>
              </a:extLst>
            </p:cNvPr>
            <p:cNvSpPr txBox="1">
              <a:spLocks noChangeArrowheads="1"/>
            </p:cNvSpPr>
            <p:nvPr/>
          </p:nvSpPr>
          <p:spPr bwMode="auto">
            <a:xfrm>
              <a:off x="3833" y="3067"/>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Körperkreislauf</a:t>
              </a:r>
            </a:p>
          </p:txBody>
        </p:sp>
      </p:grpSp>
      <p:pic>
        <p:nvPicPr>
          <p:cNvPr id="5132" name="Picture 20">
            <a:extLst>
              <a:ext uri="{FF2B5EF4-FFF2-40B4-BE49-F238E27FC236}">
                <a16:creationId xmlns:a16="http://schemas.microsoft.com/office/drawing/2014/main" id="{6499113F-204D-AF78-0E01-C0BF739B4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996865" y="1021344"/>
            <a:ext cx="2828925" cy="4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8" name="Line 25">
            <a:extLst>
              <a:ext uri="{FF2B5EF4-FFF2-40B4-BE49-F238E27FC236}">
                <a16:creationId xmlns:a16="http://schemas.microsoft.com/office/drawing/2014/main" id="{E7D71B3F-62E2-3E9C-11A4-D8AF0D9DEBC8}"/>
              </a:ext>
            </a:extLst>
          </p:cNvPr>
          <p:cNvSpPr>
            <a:spLocks noChangeShapeType="1"/>
          </p:cNvSpPr>
          <p:nvPr/>
        </p:nvSpPr>
        <p:spPr bwMode="auto">
          <a:xfrm flipV="1">
            <a:off x="3202393" y="3929067"/>
            <a:ext cx="7207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137" name="Group 26">
            <a:extLst>
              <a:ext uri="{FF2B5EF4-FFF2-40B4-BE49-F238E27FC236}">
                <a16:creationId xmlns:a16="http://schemas.microsoft.com/office/drawing/2014/main" id="{038E9629-2087-F29C-173B-959D8DC9A666}"/>
              </a:ext>
            </a:extLst>
          </p:cNvPr>
          <p:cNvGrpSpPr>
            <a:grpSpLocks/>
          </p:cNvGrpSpPr>
          <p:nvPr/>
        </p:nvGrpSpPr>
        <p:grpSpPr bwMode="auto">
          <a:xfrm>
            <a:off x="178205" y="1552575"/>
            <a:ext cx="2881313" cy="360363"/>
            <a:chOff x="385" y="1117"/>
            <a:chExt cx="1815" cy="227"/>
          </a:xfrm>
        </p:grpSpPr>
        <p:sp>
          <p:nvSpPr>
            <p:cNvPr id="5154" name="Rectangle 27">
              <a:extLst>
                <a:ext uri="{FF2B5EF4-FFF2-40B4-BE49-F238E27FC236}">
                  <a16:creationId xmlns:a16="http://schemas.microsoft.com/office/drawing/2014/main" id="{17C41779-6AA2-5F64-99DA-570CD049E186}"/>
                </a:ext>
              </a:extLst>
            </p:cNvPr>
            <p:cNvSpPr>
              <a:spLocks noChangeArrowheads="1"/>
            </p:cNvSpPr>
            <p:nvPr/>
          </p:nvSpPr>
          <p:spPr bwMode="auto">
            <a:xfrm>
              <a:off x="385"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6" name="Line 28">
              <a:extLst>
                <a:ext uri="{FF2B5EF4-FFF2-40B4-BE49-F238E27FC236}">
                  <a16:creationId xmlns:a16="http://schemas.microsoft.com/office/drawing/2014/main" id="{D18670A3-35A3-E70D-EAA9-1883CAC92B86}"/>
                </a:ext>
              </a:extLst>
            </p:cNvPr>
            <p:cNvSpPr>
              <a:spLocks noChangeShapeType="1"/>
            </p:cNvSpPr>
            <p:nvPr/>
          </p:nvSpPr>
          <p:spPr bwMode="auto">
            <a:xfrm>
              <a:off x="1655" y="1207"/>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38" name="Group 29">
            <a:extLst>
              <a:ext uri="{FF2B5EF4-FFF2-40B4-BE49-F238E27FC236}">
                <a16:creationId xmlns:a16="http://schemas.microsoft.com/office/drawing/2014/main" id="{060999C4-2D4A-90F5-F504-0179E2F8FE1C}"/>
              </a:ext>
            </a:extLst>
          </p:cNvPr>
          <p:cNvGrpSpPr>
            <a:grpSpLocks/>
          </p:cNvGrpSpPr>
          <p:nvPr/>
        </p:nvGrpSpPr>
        <p:grpSpPr bwMode="auto">
          <a:xfrm>
            <a:off x="5147080" y="4002087"/>
            <a:ext cx="2736850" cy="503238"/>
            <a:chOff x="3288" y="3113"/>
            <a:chExt cx="1724" cy="317"/>
          </a:xfrm>
        </p:grpSpPr>
        <p:sp>
          <p:nvSpPr>
            <p:cNvPr id="5151" name="Rectangle 30">
              <a:extLst>
                <a:ext uri="{FF2B5EF4-FFF2-40B4-BE49-F238E27FC236}">
                  <a16:creationId xmlns:a16="http://schemas.microsoft.com/office/drawing/2014/main" id="{57732410-AFCA-6E78-4D91-B85D0B4D75D4}"/>
                </a:ext>
              </a:extLst>
            </p:cNvPr>
            <p:cNvSpPr>
              <a:spLocks noChangeArrowheads="1"/>
            </p:cNvSpPr>
            <p:nvPr/>
          </p:nvSpPr>
          <p:spPr bwMode="auto">
            <a:xfrm>
              <a:off x="3741" y="3203"/>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2" name="Line 31">
              <a:extLst>
                <a:ext uri="{FF2B5EF4-FFF2-40B4-BE49-F238E27FC236}">
                  <a16:creationId xmlns:a16="http://schemas.microsoft.com/office/drawing/2014/main" id="{E1D4CBE4-CC66-A398-C57B-E8F92F5C5267}"/>
                </a:ext>
              </a:extLst>
            </p:cNvPr>
            <p:cNvSpPr>
              <a:spLocks noChangeShapeType="1"/>
            </p:cNvSpPr>
            <p:nvPr/>
          </p:nvSpPr>
          <p:spPr bwMode="auto">
            <a:xfrm flipH="1" flipV="1">
              <a:off x="3288" y="3113"/>
              <a:ext cx="454"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39" name="Group 32">
            <a:extLst>
              <a:ext uri="{FF2B5EF4-FFF2-40B4-BE49-F238E27FC236}">
                <a16:creationId xmlns:a16="http://schemas.microsoft.com/office/drawing/2014/main" id="{2BB70DA9-A8BB-917C-613D-CFD429858498}"/>
              </a:ext>
            </a:extLst>
          </p:cNvPr>
          <p:cNvGrpSpPr>
            <a:grpSpLocks/>
          </p:cNvGrpSpPr>
          <p:nvPr/>
        </p:nvGrpSpPr>
        <p:grpSpPr bwMode="auto">
          <a:xfrm>
            <a:off x="5723343" y="1552575"/>
            <a:ext cx="2738438" cy="360363"/>
            <a:chOff x="3560" y="754"/>
            <a:chExt cx="1725" cy="227"/>
          </a:xfrm>
        </p:grpSpPr>
        <p:sp>
          <p:nvSpPr>
            <p:cNvPr id="5149" name="Rectangle 33">
              <a:extLst>
                <a:ext uri="{FF2B5EF4-FFF2-40B4-BE49-F238E27FC236}">
                  <a16:creationId xmlns:a16="http://schemas.microsoft.com/office/drawing/2014/main" id="{B8DA1581-EA37-6436-C123-F48C12F1A784}"/>
                </a:ext>
              </a:extLst>
            </p:cNvPr>
            <p:cNvSpPr>
              <a:spLocks noChangeArrowheads="1"/>
            </p:cNvSpPr>
            <p:nvPr/>
          </p:nvSpPr>
          <p:spPr bwMode="auto">
            <a:xfrm>
              <a:off x="4014" y="754"/>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50" name="Line 34">
              <a:extLst>
                <a:ext uri="{FF2B5EF4-FFF2-40B4-BE49-F238E27FC236}">
                  <a16:creationId xmlns:a16="http://schemas.microsoft.com/office/drawing/2014/main" id="{3A00EABE-DD0E-ED39-19C6-163A7CC27994}"/>
                </a:ext>
              </a:extLst>
            </p:cNvPr>
            <p:cNvSpPr>
              <a:spLocks noChangeShapeType="1"/>
            </p:cNvSpPr>
            <p:nvPr/>
          </p:nvSpPr>
          <p:spPr bwMode="auto">
            <a:xfrm flipH="1">
              <a:off x="3560" y="890"/>
              <a:ext cx="454"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5140" name="Group 35">
            <a:extLst>
              <a:ext uri="{FF2B5EF4-FFF2-40B4-BE49-F238E27FC236}">
                <a16:creationId xmlns:a16="http://schemas.microsoft.com/office/drawing/2014/main" id="{49B7F86B-6AE3-C837-4367-633444753FB0}"/>
              </a:ext>
            </a:extLst>
          </p:cNvPr>
          <p:cNvGrpSpPr>
            <a:grpSpLocks/>
          </p:cNvGrpSpPr>
          <p:nvPr/>
        </p:nvGrpSpPr>
        <p:grpSpPr bwMode="auto">
          <a:xfrm>
            <a:off x="1546630" y="2776537"/>
            <a:ext cx="3097213" cy="433388"/>
            <a:chOff x="1020" y="1706"/>
            <a:chExt cx="1951" cy="273"/>
          </a:xfrm>
        </p:grpSpPr>
        <p:sp>
          <p:nvSpPr>
            <p:cNvPr id="5145" name="Line 36">
              <a:extLst>
                <a:ext uri="{FF2B5EF4-FFF2-40B4-BE49-F238E27FC236}">
                  <a16:creationId xmlns:a16="http://schemas.microsoft.com/office/drawing/2014/main" id="{9C58D047-6B50-8AD3-23D7-D4F1D882242B}"/>
                </a:ext>
              </a:extLst>
            </p:cNvPr>
            <p:cNvSpPr>
              <a:spLocks noChangeShapeType="1"/>
            </p:cNvSpPr>
            <p:nvPr/>
          </p:nvSpPr>
          <p:spPr bwMode="auto">
            <a:xfrm flipV="1">
              <a:off x="2290" y="1706"/>
              <a:ext cx="68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46" name="Line 37">
              <a:extLst>
                <a:ext uri="{FF2B5EF4-FFF2-40B4-BE49-F238E27FC236}">
                  <a16:creationId xmlns:a16="http://schemas.microsoft.com/office/drawing/2014/main" id="{A1935485-620C-26A7-9A8D-B981C14C64DC}"/>
                </a:ext>
              </a:extLst>
            </p:cNvPr>
            <p:cNvSpPr>
              <a:spLocks noChangeShapeType="1"/>
            </p:cNvSpPr>
            <p:nvPr/>
          </p:nvSpPr>
          <p:spPr bwMode="auto">
            <a:xfrm>
              <a:off x="2290" y="1842"/>
              <a:ext cx="227"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47" name="Rectangle 38">
              <a:extLst>
                <a:ext uri="{FF2B5EF4-FFF2-40B4-BE49-F238E27FC236}">
                  <a16:creationId xmlns:a16="http://schemas.microsoft.com/office/drawing/2014/main" id="{E9BBA20E-A0E8-0476-B7B3-7D93DCA5DA31}"/>
                </a:ext>
              </a:extLst>
            </p:cNvPr>
            <p:cNvSpPr>
              <a:spLocks noChangeArrowheads="1"/>
            </p:cNvSpPr>
            <p:nvPr/>
          </p:nvSpPr>
          <p:spPr bwMode="auto">
            <a:xfrm>
              <a:off x="1020" y="1752"/>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5141" name="Group 39">
            <a:extLst>
              <a:ext uri="{FF2B5EF4-FFF2-40B4-BE49-F238E27FC236}">
                <a16:creationId xmlns:a16="http://schemas.microsoft.com/office/drawing/2014/main" id="{733EBE1D-7F8E-0525-71F3-AA2A13CC1A91}"/>
              </a:ext>
            </a:extLst>
          </p:cNvPr>
          <p:cNvGrpSpPr>
            <a:grpSpLocks/>
          </p:cNvGrpSpPr>
          <p:nvPr/>
        </p:nvGrpSpPr>
        <p:grpSpPr bwMode="auto">
          <a:xfrm>
            <a:off x="4570818" y="3136900"/>
            <a:ext cx="2879725" cy="576263"/>
            <a:chOff x="2835" y="1888"/>
            <a:chExt cx="1814" cy="363"/>
          </a:xfrm>
        </p:grpSpPr>
        <p:sp>
          <p:nvSpPr>
            <p:cNvPr id="5142" name="Line 40">
              <a:extLst>
                <a:ext uri="{FF2B5EF4-FFF2-40B4-BE49-F238E27FC236}">
                  <a16:creationId xmlns:a16="http://schemas.microsoft.com/office/drawing/2014/main" id="{91050F05-2AB0-A38D-D89F-7761054A0486}"/>
                </a:ext>
              </a:extLst>
            </p:cNvPr>
            <p:cNvSpPr>
              <a:spLocks noChangeShapeType="1"/>
            </p:cNvSpPr>
            <p:nvPr/>
          </p:nvSpPr>
          <p:spPr bwMode="auto">
            <a:xfrm flipV="1">
              <a:off x="2835" y="2024"/>
              <a:ext cx="544"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43" name="Line 41">
              <a:extLst>
                <a:ext uri="{FF2B5EF4-FFF2-40B4-BE49-F238E27FC236}">
                  <a16:creationId xmlns:a16="http://schemas.microsoft.com/office/drawing/2014/main" id="{9F699409-4F4D-F50F-6438-DE8BF8D24C22}"/>
                </a:ext>
              </a:extLst>
            </p:cNvPr>
            <p:cNvSpPr>
              <a:spLocks noChangeShapeType="1"/>
            </p:cNvSpPr>
            <p:nvPr/>
          </p:nvSpPr>
          <p:spPr bwMode="auto">
            <a:xfrm flipH="1">
              <a:off x="3016" y="2024"/>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44" name="Rectangle 42">
              <a:extLst>
                <a:ext uri="{FF2B5EF4-FFF2-40B4-BE49-F238E27FC236}">
                  <a16:creationId xmlns:a16="http://schemas.microsoft.com/office/drawing/2014/main" id="{622F5294-BD8E-E184-A017-DB308E9031F1}"/>
                </a:ext>
              </a:extLst>
            </p:cNvPr>
            <p:cNvSpPr>
              <a:spLocks noChangeArrowheads="1"/>
            </p:cNvSpPr>
            <p:nvPr/>
          </p:nvSpPr>
          <p:spPr bwMode="auto">
            <a:xfrm>
              <a:off x="3379" y="1888"/>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
        <p:nvSpPr>
          <p:cNvPr id="5161" name="Text Box 45">
            <a:extLst>
              <a:ext uri="{FF2B5EF4-FFF2-40B4-BE49-F238E27FC236}">
                <a16:creationId xmlns:a16="http://schemas.microsoft.com/office/drawing/2014/main" id="{68913A32-E386-9B3A-EDB2-8ED5FA41C02F}"/>
              </a:ext>
            </a:extLst>
          </p:cNvPr>
          <p:cNvSpPr txBox="1">
            <a:spLocks noChangeArrowheads="1"/>
          </p:cNvSpPr>
          <p:nvPr/>
        </p:nvSpPr>
        <p:spPr bwMode="auto">
          <a:xfrm>
            <a:off x="5680076" y="3155942"/>
            <a:ext cx="1655763" cy="336550"/>
          </a:xfrm>
          <a:prstGeom prst="rect">
            <a:avLst/>
          </a:prstGeom>
          <a:noFill/>
          <a:ln w="9525">
            <a:no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Herzkammer</a:t>
            </a:r>
          </a:p>
        </p:txBody>
      </p:sp>
      <p:sp>
        <p:nvSpPr>
          <p:cNvPr id="5162" name="Text Box 46">
            <a:extLst>
              <a:ext uri="{FF2B5EF4-FFF2-40B4-BE49-F238E27FC236}">
                <a16:creationId xmlns:a16="http://schemas.microsoft.com/office/drawing/2014/main" id="{76AA8C48-853D-ED27-93F2-866D69539781}"/>
              </a:ext>
            </a:extLst>
          </p:cNvPr>
          <p:cNvSpPr txBox="1">
            <a:spLocks noChangeArrowheads="1"/>
          </p:cNvSpPr>
          <p:nvPr/>
        </p:nvSpPr>
        <p:spPr bwMode="auto">
          <a:xfrm>
            <a:off x="1831182" y="2868612"/>
            <a:ext cx="1655763" cy="3365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Vorhof</a:t>
            </a:r>
          </a:p>
        </p:txBody>
      </p:sp>
      <p:sp>
        <p:nvSpPr>
          <p:cNvPr id="5170" name="Rectangle 7">
            <a:extLst>
              <a:ext uri="{FF2B5EF4-FFF2-40B4-BE49-F238E27FC236}">
                <a16:creationId xmlns:a16="http://schemas.microsoft.com/office/drawing/2014/main" id="{F1B68C2A-D328-FD87-45F0-6E029DAF436C}"/>
              </a:ext>
            </a:extLst>
          </p:cNvPr>
          <p:cNvSpPr>
            <a:spLocks noChangeArrowheads="1"/>
          </p:cNvSpPr>
          <p:nvPr/>
        </p:nvSpPr>
        <p:spPr bwMode="auto">
          <a:xfrm>
            <a:off x="3477923" y="4612481"/>
            <a:ext cx="2016125" cy="360362"/>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1" name="Text Box 8">
            <a:extLst>
              <a:ext uri="{FF2B5EF4-FFF2-40B4-BE49-F238E27FC236}">
                <a16:creationId xmlns:a16="http://schemas.microsoft.com/office/drawing/2014/main" id="{498B9452-FBA4-90CE-8D79-4B1F3BC0E6E3}"/>
              </a:ext>
            </a:extLst>
          </p:cNvPr>
          <p:cNvSpPr txBox="1">
            <a:spLocks noChangeArrowheads="1"/>
          </p:cNvSpPr>
          <p:nvPr/>
        </p:nvSpPr>
        <p:spPr bwMode="auto">
          <a:xfrm>
            <a:off x="3693823" y="4612481"/>
            <a:ext cx="1655763" cy="336550"/>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Körperkreislauf</a:t>
            </a:r>
          </a:p>
        </p:txBody>
      </p:sp>
      <p:sp>
        <p:nvSpPr>
          <p:cNvPr id="5179" name="Rectangle 7">
            <a:extLst>
              <a:ext uri="{FF2B5EF4-FFF2-40B4-BE49-F238E27FC236}">
                <a16:creationId xmlns:a16="http://schemas.microsoft.com/office/drawing/2014/main" id="{BBC2E7E3-DE34-60F2-BF8B-A6361A7F37CB}"/>
              </a:ext>
            </a:extLst>
          </p:cNvPr>
          <p:cNvSpPr>
            <a:spLocks noChangeArrowheads="1"/>
          </p:cNvSpPr>
          <p:nvPr/>
        </p:nvSpPr>
        <p:spPr bwMode="auto">
          <a:xfrm>
            <a:off x="3387078" y="1965326"/>
            <a:ext cx="2016125" cy="360362"/>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0" name="Text Box 8">
            <a:extLst>
              <a:ext uri="{FF2B5EF4-FFF2-40B4-BE49-F238E27FC236}">
                <a16:creationId xmlns:a16="http://schemas.microsoft.com/office/drawing/2014/main" id="{CABEE3C1-B661-56B3-E693-C96C3598DE25}"/>
              </a:ext>
            </a:extLst>
          </p:cNvPr>
          <p:cNvSpPr txBox="1">
            <a:spLocks noChangeArrowheads="1"/>
          </p:cNvSpPr>
          <p:nvPr/>
        </p:nvSpPr>
        <p:spPr bwMode="auto">
          <a:xfrm>
            <a:off x="3602978" y="1965326"/>
            <a:ext cx="1655763" cy="336550"/>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Lungenkreislauf</a:t>
            </a:r>
          </a:p>
        </p:txBody>
      </p:sp>
      <p:sp>
        <p:nvSpPr>
          <p:cNvPr id="5181" name="Text Box 13">
            <a:extLst>
              <a:ext uri="{FF2B5EF4-FFF2-40B4-BE49-F238E27FC236}">
                <a16:creationId xmlns:a16="http://schemas.microsoft.com/office/drawing/2014/main" id="{E38E89A7-E61A-3F07-04C5-A62364D58505}"/>
              </a:ext>
            </a:extLst>
          </p:cNvPr>
          <p:cNvSpPr txBox="1">
            <a:spLocks noChangeArrowheads="1"/>
          </p:cNvSpPr>
          <p:nvPr/>
        </p:nvSpPr>
        <p:spPr bwMode="auto">
          <a:xfrm>
            <a:off x="1536937" y="3963600"/>
            <a:ext cx="15113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Körpervene</a:t>
            </a:r>
            <a:br>
              <a:rPr lang="de-DE" altLang="de-DE" sz="1600" dirty="0"/>
            </a:br>
            <a:r>
              <a:rPr lang="de-DE" altLang="de-DE" sz="1600" dirty="0"/>
              <a:t>(Hohlvene)</a:t>
            </a:r>
          </a:p>
        </p:txBody>
      </p:sp>
      <p:sp>
        <p:nvSpPr>
          <p:cNvPr id="5182" name="Rectangle 15">
            <a:extLst>
              <a:ext uri="{FF2B5EF4-FFF2-40B4-BE49-F238E27FC236}">
                <a16:creationId xmlns:a16="http://schemas.microsoft.com/office/drawing/2014/main" id="{E00F7173-D781-D391-EE0B-95ED0386CE9D}"/>
              </a:ext>
            </a:extLst>
          </p:cNvPr>
          <p:cNvSpPr>
            <a:spLocks noChangeArrowheads="1"/>
          </p:cNvSpPr>
          <p:nvPr/>
        </p:nvSpPr>
        <p:spPr bwMode="auto">
          <a:xfrm>
            <a:off x="1176574" y="3963600"/>
            <a:ext cx="2017713" cy="5842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Tree>
    <p:extLst>
      <p:ext uri="{BB962C8B-B14F-4D97-AF65-F5344CB8AC3E}">
        <p14:creationId xmlns:p14="http://schemas.microsoft.com/office/powerpoint/2010/main" val="58519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AB61F96-D2CF-12EB-1650-178F71622861}"/>
            </a:ext>
          </a:extLst>
        </p:cNvPr>
        <p:cNvGrpSpPr/>
        <p:nvPr/>
      </p:nvGrpSpPr>
      <p:grpSpPr>
        <a:xfrm>
          <a:off x="0" y="0"/>
          <a:ext cx="0" cy="0"/>
          <a:chOff x="0" y="0"/>
          <a:chExt cx="0" cy="0"/>
        </a:xfrm>
      </p:grpSpPr>
      <p:sp>
        <p:nvSpPr>
          <p:cNvPr id="10" name="Rectangle 2">
            <a:extLst>
              <a:ext uri="{FF2B5EF4-FFF2-40B4-BE49-F238E27FC236}">
                <a16:creationId xmlns:a16="http://schemas.microsoft.com/office/drawing/2014/main" id="{A4771E4E-65B1-2DD6-8C32-682AEF3322CD}"/>
              </a:ext>
            </a:extLst>
          </p:cNvPr>
          <p:cNvSpPr>
            <a:spLocks noGrp="1" noChangeArrowheads="1"/>
          </p:cNvSpPr>
          <p:nvPr>
            <p:ph type="title"/>
          </p:nvPr>
        </p:nvSpPr>
        <p:spPr>
          <a:xfrm>
            <a:off x="457200" y="44450"/>
            <a:ext cx="6275388" cy="527050"/>
          </a:xfrm>
        </p:spPr>
        <p:txBody>
          <a:bodyPr/>
          <a:lstStyle/>
          <a:p>
            <a:r>
              <a:rPr lang="de-DE" altLang="de-DE"/>
              <a:t>Schema des Blutkreislaufes</a:t>
            </a:r>
          </a:p>
        </p:txBody>
      </p:sp>
      <p:grpSp>
        <p:nvGrpSpPr>
          <p:cNvPr id="12" name="Group 3">
            <a:extLst>
              <a:ext uri="{FF2B5EF4-FFF2-40B4-BE49-F238E27FC236}">
                <a16:creationId xmlns:a16="http://schemas.microsoft.com/office/drawing/2014/main" id="{A86C46DB-E264-5949-DA68-6E41D1266733}"/>
              </a:ext>
            </a:extLst>
          </p:cNvPr>
          <p:cNvGrpSpPr>
            <a:grpSpLocks/>
          </p:cNvGrpSpPr>
          <p:nvPr/>
        </p:nvGrpSpPr>
        <p:grpSpPr bwMode="auto">
          <a:xfrm>
            <a:off x="323850" y="6021388"/>
            <a:ext cx="2016125" cy="360362"/>
            <a:chOff x="204" y="3793"/>
            <a:chExt cx="1270" cy="227"/>
          </a:xfrm>
        </p:grpSpPr>
        <p:sp>
          <p:nvSpPr>
            <p:cNvPr id="13" name="Rectangle 4">
              <a:extLst>
                <a:ext uri="{FF2B5EF4-FFF2-40B4-BE49-F238E27FC236}">
                  <a16:creationId xmlns:a16="http://schemas.microsoft.com/office/drawing/2014/main" id="{FB46D772-8795-FA41-C7E9-A2F4B83C5434}"/>
                </a:ext>
              </a:extLst>
            </p:cNvPr>
            <p:cNvSpPr>
              <a:spLocks noChangeArrowheads="1"/>
            </p:cNvSpPr>
            <p:nvPr/>
          </p:nvSpPr>
          <p:spPr bwMode="auto">
            <a:xfrm>
              <a:off x="204" y="3793"/>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4" name="Text Box 5">
              <a:extLst>
                <a:ext uri="{FF2B5EF4-FFF2-40B4-BE49-F238E27FC236}">
                  <a16:creationId xmlns:a16="http://schemas.microsoft.com/office/drawing/2014/main" id="{8AEFB95C-1F5A-5513-0B32-42FF747E43D8}"/>
                </a:ext>
              </a:extLst>
            </p:cNvPr>
            <p:cNvSpPr txBox="1">
              <a:spLocks noChangeArrowheads="1"/>
            </p:cNvSpPr>
            <p:nvPr/>
          </p:nvSpPr>
          <p:spPr bwMode="auto">
            <a:xfrm>
              <a:off x="431" y="3793"/>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Lungenvene</a:t>
              </a:r>
            </a:p>
          </p:txBody>
        </p:sp>
      </p:grpSp>
      <p:grpSp>
        <p:nvGrpSpPr>
          <p:cNvPr id="15" name="Group 6">
            <a:extLst>
              <a:ext uri="{FF2B5EF4-FFF2-40B4-BE49-F238E27FC236}">
                <a16:creationId xmlns:a16="http://schemas.microsoft.com/office/drawing/2014/main" id="{86980B27-540B-9F7E-39EC-2F6F2EC769B0}"/>
              </a:ext>
            </a:extLst>
          </p:cNvPr>
          <p:cNvGrpSpPr>
            <a:grpSpLocks/>
          </p:cNvGrpSpPr>
          <p:nvPr/>
        </p:nvGrpSpPr>
        <p:grpSpPr bwMode="auto">
          <a:xfrm>
            <a:off x="179388" y="693738"/>
            <a:ext cx="8283575" cy="4759325"/>
            <a:chOff x="113" y="437"/>
            <a:chExt cx="5218" cy="2998"/>
          </a:xfrm>
        </p:grpSpPr>
        <p:pic>
          <p:nvPicPr>
            <p:cNvPr id="16" name="Picture 7">
              <a:extLst>
                <a:ext uri="{FF2B5EF4-FFF2-40B4-BE49-F238E27FC236}">
                  <a16:creationId xmlns:a16="http://schemas.microsoft.com/office/drawing/2014/main" id="{D3C524D7-FCC8-DD4F-3490-085823E5C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882" y="437"/>
              <a:ext cx="1782" cy="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8">
              <a:extLst>
                <a:ext uri="{FF2B5EF4-FFF2-40B4-BE49-F238E27FC236}">
                  <a16:creationId xmlns:a16="http://schemas.microsoft.com/office/drawing/2014/main" id="{368B903C-A63E-1745-AAE8-32E48C99BE96}"/>
                </a:ext>
              </a:extLst>
            </p:cNvPr>
            <p:cNvSpPr>
              <a:spLocks noChangeArrowheads="1"/>
            </p:cNvSpPr>
            <p:nvPr/>
          </p:nvSpPr>
          <p:spPr bwMode="auto">
            <a:xfrm>
              <a:off x="2245" y="2659"/>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8" name="Rectangle 9">
              <a:extLst>
                <a:ext uri="{FF2B5EF4-FFF2-40B4-BE49-F238E27FC236}">
                  <a16:creationId xmlns:a16="http://schemas.microsoft.com/office/drawing/2014/main" id="{85056840-0306-85B2-DC45-F39AC6FD9675}"/>
                </a:ext>
              </a:extLst>
            </p:cNvPr>
            <p:cNvSpPr>
              <a:spLocks noChangeArrowheads="1"/>
            </p:cNvSpPr>
            <p:nvPr/>
          </p:nvSpPr>
          <p:spPr bwMode="auto">
            <a:xfrm>
              <a:off x="2154" y="1117"/>
              <a:ext cx="1270" cy="227"/>
            </a:xfrm>
            <a:prstGeom prst="rect">
              <a:avLst/>
            </a:prstGeom>
            <a:solidFill>
              <a:srgbClr val="FFFFFF">
                <a:alpha val="50195"/>
              </a:srgbClr>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19" name="Group 10">
              <a:extLst>
                <a:ext uri="{FF2B5EF4-FFF2-40B4-BE49-F238E27FC236}">
                  <a16:creationId xmlns:a16="http://schemas.microsoft.com/office/drawing/2014/main" id="{45E9FA8E-E9B9-F580-B561-9939846169DA}"/>
                </a:ext>
              </a:extLst>
            </p:cNvPr>
            <p:cNvGrpSpPr>
              <a:grpSpLocks/>
            </p:cNvGrpSpPr>
            <p:nvPr/>
          </p:nvGrpSpPr>
          <p:grpSpPr bwMode="auto">
            <a:xfrm>
              <a:off x="748" y="2251"/>
              <a:ext cx="1724" cy="544"/>
              <a:chOff x="385" y="2160"/>
              <a:chExt cx="1724" cy="544"/>
            </a:xfrm>
          </p:grpSpPr>
          <p:sp>
            <p:nvSpPr>
              <p:cNvPr id="37" name="Rectangle 11">
                <a:extLst>
                  <a:ext uri="{FF2B5EF4-FFF2-40B4-BE49-F238E27FC236}">
                    <a16:creationId xmlns:a16="http://schemas.microsoft.com/office/drawing/2014/main" id="{BF6317EB-3454-16F4-3998-6988B3255F5E}"/>
                  </a:ext>
                </a:extLst>
              </p:cNvPr>
              <p:cNvSpPr>
                <a:spLocks noChangeArrowheads="1"/>
              </p:cNvSpPr>
              <p:nvPr/>
            </p:nvSpPr>
            <p:spPr bwMode="auto">
              <a:xfrm>
                <a:off x="385" y="2251"/>
                <a:ext cx="1271" cy="45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dirty="0"/>
              </a:p>
            </p:txBody>
          </p:sp>
          <p:sp>
            <p:nvSpPr>
              <p:cNvPr id="38" name="Line 12">
                <a:extLst>
                  <a:ext uri="{FF2B5EF4-FFF2-40B4-BE49-F238E27FC236}">
                    <a16:creationId xmlns:a16="http://schemas.microsoft.com/office/drawing/2014/main" id="{27C78A56-6E7B-ED65-CED8-D000125217F3}"/>
                  </a:ext>
                </a:extLst>
              </p:cNvPr>
              <p:cNvSpPr>
                <a:spLocks noChangeShapeType="1"/>
              </p:cNvSpPr>
              <p:nvPr/>
            </p:nvSpPr>
            <p:spPr bwMode="auto">
              <a:xfrm flipV="1">
                <a:off x="1655" y="2160"/>
                <a:ext cx="454"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20" name="Group 13">
              <a:extLst>
                <a:ext uri="{FF2B5EF4-FFF2-40B4-BE49-F238E27FC236}">
                  <a16:creationId xmlns:a16="http://schemas.microsoft.com/office/drawing/2014/main" id="{3B400CA7-0449-9E60-90C6-A5DA5D7AD71F}"/>
                </a:ext>
              </a:extLst>
            </p:cNvPr>
            <p:cNvGrpSpPr>
              <a:grpSpLocks/>
            </p:cNvGrpSpPr>
            <p:nvPr/>
          </p:nvGrpSpPr>
          <p:grpSpPr bwMode="auto">
            <a:xfrm>
              <a:off x="113" y="754"/>
              <a:ext cx="1815" cy="227"/>
              <a:chOff x="385" y="1117"/>
              <a:chExt cx="1815" cy="227"/>
            </a:xfrm>
          </p:grpSpPr>
          <p:sp>
            <p:nvSpPr>
              <p:cNvPr id="35" name="Rectangle 14">
                <a:extLst>
                  <a:ext uri="{FF2B5EF4-FFF2-40B4-BE49-F238E27FC236}">
                    <a16:creationId xmlns:a16="http://schemas.microsoft.com/office/drawing/2014/main" id="{3F8EDFD1-9F19-CC02-8994-95B0302F4C4B}"/>
                  </a:ext>
                </a:extLst>
              </p:cNvPr>
              <p:cNvSpPr>
                <a:spLocks noChangeArrowheads="1"/>
              </p:cNvSpPr>
              <p:nvPr/>
            </p:nvSpPr>
            <p:spPr bwMode="auto">
              <a:xfrm>
                <a:off x="385" y="1117"/>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6" name="Line 15">
                <a:extLst>
                  <a:ext uri="{FF2B5EF4-FFF2-40B4-BE49-F238E27FC236}">
                    <a16:creationId xmlns:a16="http://schemas.microsoft.com/office/drawing/2014/main" id="{5EF191B0-0C0C-B115-313B-A84A51C7455B}"/>
                  </a:ext>
                </a:extLst>
              </p:cNvPr>
              <p:cNvSpPr>
                <a:spLocks noChangeShapeType="1"/>
              </p:cNvSpPr>
              <p:nvPr/>
            </p:nvSpPr>
            <p:spPr bwMode="auto">
              <a:xfrm>
                <a:off x="1655" y="1207"/>
                <a:ext cx="545"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21" name="Group 16">
              <a:extLst>
                <a:ext uri="{FF2B5EF4-FFF2-40B4-BE49-F238E27FC236}">
                  <a16:creationId xmlns:a16="http://schemas.microsoft.com/office/drawing/2014/main" id="{EDC008FF-5087-582D-6D8E-FA25BEE8BCAB}"/>
                </a:ext>
              </a:extLst>
            </p:cNvPr>
            <p:cNvGrpSpPr>
              <a:grpSpLocks/>
            </p:cNvGrpSpPr>
            <p:nvPr/>
          </p:nvGrpSpPr>
          <p:grpSpPr bwMode="auto">
            <a:xfrm>
              <a:off x="3243" y="2297"/>
              <a:ext cx="1724" cy="317"/>
              <a:chOff x="3288" y="3113"/>
              <a:chExt cx="1724" cy="317"/>
            </a:xfrm>
          </p:grpSpPr>
          <p:sp>
            <p:nvSpPr>
              <p:cNvPr id="33" name="Rectangle 17">
                <a:extLst>
                  <a:ext uri="{FF2B5EF4-FFF2-40B4-BE49-F238E27FC236}">
                    <a16:creationId xmlns:a16="http://schemas.microsoft.com/office/drawing/2014/main" id="{D9C961EF-594F-E66F-B64D-1345058331A0}"/>
                  </a:ext>
                </a:extLst>
              </p:cNvPr>
              <p:cNvSpPr>
                <a:spLocks noChangeArrowheads="1"/>
              </p:cNvSpPr>
              <p:nvPr/>
            </p:nvSpPr>
            <p:spPr bwMode="auto">
              <a:xfrm>
                <a:off x="3741" y="3203"/>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4" name="Line 18">
                <a:extLst>
                  <a:ext uri="{FF2B5EF4-FFF2-40B4-BE49-F238E27FC236}">
                    <a16:creationId xmlns:a16="http://schemas.microsoft.com/office/drawing/2014/main" id="{A67D9157-1407-571E-EFA0-A601FA1CFA46}"/>
                  </a:ext>
                </a:extLst>
              </p:cNvPr>
              <p:cNvSpPr>
                <a:spLocks noChangeShapeType="1"/>
              </p:cNvSpPr>
              <p:nvPr/>
            </p:nvSpPr>
            <p:spPr bwMode="auto">
              <a:xfrm flipH="1" flipV="1">
                <a:off x="3288" y="3113"/>
                <a:ext cx="454" cy="22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22" name="Group 19">
              <a:extLst>
                <a:ext uri="{FF2B5EF4-FFF2-40B4-BE49-F238E27FC236}">
                  <a16:creationId xmlns:a16="http://schemas.microsoft.com/office/drawing/2014/main" id="{88AEFAC5-19D4-6410-E869-533E942AE69A}"/>
                </a:ext>
              </a:extLst>
            </p:cNvPr>
            <p:cNvGrpSpPr>
              <a:grpSpLocks/>
            </p:cNvGrpSpPr>
            <p:nvPr/>
          </p:nvGrpSpPr>
          <p:grpSpPr bwMode="auto">
            <a:xfrm>
              <a:off x="3606" y="754"/>
              <a:ext cx="1725" cy="227"/>
              <a:chOff x="3560" y="754"/>
              <a:chExt cx="1725" cy="227"/>
            </a:xfrm>
          </p:grpSpPr>
          <p:sp>
            <p:nvSpPr>
              <p:cNvPr id="31" name="Rectangle 20">
                <a:extLst>
                  <a:ext uri="{FF2B5EF4-FFF2-40B4-BE49-F238E27FC236}">
                    <a16:creationId xmlns:a16="http://schemas.microsoft.com/office/drawing/2014/main" id="{6CFB3FF0-9721-8E19-9E95-38BF29BCDBF0}"/>
                  </a:ext>
                </a:extLst>
              </p:cNvPr>
              <p:cNvSpPr>
                <a:spLocks noChangeArrowheads="1"/>
              </p:cNvSpPr>
              <p:nvPr/>
            </p:nvSpPr>
            <p:spPr bwMode="auto">
              <a:xfrm>
                <a:off x="4014" y="754"/>
                <a:ext cx="1271"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32" name="Line 21">
                <a:extLst>
                  <a:ext uri="{FF2B5EF4-FFF2-40B4-BE49-F238E27FC236}">
                    <a16:creationId xmlns:a16="http://schemas.microsoft.com/office/drawing/2014/main" id="{13C0F756-B640-46A7-D7A8-AEFBF75B1821}"/>
                  </a:ext>
                </a:extLst>
              </p:cNvPr>
              <p:cNvSpPr>
                <a:spLocks noChangeShapeType="1"/>
              </p:cNvSpPr>
              <p:nvPr/>
            </p:nvSpPr>
            <p:spPr bwMode="auto">
              <a:xfrm flipH="1">
                <a:off x="3560" y="890"/>
                <a:ext cx="454" cy="4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23" name="Group 22">
              <a:extLst>
                <a:ext uri="{FF2B5EF4-FFF2-40B4-BE49-F238E27FC236}">
                  <a16:creationId xmlns:a16="http://schemas.microsoft.com/office/drawing/2014/main" id="{7F3BA947-50CD-8323-F6B9-4BE7F170A072}"/>
                </a:ext>
              </a:extLst>
            </p:cNvPr>
            <p:cNvGrpSpPr>
              <a:grpSpLocks/>
            </p:cNvGrpSpPr>
            <p:nvPr/>
          </p:nvGrpSpPr>
          <p:grpSpPr bwMode="auto">
            <a:xfrm>
              <a:off x="975" y="1525"/>
              <a:ext cx="1951" cy="273"/>
              <a:chOff x="1020" y="1706"/>
              <a:chExt cx="1951" cy="273"/>
            </a:xfrm>
          </p:grpSpPr>
          <p:sp>
            <p:nvSpPr>
              <p:cNvPr id="28" name="Line 23">
                <a:extLst>
                  <a:ext uri="{FF2B5EF4-FFF2-40B4-BE49-F238E27FC236}">
                    <a16:creationId xmlns:a16="http://schemas.microsoft.com/office/drawing/2014/main" id="{53EB5CF7-9D92-4128-BC38-AD3BF315540D}"/>
                  </a:ext>
                </a:extLst>
              </p:cNvPr>
              <p:cNvSpPr>
                <a:spLocks noChangeShapeType="1"/>
              </p:cNvSpPr>
              <p:nvPr/>
            </p:nvSpPr>
            <p:spPr bwMode="auto">
              <a:xfrm flipV="1">
                <a:off x="2290" y="1706"/>
                <a:ext cx="681"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9" name="Line 24">
                <a:extLst>
                  <a:ext uri="{FF2B5EF4-FFF2-40B4-BE49-F238E27FC236}">
                    <a16:creationId xmlns:a16="http://schemas.microsoft.com/office/drawing/2014/main" id="{C88010EA-43AD-B677-7B24-A38808388DCB}"/>
                  </a:ext>
                </a:extLst>
              </p:cNvPr>
              <p:cNvSpPr>
                <a:spLocks noChangeShapeType="1"/>
              </p:cNvSpPr>
              <p:nvPr/>
            </p:nvSpPr>
            <p:spPr bwMode="auto">
              <a:xfrm>
                <a:off x="2290" y="1842"/>
                <a:ext cx="227"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30" name="Rectangle 25">
                <a:extLst>
                  <a:ext uri="{FF2B5EF4-FFF2-40B4-BE49-F238E27FC236}">
                    <a16:creationId xmlns:a16="http://schemas.microsoft.com/office/drawing/2014/main" id="{1363FE1C-9222-EA2A-881E-0CAAF199D48F}"/>
                  </a:ext>
                </a:extLst>
              </p:cNvPr>
              <p:cNvSpPr>
                <a:spLocks noChangeArrowheads="1"/>
              </p:cNvSpPr>
              <p:nvPr/>
            </p:nvSpPr>
            <p:spPr bwMode="auto">
              <a:xfrm>
                <a:off x="1020" y="1752"/>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24" name="Group 26">
              <a:extLst>
                <a:ext uri="{FF2B5EF4-FFF2-40B4-BE49-F238E27FC236}">
                  <a16:creationId xmlns:a16="http://schemas.microsoft.com/office/drawing/2014/main" id="{08C73B34-5A04-7009-D37A-AFD6E2CA790C}"/>
                </a:ext>
              </a:extLst>
            </p:cNvPr>
            <p:cNvGrpSpPr>
              <a:grpSpLocks/>
            </p:cNvGrpSpPr>
            <p:nvPr/>
          </p:nvGrpSpPr>
          <p:grpSpPr bwMode="auto">
            <a:xfrm>
              <a:off x="2880" y="1752"/>
              <a:ext cx="1814" cy="363"/>
              <a:chOff x="2835" y="1888"/>
              <a:chExt cx="1814" cy="363"/>
            </a:xfrm>
          </p:grpSpPr>
          <p:sp>
            <p:nvSpPr>
              <p:cNvPr id="25" name="Line 27">
                <a:extLst>
                  <a:ext uri="{FF2B5EF4-FFF2-40B4-BE49-F238E27FC236}">
                    <a16:creationId xmlns:a16="http://schemas.microsoft.com/office/drawing/2014/main" id="{6BA91D0F-2C67-6813-05EA-368EF3A88408}"/>
                  </a:ext>
                </a:extLst>
              </p:cNvPr>
              <p:cNvSpPr>
                <a:spLocks noChangeShapeType="1"/>
              </p:cNvSpPr>
              <p:nvPr/>
            </p:nvSpPr>
            <p:spPr bwMode="auto">
              <a:xfrm flipV="1">
                <a:off x="2835" y="2024"/>
                <a:ext cx="544"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6" name="Line 28">
                <a:extLst>
                  <a:ext uri="{FF2B5EF4-FFF2-40B4-BE49-F238E27FC236}">
                    <a16:creationId xmlns:a16="http://schemas.microsoft.com/office/drawing/2014/main" id="{8172E55A-2DC5-DA0B-C733-301616A46C59}"/>
                  </a:ext>
                </a:extLst>
              </p:cNvPr>
              <p:cNvSpPr>
                <a:spLocks noChangeShapeType="1"/>
              </p:cNvSpPr>
              <p:nvPr/>
            </p:nvSpPr>
            <p:spPr bwMode="auto">
              <a:xfrm flipH="1">
                <a:off x="3016" y="2024"/>
                <a:ext cx="3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27" name="Rectangle 29">
                <a:extLst>
                  <a:ext uri="{FF2B5EF4-FFF2-40B4-BE49-F238E27FC236}">
                    <a16:creationId xmlns:a16="http://schemas.microsoft.com/office/drawing/2014/main" id="{BA0E751C-E51E-6A75-2358-0F96CBBD91FB}"/>
                  </a:ext>
                </a:extLst>
              </p:cNvPr>
              <p:cNvSpPr>
                <a:spLocks noChangeArrowheads="1"/>
              </p:cNvSpPr>
              <p:nvPr/>
            </p:nvSpPr>
            <p:spPr bwMode="auto">
              <a:xfrm>
                <a:off x="3379" y="1888"/>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39" name="Group 30">
            <a:extLst>
              <a:ext uri="{FF2B5EF4-FFF2-40B4-BE49-F238E27FC236}">
                <a16:creationId xmlns:a16="http://schemas.microsoft.com/office/drawing/2014/main" id="{F84DCF3A-E51C-3E4D-63E0-3D08B8F038E5}"/>
              </a:ext>
            </a:extLst>
          </p:cNvPr>
          <p:cNvGrpSpPr>
            <a:grpSpLocks/>
          </p:cNvGrpSpPr>
          <p:nvPr/>
        </p:nvGrpSpPr>
        <p:grpSpPr bwMode="auto">
          <a:xfrm>
            <a:off x="323850" y="5516563"/>
            <a:ext cx="2016125" cy="360362"/>
            <a:chOff x="204" y="2704"/>
            <a:chExt cx="1270" cy="227"/>
          </a:xfrm>
        </p:grpSpPr>
        <p:sp>
          <p:nvSpPr>
            <p:cNvPr id="40" name="Rectangle 31">
              <a:extLst>
                <a:ext uri="{FF2B5EF4-FFF2-40B4-BE49-F238E27FC236}">
                  <a16:creationId xmlns:a16="http://schemas.microsoft.com/office/drawing/2014/main" id="{6B65FDA3-7B7A-924B-8269-1A9FCA9211F8}"/>
                </a:ext>
              </a:extLst>
            </p:cNvPr>
            <p:cNvSpPr>
              <a:spLocks noChangeArrowheads="1"/>
            </p:cNvSpPr>
            <p:nvPr/>
          </p:nvSpPr>
          <p:spPr bwMode="auto">
            <a:xfrm>
              <a:off x="204" y="2704"/>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1" name="Text Box 32">
              <a:extLst>
                <a:ext uri="{FF2B5EF4-FFF2-40B4-BE49-F238E27FC236}">
                  <a16:creationId xmlns:a16="http://schemas.microsoft.com/office/drawing/2014/main" id="{E0BC3052-CC10-1E84-5F6F-964B191CCD10}"/>
                </a:ext>
              </a:extLst>
            </p:cNvPr>
            <p:cNvSpPr txBox="1">
              <a:spLocks noChangeArrowheads="1"/>
            </p:cNvSpPr>
            <p:nvPr/>
          </p:nvSpPr>
          <p:spPr bwMode="auto">
            <a:xfrm>
              <a:off x="431" y="2704"/>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Lungenarterie</a:t>
              </a:r>
            </a:p>
          </p:txBody>
        </p:sp>
      </p:grpSp>
      <p:grpSp>
        <p:nvGrpSpPr>
          <p:cNvPr id="42" name="Group 33">
            <a:extLst>
              <a:ext uri="{FF2B5EF4-FFF2-40B4-BE49-F238E27FC236}">
                <a16:creationId xmlns:a16="http://schemas.microsoft.com/office/drawing/2014/main" id="{4DDDFEC6-28A5-753F-12A9-F8990A477454}"/>
              </a:ext>
            </a:extLst>
          </p:cNvPr>
          <p:cNvGrpSpPr>
            <a:grpSpLocks/>
          </p:cNvGrpSpPr>
          <p:nvPr/>
        </p:nvGrpSpPr>
        <p:grpSpPr bwMode="auto">
          <a:xfrm>
            <a:off x="323850" y="6021388"/>
            <a:ext cx="2016125" cy="360362"/>
            <a:chOff x="204" y="3793"/>
            <a:chExt cx="1270" cy="227"/>
          </a:xfrm>
        </p:grpSpPr>
        <p:sp>
          <p:nvSpPr>
            <p:cNvPr id="43" name="Rectangle 34">
              <a:extLst>
                <a:ext uri="{FF2B5EF4-FFF2-40B4-BE49-F238E27FC236}">
                  <a16:creationId xmlns:a16="http://schemas.microsoft.com/office/drawing/2014/main" id="{7DEA1AC7-4E86-5D30-AE44-80779B792D34}"/>
                </a:ext>
              </a:extLst>
            </p:cNvPr>
            <p:cNvSpPr>
              <a:spLocks noChangeArrowheads="1"/>
            </p:cNvSpPr>
            <p:nvPr/>
          </p:nvSpPr>
          <p:spPr bwMode="auto">
            <a:xfrm>
              <a:off x="204" y="3793"/>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4" name="Text Box 35">
              <a:extLst>
                <a:ext uri="{FF2B5EF4-FFF2-40B4-BE49-F238E27FC236}">
                  <a16:creationId xmlns:a16="http://schemas.microsoft.com/office/drawing/2014/main" id="{764D4236-332C-2DEE-604F-F13175BA36F6}"/>
                </a:ext>
              </a:extLst>
            </p:cNvPr>
            <p:cNvSpPr txBox="1">
              <a:spLocks noChangeArrowheads="1"/>
            </p:cNvSpPr>
            <p:nvPr/>
          </p:nvSpPr>
          <p:spPr bwMode="auto">
            <a:xfrm>
              <a:off x="431" y="3793"/>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Lungenvene</a:t>
              </a:r>
            </a:p>
          </p:txBody>
        </p:sp>
      </p:grpSp>
      <p:grpSp>
        <p:nvGrpSpPr>
          <p:cNvPr id="45" name="Group 36">
            <a:extLst>
              <a:ext uri="{FF2B5EF4-FFF2-40B4-BE49-F238E27FC236}">
                <a16:creationId xmlns:a16="http://schemas.microsoft.com/office/drawing/2014/main" id="{6DC0C319-5B2F-9704-82B3-C0CA78AF9FA0}"/>
              </a:ext>
            </a:extLst>
          </p:cNvPr>
          <p:cNvGrpSpPr>
            <a:grpSpLocks/>
          </p:cNvGrpSpPr>
          <p:nvPr/>
        </p:nvGrpSpPr>
        <p:grpSpPr bwMode="auto">
          <a:xfrm>
            <a:off x="5651500" y="5273207"/>
            <a:ext cx="2016125" cy="360362"/>
            <a:chOff x="204" y="3067"/>
            <a:chExt cx="1270" cy="227"/>
          </a:xfrm>
        </p:grpSpPr>
        <p:sp>
          <p:nvSpPr>
            <p:cNvPr id="46" name="Rectangle 37">
              <a:extLst>
                <a:ext uri="{FF2B5EF4-FFF2-40B4-BE49-F238E27FC236}">
                  <a16:creationId xmlns:a16="http://schemas.microsoft.com/office/drawing/2014/main" id="{224A3618-850F-6CD1-78D1-EE04FA1BCA44}"/>
                </a:ext>
              </a:extLst>
            </p:cNvPr>
            <p:cNvSpPr>
              <a:spLocks noChangeArrowheads="1"/>
            </p:cNvSpPr>
            <p:nvPr/>
          </p:nvSpPr>
          <p:spPr bwMode="auto">
            <a:xfrm>
              <a:off x="204" y="3067"/>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47" name="Text Box 38">
              <a:extLst>
                <a:ext uri="{FF2B5EF4-FFF2-40B4-BE49-F238E27FC236}">
                  <a16:creationId xmlns:a16="http://schemas.microsoft.com/office/drawing/2014/main" id="{A1209698-89E4-F19C-7636-E856A7D27733}"/>
                </a:ext>
              </a:extLst>
            </p:cNvPr>
            <p:cNvSpPr txBox="1">
              <a:spLocks noChangeArrowheads="1"/>
            </p:cNvSpPr>
            <p:nvPr/>
          </p:nvSpPr>
          <p:spPr bwMode="auto">
            <a:xfrm>
              <a:off x="431" y="3067"/>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Körperarterie</a:t>
              </a:r>
            </a:p>
          </p:txBody>
        </p:sp>
      </p:grpSp>
      <p:grpSp>
        <p:nvGrpSpPr>
          <p:cNvPr id="51" name="Group 42">
            <a:extLst>
              <a:ext uri="{FF2B5EF4-FFF2-40B4-BE49-F238E27FC236}">
                <a16:creationId xmlns:a16="http://schemas.microsoft.com/office/drawing/2014/main" id="{BAEEF3B6-64E6-90A5-34A4-FC81904355BE}"/>
              </a:ext>
            </a:extLst>
          </p:cNvPr>
          <p:cNvGrpSpPr>
            <a:grpSpLocks/>
          </p:cNvGrpSpPr>
          <p:nvPr/>
        </p:nvGrpSpPr>
        <p:grpSpPr bwMode="auto">
          <a:xfrm>
            <a:off x="2916238" y="6021388"/>
            <a:ext cx="2016125" cy="360362"/>
            <a:chOff x="2925" y="3793"/>
            <a:chExt cx="1270" cy="227"/>
          </a:xfrm>
        </p:grpSpPr>
        <p:sp>
          <p:nvSpPr>
            <p:cNvPr id="52" name="Rectangle 43">
              <a:extLst>
                <a:ext uri="{FF2B5EF4-FFF2-40B4-BE49-F238E27FC236}">
                  <a16:creationId xmlns:a16="http://schemas.microsoft.com/office/drawing/2014/main" id="{131CBE6E-0337-3879-D70D-E1BAB4BA3EB3}"/>
                </a:ext>
              </a:extLst>
            </p:cNvPr>
            <p:cNvSpPr>
              <a:spLocks noChangeArrowheads="1"/>
            </p:cNvSpPr>
            <p:nvPr/>
          </p:nvSpPr>
          <p:spPr bwMode="auto">
            <a:xfrm>
              <a:off x="2925" y="3793"/>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3" name="Text Box 44">
              <a:extLst>
                <a:ext uri="{FF2B5EF4-FFF2-40B4-BE49-F238E27FC236}">
                  <a16:creationId xmlns:a16="http://schemas.microsoft.com/office/drawing/2014/main" id="{69C21EFE-78F0-0014-750A-6110D3A9D80F}"/>
                </a:ext>
              </a:extLst>
            </p:cNvPr>
            <p:cNvSpPr txBox="1">
              <a:spLocks noChangeArrowheads="1"/>
            </p:cNvSpPr>
            <p:nvPr/>
          </p:nvSpPr>
          <p:spPr bwMode="auto">
            <a:xfrm>
              <a:off x="3152" y="3793"/>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Herzkammer</a:t>
              </a:r>
            </a:p>
          </p:txBody>
        </p:sp>
      </p:grpSp>
      <p:grpSp>
        <p:nvGrpSpPr>
          <p:cNvPr id="54" name="Group 45">
            <a:extLst>
              <a:ext uri="{FF2B5EF4-FFF2-40B4-BE49-F238E27FC236}">
                <a16:creationId xmlns:a16="http://schemas.microsoft.com/office/drawing/2014/main" id="{B134DC05-7828-C068-F74F-DC70E1F45A8F}"/>
              </a:ext>
            </a:extLst>
          </p:cNvPr>
          <p:cNvGrpSpPr>
            <a:grpSpLocks/>
          </p:cNvGrpSpPr>
          <p:nvPr/>
        </p:nvGrpSpPr>
        <p:grpSpPr bwMode="auto">
          <a:xfrm>
            <a:off x="323850" y="5013325"/>
            <a:ext cx="2016125" cy="360363"/>
            <a:chOff x="3696" y="3430"/>
            <a:chExt cx="1270" cy="227"/>
          </a:xfrm>
        </p:grpSpPr>
        <p:sp>
          <p:nvSpPr>
            <p:cNvPr id="56" name="Rectangle 46">
              <a:extLst>
                <a:ext uri="{FF2B5EF4-FFF2-40B4-BE49-F238E27FC236}">
                  <a16:creationId xmlns:a16="http://schemas.microsoft.com/office/drawing/2014/main" id="{B8D33EE4-307C-0427-86DD-3F3B8104D520}"/>
                </a:ext>
              </a:extLst>
            </p:cNvPr>
            <p:cNvSpPr>
              <a:spLocks noChangeArrowheads="1"/>
            </p:cNvSpPr>
            <p:nvPr/>
          </p:nvSpPr>
          <p:spPr bwMode="auto">
            <a:xfrm>
              <a:off x="3696" y="3430"/>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7" name="Text Box 47">
              <a:extLst>
                <a:ext uri="{FF2B5EF4-FFF2-40B4-BE49-F238E27FC236}">
                  <a16:creationId xmlns:a16="http://schemas.microsoft.com/office/drawing/2014/main" id="{ED1912A7-1DCE-842B-89A4-0563AF493695}"/>
                </a:ext>
              </a:extLst>
            </p:cNvPr>
            <p:cNvSpPr txBox="1">
              <a:spLocks noChangeArrowheads="1"/>
            </p:cNvSpPr>
            <p:nvPr/>
          </p:nvSpPr>
          <p:spPr bwMode="auto">
            <a:xfrm>
              <a:off x="3833" y="3430"/>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Lungenkreislauf</a:t>
              </a:r>
            </a:p>
          </p:txBody>
        </p:sp>
      </p:grpSp>
      <p:grpSp>
        <p:nvGrpSpPr>
          <p:cNvPr id="58" name="Group 48">
            <a:extLst>
              <a:ext uri="{FF2B5EF4-FFF2-40B4-BE49-F238E27FC236}">
                <a16:creationId xmlns:a16="http://schemas.microsoft.com/office/drawing/2014/main" id="{B7698C41-A97B-4609-6B0A-C34D32A02778}"/>
              </a:ext>
            </a:extLst>
          </p:cNvPr>
          <p:cNvGrpSpPr>
            <a:grpSpLocks/>
          </p:cNvGrpSpPr>
          <p:nvPr/>
        </p:nvGrpSpPr>
        <p:grpSpPr bwMode="auto">
          <a:xfrm>
            <a:off x="5651500" y="4769969"/>
            <a:ext cx="2016125" cy="360363"/>
            <a:chOff x="3696" y="3067"/>
            <a:chExt cx="1270" cy="227"/>
          </a:xfrm>
        </p:grpSpPr>
        <p:sp>
          <p:nvSpPr>
            <p:cNvPr id="59" name="Rectangle 49">
              <a:extLst>
                <a:ext uri="{FF2B5EF4-FFF2-40B4-BE49-F238E27FC236}">
                  <a16:creationId xmlns:a16="http://schemas.microsoft.com/office/drawing/2014/main" id="{B64FF21D-9A55-9EB9-3D89-3E0A73331F2A}"/>
                </a:ext>
              </a:extLst>
            </p:cNvPr>
            <p:cNvSpPr>
              <a:spLocks noChangeArrowheads="1"/>
            </p:cNvSpPr>
            <p:nvPr/>
          </p:nvSpPr>
          <p:spPr bwMode="auto">
            <a:xfrm>
              <a:off x="3696" y="3067"/>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0" name="Text Box 50">
              <a:extLst>
                <a:ext uri="{FF2B5EF4-FFF2-40B4-BE49-F238E27FC236}">
                  <a16:creationId xmlns:a16="http://schemas.microsoft.com/office/drawing/2014/main" id="{C033E9C7-96DB-F737-9705-F1A61A53C4F2}"/>
                </a:ext>
              </a:extLst>
            </p:cNvPr>
            <p:cNvSpPr txBox="1">
              <a:spLocks noChangeArrowheads="1"/>
            </p:cNvSpPr>
            <p:nvPr/>
          </p:nvSpPr>
          <p:spPr bwMode="auto">
            <a:xfrm>
              <a:off x="3833" y="3067"/>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Körperkreislauf</a:t>
              </a:r>
            </a:p>
          </p:txBody>
        </p:sp>
      </p:grpSp>
      <p:grpSp>
        <p:nvGrpSpPr>
          <p:cNvPr id="61" name="Group 51">
            <a:extLst>
              <a:ext uri="{FF2B5EF4-FFF2-40B4-BE49-F238E27FC236}">
                <a16:creationId xmlns:a16="http://schemas.microsoft.com/office/drawing/2014/main" id="{2F0BC155-96C1-824D-606B-BECE0A4108A8}"/>
              </a:ext>
            </a:extLst>
          </p:cNvPr>
          <p:cNvGrpSpPr>
            <a:grpSpLocks/>
          </p:cNvGrpSpPr>
          <p:nvPr/>
        </p:nvGrpSpPr>
        <p:grpSpPr bwMode="auto">
          <a:xfrm>
            <a:off x="2916238" y="5516563"/>
            <a:ext cx="2232025" cy="360362"/>
            <a:chOff x="1565" y="3793"/>
            <a:chExt cx="1406" cy="227"/>
          </a:xfrm>
        </p:grpSpPr>
        <p:sp>
          <p:nvSpPr>
            <p:cNvPr id="63" name="Rectangle 52">
              <a:extLst>
                <a:ext uri="{FF2B5EF4-FFF2-40B4-BE49-F238E27FC236}">
                  <a16:creationId xmlns:a16="http://schemas.microsoft.com/office/drawing/2014/main" id="{7E14D66E-E698-11D0-CEE1-A5DB2ADEF87E}"/>
                </a:ext>
              </a:extLst>
            </p:cNvPr>
            <p:cNvSpPr>
              <a:spLocks noChangeArrowheads="1"/>
            </p:cNvSpPr>
            <p:nvPr/>
          </p:nvSpPr>
          <p:spPr bwMode="auto">
            <a:xfrm>
              <a:off x="1565" y="3793"/>
              <a:ext cx="1270"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20" name="Text Box 53">
              <a:extLst>
                <a:ext uri="{FF2B5EF4-FFF2-40B4-BE49-F238E27FC236}">
                  <a16:creationId xmlns:a16="http://schemas.microsoft.com/office/drawing/2014/main" id="{0EBEBDAB-E520-FD71-21FB-679C7CF1CFF6}"/>
                </a:ext>
              </a:extLst>
            </p:cNvPr>
            <p:cNvSpPr txBox="1">
              <a:spLocks noChangeArrowheads="1"/>
            </p:cNvSpPr>
            <p:nvPr/>
          </p:nvSpPr>
          <p:spPr bwMode="auto">
            <a:xfrm>
              <a:off x="1928" y="3793"/>
              <a:ext cx="1043" cy="2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Vorhof</a:t>
              </a:r>
            </a:p>
          </p:txBody>
        </p:sp>
      </p:grpSp>
      <p:sp>
        <p:nvSpPr>
          <p:cNvPr id="5121" name="Text Box 13">
            <a:extLst>
              <a:ext uri="{FF2B5EF4-FFF2-40B4-BE49-F238E27FC236}">
                <a16:creationId xmlns:a16="http://schemas.microsoft.com/office/drawing/2014/main" id="{A0E9AAB3-8A18-F223-17BA-4364C35EEE62}"/>
              </a:ext>
            </a:extLst>
          </p:cNvPr>
          <p:cNvSpPr txBox="1">
            <a:spLocks noChangeArrowheads="1"/>
          </p:cNvSpPr>
          <p:nvPr/>
        </p:nvSpPr>
        <p:spPr bwMode="auto">
          <a:xfrm>
            <a:off x="6011490" y="5741987"/>
            <a:ext cx="15113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Körpervene</a:t>
            </a:r>
            <a:br>
              <a:rPr lang="de-DE" altLang="de-DE" sz="1600" dirty="0"/>
            </a:br>
            <a:r>
              <a:rPr lang="de-DE" altLang="de-DE" sz="1600" dirty="0"/>
              <a:t>(Hohlvene)</a:t>
            </a:r>
          </a:p>
        </p:txBody>
      </p:sp>
      <p:sp>
        <p:nvSpPr>
          <p:cNvPr id="5124" name="Rectangle 15">
            <a:extLst>
              <a:ext uri="{FF2B5EF4-FFF2-40B4-BE49-F238E27FC236}">
                <a16:creationId xmlns:a16="http://schemas.microsoft.com/office/drawing/2014/main" id="{241E468D-EC74-5E1C-D441-F5A3674F67E5}"/>
              </a:ext>
            </a:extLst>
          </p:cNvPr>
          <p:cNvSpPr>
            <a:spLocks noChangeArrowheads="1"/>
          </p:cNvSpPr>
          <p:nvPr/>
        </p:nvSpPr>
        <p:spPr bwMode="auto">
          <a:xfrm>
            <a:off x="5649912" y="5782370"/>
            <a:ext cx="2017713" cy="63837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Tree>
    <p:extLst>
      <p:ext uri="{BB962C8B-B14F-4D97-AF65-F5344CB8AC3E}">
        <p14:creationId xmlns:p14="http://schemas.microsoft.com/office/powerpoint/2010/main" val="123248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96B5084-ED3D-99D2-DA59-FBE74CE2C8F7}"/>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E8C9DA06-A6B8-4AAC-1B1F-814BCA58C11A}"/>
              </a:ext>
            </a:extLst>
          </p:cNvPr>
          <p:cNvSpPr>
            <a:spLocks noChangeArrowheads="1"/>
          </p:cNvSpPr>
          <p:nvPr/>
        </p:nvSpPr>
        <p:spPr bwMode="auto">
          <a:xfrm>
            <a:off x="0" y="6237288"/>
            <a:ext cx="9144000" cy="620712"/>
          </a:xfrm>
          <a:prstGeom prst="rect">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C41E4561-5772-252E-BE92-D100A7A04E39}"/>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2025</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03A3DF84-4BB7-88F0-4B72-D7E002283114}"/>
              </a:ext>
            </a:extLst>
          </p:cNvPr>
          <p:cNvSpPr>
            <a:spLocks noChangeArrowheads="1"/>
          </p:cNvSpPr>
          <p:nvPr/>
        </p:nvSpPr>
        <p:spPr bwMode="auto">
          <a:xfrm>
            <a:off x="539750" y="5876925"/>
            <a:ext cx="287338" cy="287338"/>
          </a:xfrm>
          <a:prstGeom prst="actionButtonReturn">
            <a:avLst/>
          </a:prstGeom>
          <a:solidFill>
            <a:srgbClr val="54A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198" name="Rectangle 6">
            <a:extLst>
              <a:ext uri="{FF2B5EF4-FFF2-40B4-BE49-F238E27FC236}">
                <a16:creationId xmlns:a16="http://schemas.microsoft.com/office/drawing/2014/main" id="{822AE23D-4E34-A88F-6CF8-502FD70D9187}"/>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dirty="0"/>
              <a:t> </a:t>
            </a:r>
            <a:endParaRPr lang="de-DE" altLang="de-DE" sz="1100" b="1" dirty="0"/>
          </a:p>
          <a:p>
            <a:pPr eaLnBrk="1" hangingPunct="1">
              <a:spcBef>
                <a:spcPct val="0"/>
              </a:spcBef>
              <a:buClrTx/>
              <a:buFontTx/>
              <a:buNone/>
            </a:pPr>
            <a:r>
              <a:rPr lang="de-DE" altLang="de-DE" sz="1200" b="1" dirty="0">
                <a:latin typeface="Arial" panose="020B0604020202020204" pitchFamily="34" charset="0"/>
              </a:rPr>
              <a:t>Hinweise zum Einsatz</a:t>
            </a:r>
          </a:p>
          <a:p>
            <a:pPr eaLnBrk="1" hangingPunct="1">
              <a:lnSpc>
                <a:spcPct val="80000"/>
              </a:lnSpc>
              <a:buClr>
                <a:schemeClr val="tx1"/>
              </a:buClr>
              <a:buFontTx/>
              <a:buNone/>
            </a:pPr>
            <a:r>
              <a:rPr lang="de-DE" altLang="de-DE" sz="1200" dirty="0">
                <a:latin typeface="Arial" panose="020B0604020202020204" pitchFamily="34" charset="0"/>
              </a:rPr>
              <a:t>In diesem Tafelbild sind zwei unterschiedliche  Darstellungsweisen desselben Themas enthalten.</a:t>
            </a:r>
          </a:p>
          <a:p>
            <a:pPr eaLnBrk="1" hangingPunct="1">
              <a:lnSpc>
                <a:spcPct val="80000"/>
              </a:lnSpc>
              <a:buClr>
                <a:schemeClr val="tx1"/>
              </a:buClr>
              <a:buFontTx/>
              <a:buNone/>
            </a:pPr>
            <a:endParaRPr lang="de-DE" altLang="de-DE" sz="1200" dirty="0">
              <a:latin typeface="Arial" panose="020B0604020202020204" pitchFamily="34" charset="0"/>
            </a:endParaRPr>
          </a:p>
          <a:p>
            <a:pPr eaLnBrk="1" hangingPunct="1">
              <a:lnSpc>
                <a:spcPct val="80000"/>
              </a:lnSpc>
              <a:buClr>
                <a:schemeClr val="tx1"/>
              </a:buClr>
              <a:buFontTx/>
              <a:buChar char="•"/>
            </a:pPr>
            <a:r>
              <a:rPr lang="de-DE" altLang="de-DE" sz="1200" dirty="0">
                <a:latin typeface="Arial" panose="020B0604020202020204" pitchFamily="34" charset="0"/>
              </a:rPr>
              <a:t>Die Folien „Schrittweiser Aufbau des Tafelbildes“ ermöglichen ein Vorgehen in Schritten mit der Maustaste, die Folien werden entwickelnd nach Klick aufgebaut.</a:t>
            </a:r>
          </a:p>
          <a:p>
            <a:pPr eaLnBrk="1" hangingPunct="1">
              <a:lnSpc>
                <a:spcPct val="80000"/>
              </a:lnSpc>
              <a:buClr>
                <a:schemeClr val="tx1"/>
              </a:buClr>
              <a:buFontTx/>
              <a:buChar char="•"/>
            </a:pPr>
            <a:r>
              <a:rPr lang="de-DE" altLang="de-DE" sz="1200" dirty="0">
                <a:latin typeface="Arial" panose="020B0604020202020204" pitchFamily="34" charset="0"/>
              </a:rPr>
              <a:t> Die Folien „Vollständige Ansicht“ erscheinen sofort als Vollbild.</a:t>
            </a:r>
          </a:p>
          <a:p>
            <a:pPr eaLnBrk="1" hangingPunct="1">
              <a:lnSpc>
                <a:spcPct val="80000"/>
              </a:lnSpc>
              <a:buClr>
                <a:schemeClr val="tx1"/>
              </a:buClr>
              <a:buFontTx/>
              <a:buChar char="•"/>
            </a:pPr>
            <a:r>
              <a:rPr lang="de-DE" altLang="de-DE" sz="1200" dirty="0">
                <a:latin typeface="Arial" panose="020B0604020202020204" pitchFamily="34" charset="0"/>
              </a:rPr>
              <a:t> Die letzte Folie „Zum Ausfüllen“ des Tafelbilds 2 gibt nur ein Gerüst vor, das Sie ausfüllen können: entweder auf eine OHP-Folie kopiert oder mit Hilfe des Whiteboards und der Stiftfunktion in </a:t>
            </a:r>
            <a:r>
              <a:rPr lang="de-DE" altLang="de-DE" sz="1200" dirty="0" err="1">
                <a:latin typeface="Arial" panose="020B0604020202020204" pitchFamily="34" charset="0"/>
              </a:rPr>
              <a:t>Powerpoint</a:t>
            </a:r>
            <a:r>
              <a:rPr lang="de-DE" altLang="de-DE" sz="1200" dirty="0">
                <a:latin typeface="Arial" panose="020B0604020202020204" pitchFamily="34" charset="0"/>
              </a:rPr>
              <a:t>. Oder Sie drucken die Folie einfach aus und beschriften sie dann.</a:t>
            </a:r>
          </a:p>
          <a:p>
            <a:pPr eaLnBrk="1" hangingPunct="1">
              <a:lnSpc>
                <a:spcPct val="80000"/>
              </a:lnSpc>
              <a:buFontTx/>
              <a:buChar char="-"/>
            </a:pPr>
            <a:endParaRPr lang="de-DE" altLang="de-DE" sz="1200" dirty="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p:txBody>
      </p:sp>
      <p:pic>
        <p:nvPicPr>
          <p:cNvPr id="8199" name="Picture 2">
            <a:extLst>
              <a:ext uri="{FF2B5EF4-FFF2-40B4-BE49-F238E27FC236}">
                <a16:creationId xmlns:a16="http://schemas.microsoft.com/office/drawing/2014/main" id="{104CC936-3728-AC47-0B4D-515F0C74F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3">
  <a:themeElements>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3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3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3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3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3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3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560</Words>
  <Application>Microsoft Office PowerPoint</Application>
  <PresentationFormat>Bildschirmpräsentation (4:3)</PresentationFormat>
  <Paragraphs>91</Paragraphs>
  <Slides>7</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7</vt:i4>
      </vt:variant>
    </vt:vector>
  </HeadingPairs>
  <TitlesOfParts>
    <vt:vector size="13" baseType="lpstr">
      <vt:lpstr>Arial</vt:lpstr>
      <vt:lpstr>PoloST11KBuch</vt:lpstr>
      <vt:lpstr>PoloST11KLeicht</vt:lpstr>
      <vt:lpstr>Wingdings</vt:lpstr>
      <vt:lpstr>BioTOP 3</vt:lpstr>
      <vt:lpstr>Benutzerdefiniertes Design</vt:lpstr>
      <vt:lpstr>Schema des Blutkreislaufes</vt:lpstr>
      <vt:lpstr>PowerPoint-Präsentation</vt:lpstr>
      <vt:lpstr>Schema des Blutkreislaufes</vt:lpstr>
      <vt:lpstr>Schema des Blutkreislaufes</vt:lpstr>
      <vt:lpstr>Schema des Blutkreislaufes</vt:lpstr>
      <vt:lpstr>Schema des Blutkreislaufes</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Aufbau der Grasblüte</dc:title>
  <dc:creator>Sabrina</dc:creator>
  <cp:lastModifiedBy>Marion Reich</cp:lastModifiedBy>
  <cp:revision>208</cp:revision>
  <dcterms:created xsi:type="dcterms:W3CDTF">2008-04-29T08:40:23Z</dcterms:created>
  <dcterms:modified xsi:type="dcterms:W3CDTF">2025-04-25T08:40:33Z</dcterms:modified>
</cp:coreProperties>
</file>