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80"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D6A8"/>
    <a:srgbClr val="A5B75E"/>
    <a:srgbClr val="333333"/>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98"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23.11.2023</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6D26CF41-122B-758A-AABC-D823D8DE1406}"/>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Die Reformation</a:t>
            </a:r>
          </a:p>
        </p:txBody>
      </p:sp>
      <p:sp>
        <p:nvSpPr>
          <p:cNvPr id="3" name="Text Box 10">
            <a:extLst>
              <a:ext uri="{FF2B5EF4-FFF2-40B4-BE49-F238E27FC236}">
                <a16:creationId xmlns:a16="http://schemas.microsoft.com/office/drawing/2014/main" id="{C889D843-D914-C914-862F-0391A1C47FEF}"/>
              </a:ext>
            </a:extLst>
          </p:cNvPr>
          <p:cNvSpPr txBox="1">
            <a:spLocks noChangeArrowheads="1"/>
          </p:cNvSpPr>
          <p:nvPr/>
        </p:nvSpPr>
        <p:spPr bwMode="auto">
          <a:xfrm>
            <a:off x="2843213" y="1375539"/>
            <a:ext cx="360045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Martin Luther</a:t>
            </a:r>
          </a:p>
        </p:txBody>
      </p:sp>
      <p:sp>
        <p:nvSpPr>
          <p:cNvPr id="4" name="Pfeil nach unten 8">
            <a:extLst>
              <a:ext uri="{FF2B5EF4-FFF2-40B4-BE49-F238E27FC236}">
                <a16:creationId xmlns:a16="http://schemas.microsoft.com/office/drawing/2014/main" id="{DF1896C6-9672-52D0-E0A4-06350E666761}"/>
              </a:ext>
            </a:extLst>
          </p:cNvPr>
          <p:cNvSpPr>
            <a:spLocks noChangeArrowheads="1"/>
          </p:cNvSpPr>
          <p:nvPr/>
        </p:nvSpPr>
        <p:spPr bwMode="auto">
          <a:xfrm>
            <a:off x="4427538" y="1825470"/>
            <a:ext cx="288925" cy="503238"/>
          </a:xfrm>
          <a:prstGeom prst="downArrow">
            <a:avLst>
              <a:gd name="adj1" fmla="val 50000"/>
              <a:gd name="adj2" fmla="val 49729"/>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5" name="Text Box 10">
            <a:extLst>
              <a:ext uri="{FF2B5EF4-FFF2-40B4-BE49-F238E27FC236}">
                <a16:creationId xmlns:a16="http://schemas.microsoft.com/office/drawing/2014/main" id="{6CC7BC0C-0774-584D-8593-AC75BED51D0C}"/>
              </a:ext>
            </a:extLst>
          </p:cNvPr>
          <p:cNvSpPr txBox="1">
            <a:spLocks noChangeArrowheads="1"/>
          </p:cNvSpPr>
          <p:nvPr/>
        </p:nvSpPr>
        <p:spPr bwMode="auto">
          <a:xfrm>
            <a:off x="107950" y="2240381"/>
            <a:ext cx="885666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Protest gegen Missstände in der Kirche, Ablasshandel</a:t>
            </a:r>
          </a:p>
        </p:txBody>
      </p:sp>
      <p:sp>
        <p:nvSpPr>
          <p:cNvPr id="6" name="Pfeil nach unten 10">
            <a:extLst>
              <a:ext uri="{FF2B5EF4-FFF2-40B4-BE49-F238E27FC236}">
                <a16:creationId xmlns:a16="http://schemas.microsoft.com/office/drawing/2014/main" id="{D3787BA6-A944-0FDD-BCAA-16527F207D80}"/>
              </a:ext>
            </a:extLst>
          </p:cNvPr>
          <p:cNvSpPr>
            <a:spLocks noChangeArrowheads="1"/>
          </p:cNvSpPr>
          <p:nvPr/>
        </p:nvSpPr>
        <p:spPr bwMode="auto">
          <a:xfrm>
            <a:off x="4427538" y="3654103"/>
            <a:ext cx="288925" cy="503237"/>
          </a:xfrm>
          <a:prstGeom prst="downArrow">
            <a:avLst>
              <a:gd name="adj1" fmla="val 50000"/>
              <a:gd name="adj2" fmla="val 49729"/>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7" name="Text Box 10">
            <a:extLst>
              <a:ext uri="{FF2B5EF4-FFF2-40B4-BE49-F238E27FC236}">
                <a16:creationId xmlns:a16="http://schemas.microsoft.com/office/drawing/2014/main" id="{14871ED2-6C98-6699-2240-EEDF3ECECBA4}"/>
              </a:ext>
            </a:extLst>
          </p:cNvPr>
          <p:cNvSpPr txBox="1">
            <a:spLocks noChangeArrowheads="1"/>
          </p:cNvSpPr>
          <p:nvPr/>
        </p:nvSpPr>
        <p:spPr bwMode="auto">
          <a:xfrm>
            <a:off x="2051050" y="4026055"/>
            <a:ext cx="51847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Kirchenbann, Reichsacht</a:t>
            </a:r>
          </a:p>
        </p:txBody>
      </p:sp>
      <p:sp>
        <p:nvSpPr>
          <p:cNvPr id="8" name="Pfeil nach unten 12">
            <a:extLst>
              <a:ext uri="{FF2B5EF4-FFF2-40B4-BE49-F238E27FC236}">
                <a16:creationId xmlns:a16="http://schemas.microsoft.com/office/drawing/2014/main" id="{17184959-8EFA-6D05-6139-595B8E243846}"/>
              </a:ext>
            </a:extLst>
          </p:cNvPr>
          <p:cNvSpPr>
            <a:spLocks noChangeArrowheads="1"/>
          </p:cNvSpPr>
          <p:nvPr/>
        </p:nvSpPr>
        <p:spPr bwMode="auto">
          <a:xfrm>
            <a:off x="4427538" y="4518944"/>
            <a:ext cx="288925" cy="503238"/>
          </a:xfrm>
          <a:prstGeom prst="downArrow">
            <a:avLst>
              <a:gd name="adj1" fmla="val 50000"/>
              <a:gd name="adj2" fmla="val 49729"/>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9" name="Text Box 10">
            <a:extLst>
              <a:ext uri="{FF2B5EF4-FFF2-40B4-BE49-F238E27FC236}">
                <a16:creationId xmlns:a16="http://schemas.microsoft.com/office/drawing/2014/main" id="{C9AF09CB-E1EB-0A13-14CB-F80142B4CCF7}"/>
              </a:ext>
            </a:extLst>
          </p:cNvPr>
          <p:cNvSpPr txBox="1">
            <a:spLocks noChangeArrowheads="1"/>
          </p:cNvSpPr>
          <p:nvPr/>
        </p:nvSpPr>
        <p:spPr bwMode="auto">
          <a:xfrm>
            <a:off x="2916238" y="4941888"/>
            <a:ext cx="360045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Spaltung der Kirche</a:t>
            </a:r>
          </a:p>
        </p:txBody>
      </p:sp>
      <p:sp>
        <p:nvSpPr>
          <p:cNvPr id="10" name="Pfeil nach unten 14">
            <a:extLst>
              <a:ext uri="{FF2B5EF4-FFF2-40B4-BE49-F238E27FC236}">
                <a16:creationId xmlns:a16="http://schemas.microsoft.com/office/drawing/2014/main" id="{A2A6B688-290F-A505-A2EE-1F52AB814FE4}"/>
              </a:ext>
            </a:extLst>
          </p:cNvPr>
          <p:cNvSpPr>
            <a:spLocks noChangeArrowheads="1"/>
          </p:cNvSpPr>
          <p:nvPr/>
        </p:nvSpPr>
        <p:spPr bwMode="auto">
          <a:xfrm rot="2018690">
            <a:off x="2563813" y="5091113"/>
            <a:ext cx="288925" cy="893762"/>
          </a:xfrm>
          <a:prstGeom prst="downArrow">
            <a:avLst>
              <a:gd name="adj1" fmla="val 50000"/>
              <a:gd name="adj2" fmla="val 49810"/>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1" name="Pfeil nach unten 15">
            <a:extLst>
              <a:ext uri="{FF2B5EF4-FFF2-40B4-BE49-F238E27FC236}">
                <a16:creationId xmlns:a16="http://schemas.microsoft.com/office/drawing/2014/main" id="{C1C63218-A009-3218-BD11-F0C0DF5E240F}"/>
              </a:ext>
            </a:extLst>
          </p:cNvPr>
          <p:cNvSpPr>
            <a:spLocks noChangeArrowheads="1"/>
          </p:cNvSpPr>
          <p:nvPr/>
        </p:nvSpPr>
        <p:spPr bwMode="auto">
          <a:xfrm rot="19344595">
            <a:off x="6708775" y="5137150"/>
            <a:ext cx="288925" cy="893763"/>
          </a:xfrm>
          <a:prstGeom prst="downArrow">
            <a:avLst>
              <a:gd name="adj1" fmla="val 50000"/>
              <a:gd name="adj2" fmla="val 49810"/>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2" name="Text Box 10">
            <a:extLst>
              <a:ext uri="{FF2B5EF4-FFF2-40B4-BE49-F238E27FC236}">
                <a16:creationId xmlns:a16="http://schemas.microsoft.com/office/drawing/2014/main" id="{2F1F9C10-306E-BC46-8F88-D86BF3DBA416}"/>
              </a:ext>
            </a:extLst>
          </p:cNvPr>
          <p:cNvSpPr txBox="1">
            <a:spLocks noChangeArrowheads="1"/>
          </p:cNvSpPr>
          <p:nvPr/>
        </p:nvSpPr>
        <p:spPr bwMode="auto">
          <a:xfrm>
            <a:off x="755650" y="5876925"/>
            <a:ext cx="360045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katholische Kirche</a:t>
            </a:r>
          </a:p>
        </p:txBody>
      </p:sp>
      <p:sp>
        <p:nvSpPr>
          <p:cNvPr id="13" name="Text Box 10">
            <a:extLst>
              <a:ext uri="{FF2B5EF4-FFF2-40B4-BE49-F238E27FC236}">
                <a16:creationId xmlns:a16="http://schemas.microsoft.com/office/drawing/2014/main" id="{4148749C-F40E-167D-31A6-FA04BC7C3075}"/>
              </a:ext>
            </a:extLst>
          </p:cNvPr>
          <p:cNvSpPr txBox="1">
            <a:spLocks noChangeArrowheads="1"/>
          </p:cNvSpPr>
          <p:nvPr/>
        </p:nvSpPr>
        <p:spPr bwMode="auto">
          <a:xfrm>
            <a:off x="5003800" y="5876925"/>
            <a:ext cx="38893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evangelische Kirchen</a:t>
            </a:r>
          </a:p>
        </p:txBody>
      </p:sp>
      <p:sp>
        <p:nvSpPr>
          <p:cNvPr id="14" name="Pfeil nach unten 18">
            <a:extLst>
              <a:ext uri="{FF2B5EF4-FFF2-40B4-BE49-F238E27FC236}">
                <a16:creationId xmlns:a16="http://schemas.microsoft.com/office/drawing/2014/main" id="{BF5F6C4D-0C62-ACFE-F3A0-1080B4357C5A}"/>
              </a:ext>
            </a:extLst>
          </p:cNvPr>
          <p:cNvSpPr>
            <a:spLocks noChangeArrowheads="1"/>
          </p:cNvSpPr>
          <p:nvPr/>
        </p:nvSpPr>
        <p:spPr bwMode="auto">
          <a:xfrm>
            <a:off x="4427537" y="2716345"/>
            <a:ext cx="288925" cy="503238"/>
          </a:xfrm>
          <a:prstGeom prst="downArrow">
            <a:avLst>
              <a:gd name="adj1" fmla="val 50000"/>
              <a:gd name="adj2" fmla="val 49729"/>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5" name="Text Box 10">
            <a:extLst>
              <a:ext uri="{FF2B5EF4-FFF2-40B4-BE49-F238E27FC236}">
                <a16:creationId xmlns:a16="http://schemas.microsoft.com/office/drawing/2014/main" id="{79F47785-0AEC-6BA1-7B6B-86CD001355A6}"/>
              </a:ext>
            </a:extLst>
          </p:cNvPr>
          <p:cNvSpPr txBox="1">
            <a:spLocks noChangeArrowheads="1"/>
          </p:cNvSpPr>
          <p:nvPr/>
        </p:nvSpPr>
        <p:spPr bwMode="auto">
          <a:xfrm>
            <a:off x="215105" y="3175905"/>
            <a:ext cx="885666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95 Thesen</a:t>
            </a:r>
          </a:p>
        </p:txBody>
      </p:sp>
    </p:spTree>
    <p:extLst>
      <p:ext uri="{BB962C8B-B14F-4D97-AF65-F5344CB8AC3E}">
        <p14:creationId xmlns:p14="http://schemas.microsoft.com/office/powerpoint/2010/main" val="2263971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1"/>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P spid="5" grpId="0"/>
      <p:bldP spid="6" grpId="0" animBg="1"/>
      <p:bldP spid="7" grpId="0"/>
      <p:bldP spid="8" grpId="0" animBg="1"/>
      <p:bldP spid="9" grpId="0"/>
      <p:bldP spid="10" grpId="0" animBg="1"/>
      <p:bldP spid="11" grpId="0" animBg="1"/>
      <p:bldP spid="12" grpId="0"/>
      <p:bldP spid="13" grpId="0"/>
      <p:bldP spid="14" grpId="0" animBg="1"/>
      <p:bldP spid="15"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„Ein Mönch spaltet die Kirche“ auf den Seiten 14 bis 15 im Schulbuch Bausteine 3.</a:t>
            </a: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2025</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197</Words>
  <Application>Microsoft Office PowerPoint</Application>
  <PresentationFormat>Bildschirmpräsentation (4:3)</PresentationFormat>
  <Paragraphs>27</Paragraphs>
  <Slides>2</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Johannes Fuchsberger</cp:lastModifiedBy>
  <cp:revision>59</cp:revision>
  <dcterms:created xsi:type="dcterms:W3CDTF">2011-07-14T19:54:09Z</dcterms:created>
  <dcterms:modified xsi:type="dcterms:W3CDTF">2023-11-23T17:28:16Z</dcterms:modified>
</cp:coreProperties>
</file>