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07.11.2022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Das Totengericht</a:t>
            </a:r>
          </a:p>
        </p:txBody>
      </p:sp>
      <p:sp>
        <p:nvSpPr>
          <p:cNvPr id="3" name="Text Box 10">
            <a:extLst>
              <a:ext uri="{FF2B5EF4-FFF2-40B4-BE49-F238E27FC236}">
                <a16:creationId xmlns:a16="http://schemas.microsoft.com/office/drawing/2014/main" id="{7B1A89E7-B695-C6ED-E139-C0778CFABA30}"/>
              </a:ext>
            </a:extLst>
          </p:cNvPr>
          <p:cNvSpPr txBox="1">
            <a:spLocks noChangeArrowheads="1"/>
          </p:cNvSpPr>
          <p:nvPr/>
        </p:nvSpPr>
        <p:spPr bwMode="auto">
          <a:xfrm>
            <a:off x="348483" y="1526623"/>
            <a:ext cx="8569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Der Tote wird vor </a:t>
            </a:r>
            <a:r>
              <a:rPr lang="de-DE" altLang="de-DE" sz="2400" dirty="0">
                <a:solidFill>
                  <a:srgbClr val="669900"/>
                </a:solidFill>
                <a:latin typeface="Calibri" panose="020F0502020204030204" pitchFamily="34" charset="0"/>
              </a:rPr>
              <a:t>Anubis </a:t>
            </a:r>
            <a:r>
              <a:rPr lang="de-DE" altLang="de-DE" sz="2400" dirty="0">
                <a:solidFill>
                  <a:srgbClr val="333333"/>
                </a:solidFill>
                <a:latin typeface="Calibri" panose="020F0502020204030204" pitchFamily="34" charset="0"/>
              </a:rPr>
              <a:t>geführt.</a:t>
            </a:r>
          </a:p>
        </p:txBody>
      </p:sp>
      <p:sp>
        <p:nvSpPr>
          <p:cNvPr id="4" name="Text Box 10">
            <a:extLst>
              <a:ext uri="{FF2B5EF4-FFF2-40B4-BE49-F238E27FC236}">
                <a16:creationId xmlns:a16="http://schemas.microsoft.com/office/drawing/2014/main" id="{D3148EC8-8F7E-240D-EB43-BEA8C0F82C15}"/>
              </a:ext>
            </a:extLst>
          </p:cNvPr>
          <p:cNvSpPr txBox="1">
            <a:spLocks noChangeArrowheads="1"/>
          </p:cNvSpPr>
          <p:nvPr/>
        </p:nvSpPr>
        <p:spPr bwMode="auto">
          <a:xfrm>
            <a:off x="115120" y="2685876"/>
            <a:ext cx="90360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Das </a:t>
            </a:r>
            <a:r>
              <a:rPr lang="de-DE" altLang="de-DE" sz="2400" dirty="0">
                <a:solidFill>
                  <a:srgbClr val="669900"/>
                </a:solidFill>
                <a:latin typeface="Calibri" panose="020F0502020204030204" pitchFamily="34" charset="0"/>
              </a:rPr>
              <a:t>Herz </a:t>
            </a:r>
            <a:r>
              <a:rPr lang="de-DE" altLang="de-DE" sz="2400" dirty="0">
                <a:solidFill>
                  <a:srgbClr val="333333"/>
                </a:solidFill>
                <a:latin typeface="Calibri" panose="020F0502020204030204" pitchFamily="34" charset="0"/>
              </a:rPr>
              <a:t>des Toten wird </a:t>
            </a:r>
            <a:r>
              <a:rPr lang="de-DE" altLang="de-DE" sz="2400" dirty="0">
                <a:solidFill>
                  <a:srgbClr val="669900"/>
                </a:solidFill>
                <a:latin typeface="Calibri" panose="020F0502020204030204" pitchFamily="34" charset="0"/>
              </a:rPr>
              <a:t>gewogen</a:t>
            </a:r>
            <a:r>
              <a:rPr lang="de-DE" altLang="de-DE" sz="2400" dirty="0">
                <a:solidFill>
                  <a:srgbClr val="333333"/>
                </a:solidFill>
                <a:latin typeface="Calibri" panose="020F0502020204030204" pitchFamily="34" charset="0"/>
              </a:rPr>
              <a:t>, das Ergebnis aufgeschrieben.</a:t>
            </a:r>
          </a:p>
        </p:txBody>
      </p:sp>
      <p:sp>
        <p:nvSpPr>
          <p:cNvPr id="5" name="Text Box 10">
            <a:extLst>
              <a:ext uri="{FF2B5EF4-FFF2-40B4-BE49-F238E27FC236}">
                <a16:creationId xmlns:a16="http://schemas.microsoft.com/office/drawing/2014/main" id="{7E7FC56F-CEBF-BB44-954E-BFF80FCA4BAB}"/>
              </a:ext>
            </a:extLst>
          </p:cNvPr>
          <p:cNvSpPr txBox="1">
            <a:spLocks noChangeArrowheads="1"/>
          </p:cNvSpPr>
          <p:nvPr/>
        </p:nvSpPr>
        <p:spPr bwMode="auto">
          <a:xfrm>
            <a:off x="827584" y="3803917"/>
            <a:ext cx="29511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Das Herz ist </a:t>
            </a:r>
            <a:r>
              <a:rPr lang="de-DE" altLang="de-DE" sz="2400" dirty="0">
                <a:solidFill>
                  <a:srgbClr val="669900"/>
                </a:solidFill>
                <a:latin typeface="Calibri" panose="020F0502020204030204" pitchFamily="34" charset="0"/>
              </a:rPr>
              <a:t>leicht</a:t>
            </a:r>
            <a:r>
              <a:rPr lang="de-DE" altLang="de-DE" sz="2400" dirty="0">
                <a:solidFill>
                  <a:srgbClr val="336600"/>
                </a:solidFill>
                <a:latin typeface="Calibri" panose="020F0502020204030204" pitchFamily="34" charset="0"/>
              </a:rPr>
              <a:t>.</a:t>
            </a:r>
            <a:endParaRPr lang="de-DE" altLang="de-DE" sz="2400" dirty="0">
              <a:solidFill>
                <a:srgbClr val="333333"/>
              </a:solidFill>
              <a:latin typeface="Calibri" panose="020F0502020204030204" pitchFamily="34" charset="0"/>
            </a:endParaRPr>
          </a:p>
        </p:txBody>
      </p:sp>
      <p:sp>
        <p:nvSpPr>
          <p:cNvPr id="6" name="Text Box 10">
            <a:extLst>
              <a:ext uri="{FF2B5EF4-FFF2-40B4-BE49-F238E27FC236}">
                <a16:creationId xmlns:a16="http://schemas.microsoft.com/office/drawing/2014/main" id="{56D49112-8F2C-F3CC-B76F-71A9C2F4B164}"/>
              </a:ext>
            </a:extLst>
          </p:cNvPr>
          <p:cNvSpPr txBox="1">
            <a:spLocks noChangeArrowheads="1"/>
          </p:cNvSpPr>
          <p:nvPr/>
        </p:nvSpPr>
        <p:spPr bwMode="auto">
          <a:xfrm>
            <a:off x="588141" y="4791022"/>
            <a:ext cx="374491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Der Tote hat ein ehrliches Leben geführt und darf im Totenreich </a:t>
            </a:r>
            <a:r>
              <a:rPr lang="de-DE" altLang="de-DE" sz="2400" dirty="0">
                <a:solidFill>
                  <a:srgbClr val="669900"/>
                </a:solidFill>
                <a:latin typeface="Calibri" panose="020F0502020204030204" pitchFamily="34" charset="0"/>
              </a:rPr>
              <a:t>weiterleben</a:t>
            </a:r>
            <a:r>
              <a:rPr lang="de-DE" altLang="de-DE" sz="2400" dirty="0">
                <a:solidFill>
                  <a:srgbClr val="333333"/>
                </a:solidFill>
                <a:latin typeface="Calibri" panose="020F0502020204030204" pitchFamily="34" charset="0"/>
              </a:rPr>
              <a:t>.</a:t>
            </a:r>
          </a:p>
        </p:txBody>
      </p:sp>
      <p:sp>
        <p:nvSpPr>
          <p:cNvPr id="7" name="Pfeil nach unten 8">
            <a:extLst>
              <a:ext uri="{FF2B5EF4-FFF2-40B4-BE49-F238E27FC236}">
                <a16:creationId xmlns:a16="http://schemas.microsoft.com/office/drawing/2014/main" id="{0D4F601F-F97E-2889-D714-FD4537D9F1CC}"/>
              </a:ext>
            </a:extLst>
          </p:cNvPr>
          <p:cNvSpPr>
            <a:spLocks noChangeArrowheads="1"/>
          </p:cNvSpPr>
          <p:nvPr/>
        </p:nvSpPr>
        <p:spPr bwMode="auto">
          <a:xfrm>
            <a:off x="4273576" y="2082910"/>
            <a:ext cx="719138" cy="503237"/>
          </a:xfrm>
          <a:prstGeom prst="downArrow">
            <a:avLst>
              <a:gd name="adj1" fmla="val 28833"/>
              <a:gd name="adj2" fmla="val 38662"/>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8" name="Pfeil nach unten 9">
            <a:extLst>
              <a:ext uri="{FF2B5EF4-FFF2-40B4-BE49-F238E27FC236}">
                <a16:creationId xmlns:a16="http://schemas.microsoft.com/office/drawing/2014/main" id="{B68E03B1-4CA5-8E63-18A6-BB4F7573569C}"/>
              </a:ext>
            </a:extLst>
          </p:cNvPr>
          <p:cNvSpPr>
            <a:spLocks noChangeArrowheads="1"/>
          </p:cNvSpPr>
          <p:nvPr/>
        </p:nvSpPr>
        <p:spPr bwMode="auto">
          <a:xfrm>
            <a:off x="2058221" y="3226067"/>
            <a:ext cx="720725" cy="504825"/>
          </a:xfrm>
          <a:prstGeom prst="downArrow">
            <a:avLst>
              <a:gd name="adj1" fmla="val 28833"/>
              <a:gd name="adj2" fmla="val 38662"/>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9" name="Pfeil nach unten 10">
            <a:extLst>
              <a:ext uri="{FF2B5EF4-FFF2-40B4-BE49-F238E27FC236}">
                <a16:creationId xmlns:a16="http://schemas.microsoft.com/office/drawing/2014/main" id="{B6B09933-D903-1820-DF14-F7D2DFD67419}"/>
              </a:ext>
            </a:extLst>
          </p:cNvPr>
          <p:cNvSpPr>
            <a:spLocks noChangeArrowheads="1"/>
          </p:cNvSpPr>
          <p:nvPr/>
        </p:nvSpPr>
        <p:spPr bwMode="auto">
          <a:xfrm>
            <a:off x="2058221" y="4276832"/>
            <a:ext cx="720725" cy="503238"/>
          </a:xfrm>
          <a:prstGeom prst="downArrow">
            <a:avLst>
              <a:gd name="adj1" fmla="val 28833"/>
              <a:gd name="adj2" fmla="val 38662"/>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 name="Pfeil nach unten 11">
            <a:extLst>
              <a:ext uri="{FF2B5EF4-FFF2-40B4-BE49-F238E27FC236}">
                <a16:creationId xmlns:a16="http://schemas.microsoft.com/office/drawing/2014/main" id="{9E9BF14A-21EE-9DEB-002B-B66B1C5D0786}"/>
              </a:ext>
            </a:extLst>
          </p:cNvPr>
          <p:cNvSpPr>
            <a:spLocks noChangeArrowheads="1"/>
          </p:cNvSpPr>
          <p:nvPr/>
        </p:nvSpPr>
        <p:spPr bwMode="auto">
          <a:xfrm>
            <a:off x="6468296" y="3226066"/>
            <a:ext cx="720725" cy="504825"/>
          </a:xfrm>
          <a:prstGeom prst="downArrow">
            <a:avLst>
              <a:gd name="adj1" fmla="val 28833"/>
              <a:gd name="adj2" fmla="val 38662"/>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8" name="Text Box 10">
            <a:extLst>
              <a:ext uri="{FF2B5EF4-FFF2-40B4-BE49-F238E27FC236}">
                <a16:creationId xmlns:a16="http://schemas.microsoft.com/office/drawing/2014/main" id="{DD330B53-3AF2-5078-F8AF-9F9EE29602CF}"/>
              </a:ext>
            </a:extLst>
          </p:cNvPr>
          <p:cNvSpPr txBox="1">
            <a:spLocks noChangeArrowheads="1"/>
          </p:cNvSpPr>
          <p:nvPr/>
        </p:nvSpPr>
        <p:spPr bwMode="auto">
          <a:xfrm>
            <a:off x="4992714" y="3803917"/>
            <a:ext cx="3744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Das Herz ist </a:t>
            </a:r>
            <a:r>
              <a:rPr lang="de-DE" altLang="de-DE" sz="2400" dirty="0">
                <a:solidFill>
                  <a:srgbClr val="669900"/>
                </a:solidFill>
                <a:latin typeface="Calibri" panose="020F0502020204030204" pitchFamily="34" charset="0"/>
              </a:rPr>
              <a:t>zu schwer</a:t>
            </a:r>
            <a:r>
              <a:rPr lang="de-DE" altLang="de-DE" sz="2400" dirty="0">
                <a:solidFill>
                  <a:srgbClr val="336600"/>
                </a:solidFill>
                <a:latin typeface="Calibri" panose="020F0502020204030204" pitchFamily="34" charset="0"/>
              </a:rPr>
              <a:t>.</a:t>
            </a:r>
            <a:endParaRPr lang="de-DE" altLang="de-DE" sz="2400" dirty="0">
              <a:solidFill>
                <a:srgbClr val="333333"/>
              </a:solidFill>
              <a:latin typeface="Calibri" panose="020F0502020204030204" pitchFamily="34" charset="0"/>
            </a:endParaRPr>
          </a:p>
        </p:txBody>
      </p:sp>
      <p:sp>
        <p:nvSpPr>
          <p:cNvPr id="19" name="Pfeil nach unten 13">
            <a:extLst>
              <a:ext uri="{FF2B5EF4-FFF2-40B4-BE49-F238E27FC236}">
                <a16:creationId xmlns:a16="http://schemas.microsoft.com/office/drawing/2014/main" id="{F85CB259-E7C9-F7CB-481B-17D50020B4E6}"/>
              </a:ext>
            </a:extLst>
          </p:cNvPr>
          <p:cNvSpPr>
            <a:spLocks noChangeArrowheads="1"/>
          </p:cNvSpPr>
          <p:nvPr/>
        </p:nvSpPr>
        <p:spPr bwMode="auto">
          <a:xfrm>
            <a:off x="6468296" y="4286197"/>
            <a:ext cx="720725" cy="504825"/>
          </a:xfrm>
          <a:prstGeom prst="downArrow">
            <a:avLst>
              <a:gd name="adj1" fmla="val 28833"/>
              <a:gd name="adj2" fmla="val 38662"/>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0" name="Text Box 10">
            <a:extLst>
              <a:ext uri="{FF2B5EF4-FFF2-40B4-BE49-F238E27FC236}">
                <a16:creationId xmlns:a16="http://schemas.microsoft.com/office/drawing/2014/main" id="{F4B9D0E9-5005-FB58-8C4A-E883DD51EBA5}"/>
              </a:ext>
            </a:extLst>
          </p:cNvPr>
          <p:cNvSpPr txBox="1">
            <a:spLocks noChangeArrowheads="1"/>
          </p:cNvSpPr>
          <p:nvPr/>
        </p:nvSpPr>
        <p:spPr bwMode="auto">
          <a:xfrm>
            <a:off x="4994302" y="4811339"/>
            <a:ext cx="37433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Der Tote hat ein sündiges Leben geführt. Der Tod ist </a:t>
            </a:r>
            <a:r>
              <a:rPr lang="de-DE" altLang="de-DE" sz="2400" dirty="0">
                <a:solidFill>
                  <a:srgbClr val="669900"/>
                </a:solidFill>
                <a:latin typeface="Calibri" panose="020F0502020204030204" pitchFamily="34" charset="0"/>
              </a:rPr>
              <a:t>endgültig</a:t>
            </a:r>
            <a:r>
              <a:rPr lang="de-DE" altLang="de-DE" sz="2400" dirty="0">
                <a:solidFill>
                  <a:srgbClr val="333333"/>
                </a:solidFill>
                <a:latin typeface="Calibri" panose="020F0502020204030204"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up)">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up)">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up)">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wipe(up)">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animBg="1"/>
      <p:bldP spid="8" grpId="0" animBg="1"/>
      <p:bldP spid="9" grpId="0" animBg="1"/>
      <p:bldP spid="10" grpId="0" animBg="1"/>
      <p:bldP spid="18" grpId="0"/>
      <p:bldP spid="19" grpId="0" animBg="1"/>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„Leben nach dem Tod?“ auf den Seiten 28 bis 29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a:t>
            </a:r>
            <a:r>
              <a:rPr lang="de-DE" altLang="de-DE" sz="1200" b="0">
                <a:solidFill>
                  <a:schemeClr val="tx1"/>
                </a:solidFill>
              </a:rPr>
              <a:t>, Bürmoos</a:t>
            </a:r>
            <a:endParaRPr lang="de-DE" altLang="de-DE" sz="1200" b="0" dirty="0">
              <a:solidFill>
                <a:schemeClr val="tx1"/>
              </a:solidFill>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246</Words>
  <Application>Microsoft Office PowerPoint</Application>
  <PresentationFormat>Bildschirmpräsentation (4:3)</PresentationFormat>
  <Paragraphs>27</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63</cp:revision>
  <dcterms:created xsi:type="dcterms:W3CDTF">2011-07-14T19:54:09Z</dcterms:created>
  <dcterms:modified xsi:type="dcterms:W3CDTF">2022-11-07T07:44:56Z</dcterms:modified>
</cp:coreProperties>
</file>